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70" r:id="rId10"/>
    <p:sldId id="276" r:id="rId11"/>
    <p:sldId id="266" r:id="rId12"/>
    <p:sldId id="268" r:id="rId13"/>
    <p:sldId id="269" r:id="rId14"/>
    <p:sldId id="267" r:id="rId15"/>
    <p:sldId id="274" r:id="rId16"/>
    <p:sldId id="275" r:id="rId17"/>
    <p:sldId id="271" r:id="rId18"/>
    <p:sldId id="272" r:id="rId19"/>
    <p:sldId id="273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ZOyHWWh7e/0LCbtBtUAIw==" hashData="5acNGJEHMtYn53fsuIqJUR1g+X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4B"/>
    <a:srgbClr val="005F46"/>
    <a:srgbClr val="005F3B"/>
    <a:srgbClr val="00744B"/>
    <a:srgbClr val="004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>
      <p:cViewPr varScale="1">
        <p:scale>
          <a:sx n="69" d="100"/>
          <a:sy n="69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7"/>
            <a:ext cx="4572000" cy="4248472"/>
          </a:xfrm>
        </p:spPr>
        <p:txBody>
          <a:bodyPr>
            <a:noAutofit/>
          </a:bodyPr>
          <a:lstStyle>
            <a:lvl1pPr>
              <a:defRPr sz="6000">
                <a:latin typeface="Segoe Script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0" y="404664"/>
            <a:ext cx="7164288" cy="9109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4000" i="1" u="sng" dirty="0" smtClean="0">
                <a:solidFill>
                  <a:schemeClr val="bg1"/>
                </a:solidFill>
                <a:latin typeface="Segoe Script" pitchFamily="34" charset="0"/>
                <a:cs typeface="Arial" pitchFamily="34" charset="0"/>
              </a:rPr>
              <a:t>Тема урока:</a:t>
            </a:r>
            <a:endParaRPr lang="ru-RU" sz="4000" i="1" u="sng" dirty="0">
              <a:solidFill>
                <a:schemeClr val="bg1"/>
              </a:solidFill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228183" y="6396335"/>
            <a:ext cx="2929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4800"/>
                </a:solidFill>
                <a:latin typeface="Segoe Script" pitchFamily="34" charset="0"/>
                <a:cs typeface="Arial" pitchFamily="34" charset="0"/>
              </a:rPr>
              <a:t>Е.В.Акчурина </a:t>
            </a:r>
            <a:endParaRPr lang="ru-RU" sz="2400" b="1" i="1" dirty="0">
              <a:solidFill>
                <a:srgbClr val="004800"/>
              </a:solidFill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97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459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228183" y="6396335"/>
            <a:ext cx="2929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4800"/>
                </a:solidFill>
                <a:latin typeface="Segoe Script" pitchFamily="34" charset="0"/>
                <a:cs typeface="Arial" pitchFamily="34" charset="0"/>
              </a:rPr>
              <a:t>Е.В.Акчурина </a:t>
            </a:r>
            <a:endParaRPr lang="ru-RU" sz="2400" b="1" i="1" dirty="0">
              <a:solidFill>
                <a:srgbClr val="004800"/>
              </a:solidFill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72330" y="500042"/>
            <a:ext cx="714380" cy="714380"/>
          </a:xfrm>
          <a:prstGeom prst="rect">
            <a:avLst/>
          </a:prstGeom>
          <a:solidFill>
            <a:srgbClr val="005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1"/>
            <a:ext cx="9144000" cy="2661746"/>
          </a:xfrm>
        </p:spPr>
        <p:txBody>
          <a:bodyPr/>
          <a:lstStyle/>
          <a:p>
            <a:r>
              <a:rPr lang="ru-RU" sz="7200" dirty="0" smtClean="0"/>
              <a:t>Полуправильные многогранники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7164288" cy="910952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Тема урока:</a:t>
            </a:r>
            <a:endParaRPr lang="ru-RU" sz="5400" u="sng" dirty="0"/>
          </a:p>
        </p:txBody>
      </p:sp>
      <p:pic>
        <p:nvPicPr>
          <p:cNvPr id="4" name="Рисунок 33" descr="TrTetr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" r="53293"/>
          <a:stretch/>
        </p:blipFill>
        <p:spPr bwMode="auto">
          <a:xfrm>
            <a:off x="3838808" y="3266347"/>
            <a:ext cx="1937317" cy="189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 descr="TrHex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6942" y="4056606"/>
            <a:ext cx="1941866" cy="175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6" descr="TrOc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6125" y="4056607"/>
            <a:ext cx="1899073" cy="181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39" descr="TrIco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068960"/>
            <a:ext cx="1892422" cy="187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42" descr="TrDod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351" y="3160774"/>
            <a:ext cx="1787649" cy="177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990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Курносый додекаэдр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196752"/>
            <a:ext cx="4320480" cy="4608513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курносого додекаэдра состоит из граней додекаэдра окруженных правильными треугольниками. 80 треугольников и 12 пятиугольников (пентагонов). </a:t>
            </a:r>
            <a:r>
              <a:rPr lang="ru-RU" dirty="0" smtClean="0"/>
              <a:t>Он имеет </a:t>
            </a:r>
            <a:r>
              <a:rPr lang="ru-RU" dirty="0"/>
              <a:t>60 вершин и 150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5" name="Picture 2" descr="плосконосый додек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22168" b="11226"/>
          <a:stretch>
            <a:fillRect/>
          </a:stretch>
        </p:blipFill>
        <p:spPr bwMode="auto">
          <a:xfrm>
            <a:off x="395536" y="1271494"/>
            <a:ext cx="4074418" cy="3835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9730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Кубооктаэдр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628801"/>
            <a:ext cx="4032448" cy="288032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err="1"/>
              <a:t>Кубооктаэдр</a:t>
            </a:r>
            <a:r>
              <a:rPr lang="ru-RU" dirty="0"/>
              <a:t> имеет 14 граней. Из них 8 правильных треугольников и 6 квадратов. </a:t>
            </a:r>
            <a:r>
              <a:rPr lang="ru-RU" dirty="0" smtClean="0"/>
              <a:t>Он имеет </a:t>
            </a:r>
            <a:r>
              <a:rPr lang="ru-RU" dirty="0"/>
              <a:t>12 вершины и 24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2" descr="кубоокт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3902" t="23457" r="7174" b="23863"/>
          <a:stretch>
            <a:fillRect/>
          </a:stretch>
        </p:blipFill>
        <p:spPr bwMode="auto">
          <a:xfrm>
            <a:off x="539552" y="1303728"/>
            <a:ext cx="3929090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5434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</a:t>
            </a:r>
            <a:r>
              <a:rPr lang="ru-RU" dirty="0" err="1" smtClean="0"/>
              <a:t>кубооктаэдр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124744"/>
            <a:ext cx="4104456" cy="4680521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усеченного </a:t>
            </a:r>
            <a:r>
              <a:rPr lang="ru-RU" dirty="0" err="1"/>
              <a:t>кубооктаэдра</a:t>
            </a:r>
            <a:r>
              <a:rPr lang="ru-RU" dirty="0"/>
              <a:t> состоит из 12 квадратов, 8 правильных шестиугольников (</a:t>
            </a:r>
            <a:r>
              <a:rPr lang="ru-RU" dirty="0" err="1"/>
              <a:t>гексагонов</a:t>
            </a:r>
            <a:r>
              <a:rPr lang="ru-RU" dirty="0"/>
              <a:t>) и 6 правильных восьмиугольников (</a:t>
            </a:r>
            <a:r>
              <a:rPr lang="ru-RU" dirty="0" err="1"/>
              <a:t>октагонов</a:t>
            </a:r>
            <a:r>
              <a:rPr lang="ru-RU" dirty="0"/>
              <a:t>). </a:t>
            </a:r>
            <a:r>
              <a:rPr lang="ru-RU" dirty="0" smtClean="0"/>
              <a:t>Он </a:t>
            </a:r>
            <a:r>
              <a:rPr lang="ru-RU" dirty="0"/>
              <a:t>имеет 48 вершин и 72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2" descr="усеченный кубоокт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5264" t="24269" r="3838" b="12637"/>
          <a:stretch>
            <a:fillRect/>
          </a:stretch>
        </p:blipFill>
        <p:spPr bwMode="auto">
          <a:xfrm>
            <a:off x="523852" y="1268760"/>
            <a:ext cx="4032661" cy="3964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13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Ромбо</a:t>
            </a:r>
            <a:r>
              <a:rPr lang="ru-RU" dirty="0" err="1"/>
              <a:t>к</a:t>
            </a:r>
            <a:r>
              <a:rPr lang="ru-RU" dirty="0" err="1" smtClean="0"/>
              <a:t>убооктаэдр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124744"/>
            <a:ext cx="4464496" cy="4680521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</a:t>
            </a:r>
            <a:r>
              <a:rPr lang="ru-RU" dirty="0" err="1"/>
              <a:t>ромбокубоктаэдра</a:t>
            </a:r>
            <a:r>
              <a:rPr lang="ru-RU" dirty="0"/>
              <a:t> состоит из граней куба и октаэдра, к которым добавлены 12 квадратов. Итого </a:t>
            </a:r>
            <a:r>
              <a:rPr lang="ru-RU" dirty="0" err="1"/>
              <a:t>ромбокубооктаэдр</a:t>
            </a:r>
            <a:r>
              <a:rPr lang="ru-RU" dirty="0"/>
              <a:t> имеет 8 треугольников и 18 квадратов. </a:t>
            </a:r>
            <a:r>
              <a:rPr lang="ru-RU" dirty="0" smtClean="0"/>
              <a:t>Он </a:t>
            </a:r>
            <a:r>
              <a:rPr lang="ru-RU" dirty="0"/>
              <a:t>имеет 24 вершины и 48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2" descr="ромбокубоокт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062" t="21646" b="8231"/>
          <a:stretch>
            <a:fillRect/>
          </a:stretch>
        </p:blipFill>
        <p:spPr bwMode="auto">
          <a:xfrm>
            <a:off x="395536" y="1208793"/>
            <a:ext cx="3939434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793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Икосододекаэдр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908720"/>
            <a:ext cx="4644008" cy="48965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Если в додекаэдре отсекающие плоскости провести через середины ребер, выходящих из одной вершины, то получим </a:t>
            </a:r>
            <a:r>
              <a:rPr lang="ru-RU" dirty="0" err="1"/>
              <a:t>икосододекаэдр</a:t>
            </a:r>
            <a:r>
              <a:rPr lang="ru-RU" dirty="0"/>
              <a:t>. У него 20 граней – правильные  треугольники и 12 – правильные пятиугольники (пентагоны), то есть все грани икосаэдра и додекаэдра. </a:t>
            </a:r>
            <a:r>
              <a:rPr lang="ru-RU" dirty="0" smtClean="0"/>
              <a:t>Он имеет </a:t>
            </a:r>
            <a:r>
              <a:rPr lang="ru-RU" dirty="0"/>
              <a:t>30 вершин и 60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2" descr="икосододек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0510" t="23386" r="2402" b="16148"/>
          <a:stretch>
            <a:fillRect/>
          </a:stretch>
        </p:blipFill>
        <p:spPr bwMode="auto">
          <a:xfrm>
            <a:off x="395536" y="1412776"/>
            <a:ext cx="3810107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206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</a:t>
            </a:r>
            <a:r>
              <a:rPr lang="ru-RU" dirty="0" err="1" smtClean="0"/>
              <a:t>икосододекаэдр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412776"/>
            <a:ext cx="4392488" cy="4392489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усеченного </a:t>
            </a:r>
            <a:r>
              <a:rPr lang="ru-RU" dirty="0" err="1"/>
              <a:t>икосододекаэдра</a:t>
            </a:r>
            <a:r>
              <a:rPr lang="ru-RU" dirty="0"/>
              <a:t> состоит из 30 квадратов, 20 правильных шестиугольников (</a:t>
            </a:r>
            <a:r>
              <a:rPr lang="ru-RU" dirty="0" err="1"/>
              <a:t>гексагонов</a:t>
            </a:r>
            <a:r>
              <a:rPr lang="ru-RU" dirty="0"/>
              <a:t>) и 12 правильных десятиугольников (</a:t>
            </a:r>
            <a:r>
              <a:rPr lang="ru-RU" dirty="0" err="1"/>
              <a:t>декагонов</a:t>
            </a:r>
            <a:r>
              <a:rPr lang="ru-RU" dirty="0"/>
              <a:t>). </a:t>
            </a:r>
            <a:r>
              <a:rPr lang="ru-RU" dirty="0" smtClean="0"/>
              <a:t>У него </a:t>
            </a:r>
            <a:r>
              <a:rPr lang="ru-RU" dirty="0"/>
              <a:t>есть 120 вершин и 180 ребер</a:t>
            </a:r>
          </a:p>
        </p:txBody>
      </p:sp>
      <p:pic>
        <p:nvPicPr>
          <p:cNvPr id="5" name="Picture 2" descr="усеченный икосододекаэдр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0651" t="27684" r="4082" b="11129"/>
          <a:stretch/>
        </p:blipFill>
        <p:spPr bwMode="auto">
          <a:xfrm>
            <a:off x="395536" y="1496290"/>
            <a:ext cx="3746748" cy="3805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8152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Ромбоикосододекаэдр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268760"/>
            <a:ext cx="4572000" cy="453650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</a:t>
            </a:r>
            <a:r>
              <a:rPr lang="ru-RU" dirty="0" err="1"/>
              <a:t>ромбоикосододекаэдра</a:t>
            </a:r>
            <a:r>
              <a:rPr lang="ru-RU" dirty="0"/>
              <a:t> состоит из граней икосаэдра, додекаэдра и еще 30 квадратов. Итого он имеет 62 грани. Из них 20 треугольников, 30 квадратов и 12 (пятиугольников) пентагонов. </a:t>
            </a:r>
            <a:r>
              <a:rPr lang="ru-RU" dirty="0" smtClean="0"/>
              <a:t>У него </a:t>
            </a:r>
            <a:r>
              <a:rPr lang="ru-RU" dirty="0"/>
              <a:t>60 вершины и 120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5" name="Picture 2" descr="ромбоикосододэкадр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8712" b="10187"/>
          <a:stretch/>
        </p:blipFill>
        <p:spPr bwMode="auto">
          <a:xfrm>
            <a:off x="341811" y="1385455"/>
            <a:ext cx="3958726" cy="3987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2353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Псевдоромбокубооктаэдр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268760"/>
            <a:ext cx="4788024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Получается </a:t>
            </a:r>
            <a:r>
              <a:rPr lang="ru-RU" dirty="0"/>
              <a:t>из </a:t>
            </a:r>
            <a:r>
              <a:rPr lang="ru-RU" dirty="0" err="1"/>
              <a:t>ромбокубооктаэдра</a:t>
            </a:r>
            <a:r>
              <a:rPr lang="ru-RU" dirty="0"/>
              <a:t> поворотом его верхней восьмиугольной «крышки» на 45</a:t>
            </a:r>
            <a:r>
              <a:rPr lang="ru-RU" dirty="0" smtClean="0"/>
              <a:t>°. Поверхность </a:t>
            </a:r>
            <a:r>
              <a:rPr lang="ru-RU" dirty="0" err="1"/>
              <a:t>псевдоромбокубооктаэдра</a:t>
            </a:r>
            <a:r>
              <a:rPr lang="ru-RU" dirty="0"/>
              <a:t> состоит из 8 треугольников и 18 квадратов. </a:t>
            </a:r>
            <a:r>
              <a:rPr lang="ru-RU" dirty="0" smtClean="0"/>
              <a:t>Он имеет </a:t>
            </a:r>
            <a:r>
              <a:rPr lang="ru-RU" dirty="0"/>
              <a:t>24 вершины и 40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5" descr="1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1700808"/>
            <a:ext cx="3429000" cy="3343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581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908720"/>
            <a:ext cx="9468544" cy="4896545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dirty="0" smtClean="0"/>
              <a:t>К </a:t>
            </a:r>
            <a:r>
              <a:rPr lang="ru-RU" dirty="0"/>
              <a:t>полуправильным многогранникам относятся правильные n-угольные призмы, все ребра которых равны. Простейшим примером архимедова многогранника может служить архимедова призма, т. е. правильная n-угольная призма с квадратными боковыми гранями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prism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44208" y="3198505"/>
            <a:ext cx="2428892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-324544" y="3068961"/>
            <a:ext cx="6768752" cy="3168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dirty="0" smtClean="0"/>
              <a:t>    На рисунке изображена правильная шестиугольная призма. Её грани это два правильных шестиугольника – основания призмы – и шесть квадратов, образующих боковую поверхность.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11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Антипризма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764705"/>
            <a:ext cx="9324528" cy="136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Также </a:t>
            </a:r>
            <a:r>
              <a:rPr lang="ru-RU" dirty="0"/>
              <a:t>к полуправильным многогранникам относятся </a:t>
            </a:r>
            <a:r>
              <a:rPr lang="en-GB" dirty="0"/>
              <a:t>n</a:t>
            </a:r>
            <a:r>
              <a:rPr lang="ru-RU" dirty="0"/>
              <a:t>-угольные </a:t>
            </a:r>
            <a:r>
              <a:rPr lang="ru-RU" dirty="0" err="1"/>
              <a:t>антипризмы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5" descr="antiprism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148064" y="1757085"/>
            <a:ext cx="3744416" cy="3744416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-180528" y="1556792"/>
            <a:ext cx="5184576" cy="41450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dirty="0" smtClean="0"/>
              <a:t>   На рисунке изображена шестиугольная </a:t>
            </a:r>
            <a:r>
              <a:rPr lang="ru-RU" dirty="0" err="1" smtClean="0"/>
              <a:t>антипризма</a:t>
            </a:r>
            <a:r>
              <a:rPr lang="ru-RU" dirty="0" smtClean="0"/>
              <a:t>, образованная поворотом одного из оснований относительно другого на угол в 30°. Каждая вершина верхнего и нижнего оснований соединена с двумя ближайшими вершинами </a:t>
            </a:r>
            <a:r>
              <a:rPr lang="ru-RU" smtClean="0"/>
              <a:t>другого основания.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13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Полуправильные многогранники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5"/>
            <a:ext cx="9144000" cy="3096344"/>
          </a:xfrm>
        </p:spPr>
        <p:txBody>
          <a:bodyPr>
            <a:normAutofit/>
          </a:bodyPr>
          <a:lstStyle/>
          <a:p>
            <a:r>
              <a:rPr lang="ru-RU" b="1" dirty="0"/>
              <a:t>Полуправильным многогранником </a:t>
            </a:r>
            <a:r>
              <a:rPr lang="ru-RU" dirty="0"/>
              <a:t>называется выпуклый многогранник, гранями которого являются правильные многоугольники, возможно, и с равным числом сторон.</a:t>
            </a:r>
          </a:p>
          <a:p>
            <a:r>
              <a:rPr lang="ru-RU" dirty="0"/>
              <a:t>Самые простые полуправильные многогранники </a:t>
            </a:r>
            <a:r>
              <a:rPr lang="ru-RU" b="1" dirty="0"/>
              <a:t>получаются</a:t>
            </a:r>
            <a:r>
              <a:rPr lang="ru-RU" dirty="0"/>
              <a:t> из правильных путём «усечения», т.е. отсечения плоскостями углов многогранника.</a:t>
            </a:r>
            <a:endParaRPr lang="ru-RU" dirty="0">
              <a:effectLst/>
            </a:endParaRPr>
          </a:p>
        </p:txBody>
      </p:sp>
      <p:pic>
        <p:nvPicPr>
          <p:cNvPr id="4" name="Рисунок 33" descr="TrTetr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" r="53293"/>
          <a:stretch/>
        </p:blipFill>
        <p:spPr bwMode="auto">
          <a:xfrm>
            <a:off x="26399" y="3851528"/>
            <a:ext cx="1857192" cy="181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 descr="TrHex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6038" y="3893341"/>
            <a:ext cx="1941866" cy="175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6" descr="TrOc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2589" y="3867276"/>
            <a:ext cx="1899073" cy="181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2" descr="TrDo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866" y="3873075"/>
            <a:ext cx="1787649" cy="177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9" descr="TrIcos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9026" y="3893341"/>
            <a:ext cx="1790729" cy="177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76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112568"/>
          </a:xfrm>
        </p:spPr>
        <p:txBody>
          <a:bodyPr/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  <p:pic>
        <p:nvPicPr>
          <p:cNvPr id="5" name="Picture 3" descr="F:\АРХИВ\архив 2014\08 2014 непол\рис школ принадл\karanda1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6588224" cy="162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1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45381"/>
          </a:xfrm>
        </p:spPr>
        <p:txBody>
          <a:bodyPr>
            <a:normAutofit/>
          </a:bodyPr>
          <a:lstStyle/>
          <a:p>
            <a:r>
              <a:rPr lang="ru-RU" dirty="0" smtClean="0"/>
              <a:t>Полуправильные многогранники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62013"/>
            <a:ext cx="6978922" cy="479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0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тетраэдр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980728"/>
            <a:ext cx="4788024" cy="4824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Если срезать углы тетраэдра плоскостями, каждая из которых отсекает третью часть его ребер, выходящих из одной вершины, то получим усеченный тетраэдр, имеющий 8 граней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Из </a:t>
            </a:r>
            <a:r>
              <a:rPr lang="ru-RU" dirty="0"/>
              <a:t>них 4 – правильные шестиугольники и 4 – правильные треугольники. </a:t>
            </a:r>
            <a:r>
              <a:rPr lang="ru-RU" dirty="0" smtClean="0"/>
              <a:t>Он </a:t>
            </a:r>
            <a:r>
              <a:rPr lang="ru-RU" dirty="0"/>
              <a:t>имеет 12 вершин и 18 ребер. В каждой вершине этого многогранника сходятся три </a:t>
            </a:r>
            <a:r>
              <a:rPr lang="ru-RU" dirty="0" smtClean="0"/>
              <a:t>грани.</a:t>
            </a:r>
            <a:endParaRPr lang="ru-RU" dirty="0"/>
          </a:p>
        </p:txBody>
      </p:sp>
      <p:pic>
        <p:nvPicPr>
          <p:cNvPr id="4" name="Picture 2" descr="усеченный тетр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5555" b="6723"/>
          <a:stretch>
            <a:fillRect/>
          </a:stretch>
        </p:blipFill>
        <p:spPr bwMode="auto">
          <a:xfrm>
            <a:off x="323528" y="1196752"/>
            <a:ext cx="3846512" cy="4210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085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гексаэдр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331968"/>
            <a:ext cx="4680520" cy="4473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Усеченный куб также получается отсечением углов. Он имеет 14 граней. Из них 8 – правильные треугольники и 6 – правильные восьмиугольники (</a:t>
            </a:r>
            <a:r>
              <a:rPr lang="ru-RU" dirty="0" err="1"/>
              <a:t>октагоны</a:t>
            </a:r>
            <a:r>
              <a:rPr lang="ru-RU" dirty="0"/>
              <a:t>). </a:t>
            </a:r>
            <a:r>
              <a:rPr lang="ru-RU" dirty="0" smtClean="0"/>
              <a:t>У </a:t>
            </a:r>
            <a:r>
              <a:rPr lang="ru-RU" dirty="0"/>
              <a:t>него 24 вершины и 36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5" name="Picture 2" descr="усеченный куб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10475" t="20430" r="5720" b="22580"/>
          <a:stretch>
            <a:fillRect/>
          </a:stretch>
        </p:blipFill>
        <p:spPr bwMode="auto">
          <a:xfrm>
            <a:off x="323528" y="1331968"/>
            <a:ext cx="3857652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378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октаэдр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340768"/>
            <a:ext cx="4320480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Если указанным способом срезать вершины октаэдра, то получится усеченный октаэдр, имеющий 14 граней. Из них – 6 квадратов и 8 шестиугольников (</a:t>
            </a:r>
            <a:r>
              <a:rPr lang="ru-RU" dirty="0" err="1"/>
              <a:t>гексагонов</a:t>
            </a:r>
            <a:r>
              <a:rPr lang="ru-RU" dirty="0"/>
              <a:t>). </a:t>
            </a:r>
            <a:r>
              <a:rPr lang="ru-RU" dirty="0" smtClean="0"/>
              <a:t>Он </a:t>
            </a:r>
            <a:r>
              <a:rPr lang="ru-RU" dirty="0"/>
              <a:t>имеет 24 вершины и 36 ребер</a:t>
            </a:r>
          </a:p>
        </p:txBody>
      </p:sp>
      <p:pic>
        <p:nvPicPr>
          <p:cNvPr id="6" name="Picture 7" descr="усеченый окт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1340768"/>
            <a:ext cx="3887787" cy="388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5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додекаэдр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124744"/>
            <a:ext cx="4248472" cy="4680521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Если указанным способом срезать вершины додекаэдра, то получится усеченный додекаэдр. Он имеет 32 грани. Из них 20 – правильные треугольники и 12 – правильные  десятиугольники (</a:t>
            </a:r>
            <a:r>
              <a:rPr lang="ru-RU" dirty="0" err="1"/>
              <a:t>декадоны</a:t>
            </a:r>
            <a:r>
              <a:rPr lang="ru-RU" dirty="0"/>
              <a:t>). </a:t>
            </a:r>
            <a:r>
              <a:rPr lang="ru-RU" dirty="0" smtClean="0"/>
              <a:t>Он </a:t>
            </a:r>
            <a:r>
              <a:rPr lang="ru-RU" dirty="0"/>
              <a:t>имеет 60 вершин и 90 ребер</a:t>
            </a:r>
          </a:p>
        </p:txBody>
      </p:sp>
      <p:pic>
        <p:nvPicPr>
          <p:cNvPr id="4" name="Picture 2" descr="усеченный додек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645" t="15425" r="3992" b="19976"/>
          <a:stretch>
            <a:fillRect/>
          </a:stretch>
        </p:blipFill>
        <p:spPr bwMode="auto">
          <a:xfrm>
            <a:off x="426421" y="1196752"/>
            <a:ext cx="40324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281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Усеченный икосаэдр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908720"/>
            <a:ext cx="4392488" cy="48965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Усеченный икосаэдр получается отсечением углов от икосаэдра. Он имеет 32 грани. Из них 12 – правильные пятиугольники (пентагоны) и 20 – правильные шестиугольники (</a:t>
            </a:r>
            <a:r>
              <a:rPr lang="ru-RU" dirty="0" err="1"/>
              <a:t>гексагоны</a:t>
            </a:r>
            <a:r>
              <a:rPr lang="ru-RU" dirty="0"/>
              <a:t>). </a:t>
            </a:r>
            <a:r>
              <a:rPr lang="ru-RU" dirty="0" smtClean="0"/>
              <a:t>У </a:t>
            </a:r>
            <a:r>
              <a:rPr lang="ru-RU" dirty="0"/>
              <a:t>него 60 вершин и 90 ребер.</a:t>
            </a:r>
          </a:p>
          <a:p>
            <a:pPr marL="0" indent="0">
              <a:buNone/>
            </a:pPr>
            <a:r>
              <a:rPr lang="ru-RU" dirty="0"/>
              <a:t>Поверхность футбольного мяча изготавливают в форме поверхности усеченного </a:t>
            </a:r>
            <a:r>
              <a:rPr lang="ru-RU" dirty="0" smtClean="0"/>
              <a:t>икосаэдра.</a:t>
            </a:r>
            <a:endParaRPr lang="ru-RU" dirty="0"/>
          </a:p>
        </p:txBody>
      </p:sp>
      <p:pic>
        <p:nvPicPr>
          <p:cNvPr id="4" name="Picture 2" descr="усеченный икосаэд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8302" b="13368"/>
          <a:stretch>
            <a:fillRect/>
          </a:stretch>
        </p:blipFill>
        <p:spPr bwMode="auto">
          <a:xfrm>
            <a:off x="441979" y="1268760"/>
            <a:ext cx="3948154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6098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Курносый куб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412776"/>
            <a:ext cx="4536504" cy="4392489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Поверхность курносого куба состоит из граней куба окруженных правильными треугольниками. У него 38 граней. Из  них 32 треугольника и 6 квадратов. </a:t>
            </a:r>
            <a:r>
              <a:rPr lang="ru-RU" dirty="0" smtClean="0"/>
              <a:t>Он </a:t>
            </a:r>
            <a:r>
              <a:rPr lang="ru-RU" dirty="0"/>
              <a:t>имеет 24 вершины и 60 </a:t>
            </a:r>
            <a:r>
              <a:rPr lang="ru-RU" dirty="0" smtClean="0"/>
              <a:t>ребер.</a:t>
            </a:r>
            <a:endParaRPr lang="ru-RU" dirty="0"/>
          </a:p>
        </p:txBody>
      </p:sp>
      <p:pic>
        <p:nvPicPr>
          <p:cNvPr id="4" name="Picture 2" descr="плосконосый куб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8987" t="27149" r="5420" b="14161"/>
          <a:stretch/>
        </p:blipFill>
        <p:spPr bwMode="auto">
          <a:xfrm>
            <a:off x="323528" y="1302327"/>
            <a:ext cx="3960813" cy="3837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3199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3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118</TotalTime>
  <Words>685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Тема38</vt:lpstr>
      <vt:lpstr>Полуправильные многогранники</vt:lpstr>
      <vt:lpstr>Полуправильные многогранники</vt:lpstr>
      <vt:lpstr>Полуправильные многогранники</vt:lpstr>
      <vt:lpstr>Усеченный тетраэдр</vt:lpstr>
      <vt:lpstr>Усеченный гексаэдр</vt:lpstr>
      <vt:lpstr>Усеченный октаэдр</vt:lpstr>
      <vt:lpstr>Усеченный додекаэдр</vt:lpstr>
      <vt:lpstr>Усеченный икосаэдр</vt:lpstr>
      <vt:lpstr>Курносый куб</vt:lpstr>
      <vt:lpstr>Курносый додекаэдр</vt:lpstr>
      <vt:lpstr>Кубооктаэдр</vt:lpstr>
      <vt:lpstr>Усеченный кубооктаэдр</vt:lpstr>
      <vt:lpstr>Ромбокубооктаэдр</vt:lpstr>
      <vt:lpstr>Икосододекаэдр</vt:lpstr>
      <vt:lpstr>Усеченный икосододекаэдр</vt:lpstr>
      <vt:lpstr>Ромбоикосододекаэдр</vt:lpstr>
      <vt:lpstr>Псевдоромбокубооктаэдр</vt:lpstr>
      <vt:lpstr>Призма</vt:lpstr>
      <vt:lpstr>Антипризма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22</cp:revision>
  <dcterms:created xsi:type="dcterms:W3CDTF">2014-11-29T06:41:56Z</dcterms:created>
  <dcterms:modified xsi:type="dcterms:W3CDTF">2015-01-13T16:34:16Z</dcterms:modified>
</cp:coreProperties>
</file>