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0A00-4E08-49CE-9AF0-2E57B420BA1B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D9114-540E-4985-9A38-64CF8A8D4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390D9-9CC8-4757-A573-CB928BE8A689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0DACC-A444-4BB1-A69E-82681F6B9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88283-ADF8-443E-8EA8-A9B5C1DDE1D4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4C148-2599-4554-8B68-CDDA7B97C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2AAA2-B177-4C70-B986-C74D602B01D2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71EE3-7E06-447D-AD98-BEC1F5666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314F9-7776-4BB0-BA62-725D6E517584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0D4F9-4AF8-4B9B-B34B-AA81F08D9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1CA24-8283-4CA7-A75E-3B43639AEE30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AF070-9CDB-4109-A192-C4077571A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E73DB-0114-4DB0-A1FA-DD70E7F62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E0BCB-1AA2-44C8-903D-7DAFB9E52A1E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9654-67AA-46AD-A9BE-37A20FC3A229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0C88-0D0C-4C76-9041-0260050A1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DFC-CEE5-411D-9FA9-E7050716CF54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3CC0B-BAE7-4F9F-99C3-CC6FC22EC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BD244-07E2-4B17-820C-528B413A137B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91188-A510-4D4F-BE49-C218F4F4D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3351D-F219-486F-9BB7-E0430C6FE1DE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92022-3DC8-4B3A-BA76-204FABD41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30A500E-C13D-4991-9050-9F58379701B5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11A4DC1-8905-4A05-92A0-8B0C36156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19" r:id="rId2"/>
    <p:sldLayoutId id="2147483728" r:id="rId3"/>
    <p:sldLayoutId id="2147483720" r:id="rId4"/>
    <p:sldLayoutId id="2147483729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entury Gothic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9C9C9C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82828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9C9C9C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9C9C9C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6600" dirty="0" smtClean="0"/>
              <a:t>Введение</a:t>
            </a:r>
            <a:endParaRPr lang="ru-RU" sz="6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smtClean="0"/>
              <a:t>История средних веков</a:t>
            </a:r>
            <a:endParaRPr lang="ru-RU" sz="5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Устные.</a:t>
            </a: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3810000" cy="28575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71612"/>
            <a:ext cx="3446169" cy="4786346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smtClean="0"/>
              <a:t>Этнографические</a:t>
            </a:r>
            <a:r>
              <a:rPr lang="ru-RU" smtClean="0"/>
              <a:t>.</a:t>
            </a:r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57430"/>
            <a:ext cx="2857500" cy="280035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071678"/>
            <a:ext cx="4476763" cy="3357572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5643563"/>
            <a:ext cx="362426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Российский этнографический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428604"/>
            <a:ext cx="42892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Хронология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500042"/>
            <a:ext cx="5886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=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428604"/>
            <a:ext cx="1866216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</a:t>
            </a:r>
            <a:r>
              <a:rPr lang="ru-RU" sz="32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хроно</a:t>
            </a:r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»</a:t>
            </a:r>
          </a:p>
          <a:p>
            <a:pPr algn="ctr">
              <a:defRPr/>
            </a:pPr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время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72264" y="500042"/>
            <a:ext cx="5886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+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72330" y="428604"/>
            <a:ext cx="1784335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«логос»</a:t>
            </a:r>
          </a:p>
          <a:p>
            <a:pPr algn="ctr">
              <a:defRPr/>
            </a:pPr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наука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71500" y="1285875"/>
            <a:ext cx="1785938" cy="7143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178594" y="1678781"/>
            <a:ext cx="1500188" cy="7143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0" y="1785938"/>
            <a:ext cx="587057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arenR"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Последовательность событий во</a:t>
            </a:r>
          </a:p>
          <a:p>
            <a:pPr marL="457200" indent="-45720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времени.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4438" y="2714625"/>
            <a:ext cx="708501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arenR" startAt="2"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Наука, которая устанавливает точные даты исторических событий.</a:t>
            </a:r>
          </a:p>
        </p:txBody>
      </p:sp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428625" y="4143375"/>
            <a:ext cx="1138238" cy="811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История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1785938" y="4500563"/>
            <a:ext cx="642937" cy="21431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WordArt 2"/>
          <p:cNvSpPr>
            <a:spLocks noChangeArrowheads="1" noChangeShapeType="1" noTextEdit="1"/>
          </p:cNvSpPr>
          <p:nvPr/>
        </p:nvSpPr>
        <p:spPr bwMode="auto">
          <a:xfrm>
            <a:off x="2643188" y="4071938"/>
            <a:ext cx="1138237" cy="811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Эпоха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4071938" y="4500563"/>
            <a:ext cx="642937" cy="21431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WordArt 2"/>
          <p:cNvSpPr>
            <a:spLocks noChangeArrowheads="1" noChangeShapeType="1" noTextEdit="1"/>
          </p:cNvSpPr>
          <p:nvPr/>
        </p:nvSpPr>
        <p:spPr bwMode="auto">
          <a:xfrm>
            <a:off x="7286625" y="4143375"/>
            <a:ext cx="1138238" cy="811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Год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6357938" y="4500563"/>
            <a:ext cx="642937" cy="21431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WordArt 2"/>
          <p:cNvSpPr>
            <a:spLocks noChangeArrowheads="1" noChangeShapeType="1" noTextEdit="1"/>
          </p:cNvSpPr>
          <p:nvPr/>
        </p:nvSpPr>
        <p:spPr bwMode="auto">
          <a:xfrm>
            <a:off x="4929188" y="4071938"/>
            <a:ext cx="1138237" cy="811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Век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0" y="5357813"/>
            <a:ext cx="32210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век = 100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765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88" y="1071563"/>
            <a:ext cx="8229600" cy="45720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изучает прошлое человечества – от выделения человека из мира животных до наших дней.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познании прошлого истории помогают археология и этнография.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узнаём о прошлом из исторических источников.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Исторические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делятся на материальные и нематериальные, а те на письменные и неписьменные.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Хронология – это последовательность исторических событий.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Краткие выводы:</a:t>
            </a:r>
            <a:endParaRPr lang="ru-RU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1"/>
          <p:cNvSpPr>
            <a:spLocks noGrp="1"/>
          </p:cNvSpPr>
          <p:nvPr>
            <p:ph idx="1"/>
          </p:nvPr>
        </p:nvSpPr>
        <p:spPr>
          <a:xfrm>
            <a:off x="357188" y="571500"/>
            <a:ext cx="8229600" cy="4572000"/>
          </a:xfrm>
        </p:spPr>
        <p:txBody>
          <a:bodyPr/>
          <a:lstStyle/>
          <a:p>
            <a:pPr eaLnBrk="1" hangingPunct="1"/>
            <a:r>
              <a:rPr lang="ru-RU" b="1" smtClean="0"/>
              <a:t>“История - наставница жизни”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						Цицерон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ru-RU" b="1" smtClean="0"/>
          </a:p>
          <a:p>
            <a:pPr eaLnBrk="1" hangingPunct="1"/>
            <a:r>
              <a:rPr lang="ru-RU" b="1" smtClean="0"/>
              <a:t>“Можно не знать, не чувствовать влечения к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	изучению математики, греческого и латинского языков, химии, можно не знать тысячи наук, и все-таки быть образованным человеком; но не любить истории может только человек, совершенно неразвитый умственно”.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						Н.Г. Чернышевский.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entury Gothic" pitchFamily="34" charset="0"/>
              <a:buAutoNum type="arabicPeriod"/>
            </a:pPr>
            <a:endParaRPr lang="ru-RU" sz="3200" smtClean="0"/>
          </a:p>
          <a:p>
            <a:pPr marL="514350" indent="-514350" eaLnBrk="1" hangingPunct="1">
              <a:buFont typeface="Century Gothic" pitchFamily="34" charset="0"/>
              <a:buAutoNum type="arabicPeriod"/>
            </a:pPr>
            <a:r>
              <a:rPr lang="ru-RU" sz="3200" b="1" smtClean="0"/>
              <a:t>Что изучает история средних веков.</a:t>
            </a:r>
          </a:p>
          <a:p>
            <a:pPr marL="514350" indent="-514350" eaLnBrk="1" hangingPunct="1">
              <a:buFont typeface="Century Gothic" pitchFamily="34" charset="0"/>
              <a:buAutoNum type="arabicPeriod"/>
            </a:pPr>
            <a:endParaRPr lang="ru-RU" sz="3200" b="1" smtClean="0"/>
          </a:p>
          <a:p>
            <a:pPr marL="514350" indent="-514350" eaLnBrk="1" hangingPunct="1">
              <a:buFont typeface="Century Gothic" pitchFamily="34" charset="0"/>
              <a:buAutoNum type="arabicPeriod"/>
            </a:pPr>
            <a:r>
              <a:rPr lang="ru-RU" sz="3200" b="1" smtClean="0"/>
              <a:t>Исторические источники.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smtClean="0"/>
              <a:t>План изучения темы.</a:t>
            </a:r>
            <a:endParaRPr lang="ru-RU" sz="4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9200"/>
          </a:xfrm>
        </p:spPr>
        <p:txBody>
          <a:bodyPr>
            <a:noAutofit/>
          </a:bodyPr>
          <a:lstStyle/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4400" b="1" smtClean="0"/>
              <a:t>Что изучает история средних веков.</a:t>
            </a:r>
            <a:endParaRPr lang="ru-RU" sz="440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14313" y="1571625"/>
          <a:ext cx="8715375" cy="2357438"/>
        </p:xfrm>
        <a:graphic>
          <a:graphicData uri="http://schemas.openxmlformats.org/presentationml/2006/ole">
            <p:oleObj spid="_x0000_s1026" name="Worksheet" r:id="rId3" imgW="5267269" imgH="1381110" progId="Excel.Sheet.8">
              <p:embed/>
            </p:oleObj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0" y="4286250"/>
            <a:ext cx="9144000" cy="2357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None/>
              <a:defRPr/>
            </a:pP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«средних веков» - вторая часть мировой истории. Это название появилось в 18 веке.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None/>
              <a:defRPr/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«Средними веками» этот промежуток времени был назван потому, что он находился между Древним миром, и «Новым временем», так в 18 в. историки назвали свою эпоху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9200"/>
          </a:xfrm>
        </p:spPr>
        <p:txBody>
          <a:bodyPr>
            <a:noAutofit/>
          </a:bodyPr>
          <a:lstStyle/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4400" b="1" smtClean="0"/>
              <a:t>Что изучает история средних веков.</a:t>
            </a:r>
            <a:endParaRPr lang="ru-RU" sz="440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14313" y="1571625"/>
          <a:ext cx="8715375" cy="2357438"/>
        </p:xfrm>
        <a:graphic>
          <a:graphicData uri="http://schemas.openxmlformats.org/presentationml/2006/ole">
            <p:oleObj spid="_x0000_s2050" name="Worksheet" r:id="rId3" imgW="5267269" imgH="1381110" progId="Excel.Sheet.8">
              <p:embed/>
            </p:oleObj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0" y="4286250"/>
            <a:ext cx="9144000" cy="2357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defRPr/>
            </a:pP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Вспомните, какое событие стало окончанием истории Древнего Мира и, следовательно, началом истории Средних веков ?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defRPr/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Запомните и другую дату –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1640 год </a:t>
            </a: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начало Английской Буржуазной революции и окончание истории Средних веков.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6215063" y="357188"/>
            <a:ext cx="2786062" cy="1928812"/>
          </a:xfrm>
          <a:prstGeom prst="downArrow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Английская буржуазная революция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1428750" y="357188"/>
            <a:ext cx="3286125" cy="200025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3968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Падение Западной Римской империи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Лента лицом вверх 21"/>
          <p:cNvSpPr/>
          <p:nvPr/>
        </p:nvSpPr>
        <p:spPr>
          <a:xfrm>
            <a:off x="214313" y="214313"/>
            <a:ext cx="8643937" cy="1285875"/>
          </a:xfrm>
          <a:prstGeom prst="ribbon2">
            <a:avLst>
              <a:gd name="adj1" fmla="val 15186"/>
              <a:gd name="adj2" fmla="val 361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000000"/>
                </a:solidFill>
              </a:rPr>
              <a:t>Средние века</a:t>
            </a:r>
          </a:p>
        </p:txBody>
      </p:sp>
      <p:pic>
        <p:nvPicPr>
          <p:cNvPr id="23" name="Picture 39" descr="j00845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00063"/>
            <a:ext cx="2268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7" descr="j0084536"/>
          <p:cNvPicPr>
            <a:picLocks noChangeAspect="1" noChangeArrowheads="1"/>
          </p:cNvPicPr>
          <p:nvPr/>
        </p:nvPicPr>
        <p:blipFill>
          <a:blip r:embed="rId3">
            <a:lum bright="12000" contrast="-18000"/>
          </a:blip>
          <a:srcRect/>
          <a:stretch>
            <a:fillRect/>
          </a:stretch>
        </p:blipFill>
        <p:spPr bwMode="auto">
          <a:xfrm>
            <a:off x="6500813" y="214313"/>
            <a:ext cx="1906587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3" descr="CASTL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1643063"/>
            <a:ext cx="22860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1928813"/>
            <a:ext cx="1827213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2714620"/>
            <a:ext cx="2909597" cy="186214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Text Box 49"/>
          <p:cNvSpPr txBox="1">
            <a:spLocks noChangeArrowheads="1"/>
          </p:cNvSpPr>
          <p:nvPr/>
        </p:nvSpPr>
        <p:spPr bwMode="auto">
          <a:xfrm>
            <a:off x="0" y="4714875"/>
            <a:ext cx="3276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Century Gothic" pitchFamily="34" charset="0"/>
              </a:rPr>
              <a:t>Античность</a:t>
            </a:r>
          </a:p>
        </p:txBody>
      </p:sp>
      <p:sp>
        <p:nvSpPr>
          <p:cNvPr id="29" name="Text Box 50"/>
          <p:cNvSpPr txBox="1">
            <a:spLocks noChangeArrowheads="1"/>
          </p:cNvSpPr>
          <p:nvPr/>
        </p:nvSpPr>
        <p:spPr bwMode="auto">
          <a:xfrm>
            <a:off x="5715000" y="4714875"/>
            <a:ext cx="3203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Century Gothic" pitchFamily="34" charset="0"/>
              </a:rPr>
              <a:t>Возрождение</a:t>
            </a:r>
          </a:p>
        </p:txBody>
      </p:sp>
      <p:sp>
        <p:nvSpPr>
          <p:cNvPr id="30" name="Выгнутая вниз стрелка 29"/>
          <p:cNvSpPr/>
          <p:nvPr/>
        </p:nvSpPr>
        <p:spPr>
          <a:xfrm>
            <a:off x="1214438" y="5357813"/>
            <a:ext cx="6858000" cy="1071562"/>
          </a:xfrm>
          <a:prstGeom prst="curvedUpArrow">
            <a:avLst>
              <a:gd name="adj1" fmla="val 23250"/>
              <a:gd name="adj2" fmla="val 56404"/>
              <a:gd name="adj3" fmla="val 46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sz="4400" b="1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Исторические источники</a:t>
            </a:r>
            <a:endParaRPr lang="ru-RU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625" y="928688"/>
            <a:ext cx="8229600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Century Gothic" pitchFamily="34" charset="0"/>
              <a:buChar char="–"/>
              <a:defRPr/>
            </a:pPr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все остатки прошлой жизни, все свидетельства о прошлом.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Семь типов источников </a:t>
            </a:r>
            <a:r>
              <a:rPr lang="ru-RU" sz="16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 Л.Н.Пушкарёву)</a:t>
            </a:r>
            <a:r>
              <a:rPr lang="ru-RU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письменные; 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вещественные; 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этнографические; 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устные; 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лингвистические; 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фотокинодокументы</a:t>
            </a:r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фонокументы</a:t>
            </a:r>
            <a:endParaRPr lang="ru-RU" sz="2400" b="1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Письменные.</a:t>
            </a: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28868"/>
            <a:ext cx="3914775" cy="24765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8" descr="книга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643050"/>
            <a:ext cx="2930038" cy="4705343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Вещественные.</a:t>
            </a: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8" descr="вещественные источники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71612"/>
            <a:ext cx="6408737" cy="4676775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439</TotalTime>
  <Words>159</Words>
  <PresentationFormat>Экран (4:3)</PresentationFormat>
  <Paragraphs>62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Century Gothic</vt:lpstr>
      <vt:lpstr>Wingdings 2</vt:lpstr>
      <vt:lpstr>Calibri</vt:lpstr>
      <vt:lpstr>Monotype Sorts</vt:lpstr>
      <vt:lpstr>Bookman Old Style</vt:lpstr>
      <vt:lpstr>Бумажная</vt:lpstr>
      <vt:lpstr>Лист Microsoft Office Excel 97-2003</vt:lpstr>
      <vt:lpstr>История средних веков</vt:lpstr>
      <vt:lpstr>Слайд 2</vt:lpstr>
      <vt:lpstr>План изучения темы.</vt:lpstr>
      <vt:lpstr>Что изучает история средних веков.</vt:lpstr>
      <vt:lpstr>Что изучает история средних веков.</vt:lpstr>
      <vt:lpstr>Слайд 6</vt:lpstr>
      <vt:lpstr>Исторические источники</vt:lpstr>
      <vt:lpstr>Письменные.</vt:lpstr>
      <vt:lpstr>Вещественные.</vt:lpstr>
      <vt:lpstr>Устные.</vt:lpstr>
      <vt:lpstr>Этнографические.</vt:lpstr>
      <vt:lpstr>Слайд 12</vt:lpstr>
      <vt:lpstr>Краткие выводы: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Pre-installed OEM user</cp:lastModifiedBy>
  <cp:revision>94</cp:revision>
  <dcterms:modified xsi:type="dcterms:W3CDTF">2014-12-07T13:14:49Z</dcterms:modified>
</cp:coreProperties>
</file>