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8" r:id="rId3"/>
    <p:sldId id="299" r:id="rId4"/>
    <p:sldId id="301" r:id="rId5"/>
    <p:sldId id="312" r:id="rId6"/>
    <p:sldId id="257" r:id="rId7"/>
    <p:sldId id="258" r:id="rId8"/>
    <p:sldId id="259" r:id="rId9"/>
    <p:sldId id="303" r:id="rId10"/>
    <p:sldId id="302" r:id="rId11"/>
    <p:sldId id="300" r:id="rId12"/>
    <p:sldId id="313" r:id="rId13"/>
    <p:sldId id="267" r:id="rId14"/>
    <p:sldId id="268" r:id="rId15"/>
    <p:sldId id="304" r:id="rId16"/>
    <p:sldId id="305" r:id="rId17"/>
    <p:sldId id="306" r:id="rId18"/>
    <p:sldId id="309" r:id="rId19"/>
    <p:sldId id="308" r:id="rId20"/>
    <p:sldId id="310" r:id="rId21"/>
    <p:sldId id="314" r:id="rId22"/>
    <p:sldId id="31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accent2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8985" autoAdjust="0"/>
  </p:normalViewPr>
  <p:slideViewPr>
    <p:cSldViewPr>
      <p:cViewPr varScale="1">
        <p:scale>
          <a:sx n="65" d="100"/>
          <a:sy n="65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3C931A3B-377C-4942-8516-0059A2DAB3DB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1CD86FD1-2D97-46F6-9F13-B6AE646EE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E9A15F-2E85-495C-B9F2-66BC1525AFE1}" type="slidenum">
              <a:rPr lang="ru-RU">
                <a:cs typeface="Arial" charset="0"/>
              </a:rPr>
              <a:pPr/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F0C9D4-F8CD-4448-8641-C92F30188030}" type="slidenum">
              <a:rPr lang="ru-RU">
                <a:cs typeface="Arial" charset="0"/>
              </a:rPr>
              <a:pPr/>
              <a:t>9</a:t>
            </a:fld>
            <a:endParaRPr lang="ru-RU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DDF031-C0C4-4BB4-B10B-E2BD9129788B}" type="slidenum">
              <a:rPr lang="ru-RU">
                <a:cs typeface="Arial" charset="0"/>
              </a:rPr>
              <a:pPr/>
              <a:t>15</a:t>
            </a:fld>
            <a:endParaRPr lang="ru-RU"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8394F7-7265-4A4A-B361-8DFEE283BC35}" type="slidenum">
              <a:rPr lang="ru-RU">
                <a:cs typeface="Arial" charset="0"/>
              </a:rPr>
              <a:pPr/>
              <a:t>16</a:t>
            </a:fld>
            <a:endParaRPr lang="ru-RU"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5F711B-D308-4269-B9E0-0979EC3D4953}" type="slidenum">
              <a:rPr lang="ru-RU">
                <a:cs typeface="Arial" charset="0"/>
              </a:rPr>
              <a:pPr/>
              <a:t>17</a:t>
            </a:fld>
            <a:endParaRPr lang="ru-RU"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B31BB-1150-497C-82BB-E21C8C6527E0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1914-0763-4408-8641-7336EA294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C5F7-6926-4298-9E52-D3EF21869D54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37A4C-776E-4AF0-AB07-87428F506A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2D20C-9FCC-4431-B84C-37E8D2501B8D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46F5-FD24-4045-B219-B33E099603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2501-A790-49E8-82A5-249DDCA720EA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5FCEA-5A79-449A-8EF3-404F63054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78E03-C172-462E-A8AC-D0B87E3DCE8B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D47F6-B112-49D4-AB17-9C4CA4E94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8BA0C-DF7A-403D-A1C5-1B1431269B58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B7E1A-6F74-45FB-80AD-511EE2CE1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4DB36-38BF-42AA-8E88-E30DE0379528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AB407-7245-4443-AA0B-6C8CCD848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CF23A-59B8-41E3-8D8C-13095539932E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59272-6ECD-42CA-A60A-C8FB0BA2E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0D9FD-D982-4D8E-BFA8-C0B7ACB2C183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C7D7-0B1A-4221-8B4E-1C2E1F8AA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9D05-92ED-4FCF-A34C-9A0E48630732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2B157-FE3F-4FA9-8D50-DD0F6F116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C9EA-10EF-4C88-ABAB-DB7B38B73C36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58BA9-CC45-4D2B-8854-EA0BBA6B6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5492E1-7D38-4C77-9D02-1546AECA25D3}" type="datetimeFigureOut">
              <a:rPr lang="ru-RU"/>
              <a:pPr>
                <a:defRPr/>
              </a:pPr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2B7222-DDFC-45E0-B763-4AD97F4162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ПЛОЩАДЬ ТРЕУГОЛЬНИКА</a:t>
            </a:r>
            <a:br>
              <a:rPr lang="ru-RU" smtClean="0">
                <a:latin typeface="Arial" charset="0"/>
              </a:rPr>
            </a:br>
            <a:r>
              <a:rPr lang="ru-RU" smtClean="0">
                <a:latin typeface="Arial" charset="0"/>
              </a:rPr>
              <a:t>И ЧЕТЫРЕХУГОЛЬНИКА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98989"/>
                </a:solidFill>
                <a:latin typeface="Arial" charset="0"/>
              </a:rPr>
              <a:t>Подготовка к ГИА </a:t>
            </a:r>
          </a:p>
        </p:txBody>
      </p:sp>
      <p:pic>
        <p:nvPicPr>
          <p:cNvPr id="14339" name="Picture 7" descr="iCAI7PYF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4437063"/>
            <a:ext cx="28082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539750" y="692150"/>
            <a:ext cx="82804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Найдите площадь  треугольника со  сторонами </a:t>
            </a:r>
            <a:br>
              <a: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14, 13 , 15: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1835150" y="2420938"/>
            <a:ext cx="5832475" cy="3240087"/>
          </a:xfrm>
          <a:prstGeom prst="triangle">
            <a:avLst>
              <a:gd name="adj" fmla="val 50000"/>
            </a:avLst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555875" y="3429000"/>
            <a:ext cx="1079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14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156325" y="3213100"/>
            <a:ext cx="1079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13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140200" y="5661025"/>
            <a:ext cx="1079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i="1" smtClean="0">
                <a:solidFill>
                  <a:srgbClr val="CC0066"/>
                </a:solidFill>
              </a:rPr>
              <a:t>3) Как можно вычислить площадь прямоугольника , параллелограмма, ромба и трапеции?</a:t>
            </a:r>
            <a:br>
              <a:rPr lang="ru-RU" sz="3200" i="1" smtClean="0">
                <a:solidFill>
                  <a:srgbClr val="CC0066"/>
                </a:solidFill>
              </a:rPr>
            </a:br>
            <a:endParaRPr lang="ru-RU" sz="3200" smtClean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143000" y="2214563"/>
            <a:ext cx="3857625" cy="1714500"/>
          </a:xfrm>
          <a:prstGeom prst="parallelogram">
            <a:avLst>
              <a:gd name="adj" fmla="val 86111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b="1">
              <a:solidFill>
                <a:schemeClr val="tx1"/>
              </a:solidFill>
              <a:latin typeface="Times New Roman" pitchFamily="18" charset="0"/>
              <a:cs typeface="+mn-cs"/>
            </a:endParaRPr>
          </a:p>
          <a:p>
            <a:pPr algn="ctr">
              <a:defRPr/>
            </a:pPr>
            <a:endParaRPr lang="ru-RU" sz="2400" b="1">
              <a:solidFill>
                <a:schemeClr val="tx1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50" y="4643438"/>
            <a:ext cx="2500313" cy="150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Трапеция 5"/>
          <p:cNvSpPr/>
          <p:nvPr/>
        </p:nvSpPr>
        <p:spPr>
          <a:xfrm>
            <a:off x="5715000" y="2143125"/>
            <a:ext cx="2143125" cy="1571625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5929313" y="3929063"/>
            <a:ext cx="1643062" cy="2286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 descr="&amp;Pcy;&amp;lcy;&amp;ocy;&amp;shchcy;&amp;acy;&amp;dcy;&amp;icy;. &amp;Ncy;&amp;acy;&amp;gcy;&amp;lcy;&amp;yacy;&amp;dcy;&amp;ncy;&amp;ocy;&amp;iecy; &amp;pcy;&amp;ocy;&amp;scy;&amp;ocy;&amp;bcy;&amp;icy;&amp;iecy; &amp;dcy;&amp;lcy;&amp;yacy; 8-9 &amp;kcy;&amp;lcy;&amp;acy;&amp;scy;&amp;scy;&amp;ocy;&amp;vcy; - &amp;Ncy;&amp;ucy;&amp;rcy;&amp;kcy;&amp;acy;&amp;iecy;&amp;vcy;&amp;acy; &amp;Icy;.&amp;Mcy;."/>
          <p:cNvPicPr>
            <a:picLocks noChangeAspect="1" noChangeArrowheads="1"/>
          </p:cNvPicPr>
          <p:nvPr/>
        </p:nvPicPr>
        <p:blipFill>
          <a:blip r:embed="rId2"/>
          <a:srcRect t="30911"/>
          <a:stretch>
            <a:fillRect/>
          </a:stretch>
        </p:blipFill>
        <p:spPr bwMode="auto">
          <a:xfrm>
            <a:off x="1357290" y="0"/>
            <a:ext cx="650691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88913"/>
            <a:ext cx="676910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latin typeface="Arial" charset="0"/>
              </a:rPr>
              <a:t>Найдите площадь квадрата </a:t>
            </a:r>
            <a:r>
              <a:rPr lang="en-US" sz="3200" i="1" smtClean="0">
                <a:latin typeface="Arial" charset="0"/>
              </a:rPr>
              <a:t>ABCD</a:t>
            </a:r>
            <a:r>
              <a:rPr lang="ru-RU" sz="3200" smtClean="0">
                <a:latin typeface="Arial" charset="0"/>
              </a:rPr>
              <a:t>,</a:t>
            </a:r>
            <a:br>
              <a:rPr lang="ru-RU" sz="3200" smtClean="0">
                <a:latin typeface="Arial" charset="0"/>
              </a:rPr>
            </a:br>
            <a:r>
              <a:rPr lang="ru-RU" sz="3200" smtClean="0">
                <a:latin typeface="Arial" charset="0"/>
              </a:rPr>
              <a:t> считая стороны квадратных </a:t>
            </a:r>
            <a:br>
              <a:rPr lang="ru-RU" sz="3200" smtClean="0">
                <a:latin typeface="Arial" charset="0"/>
              </a:rPr>
            </a:br>
            <a:r>
              <a:rPr lang="ru-RU" sz="3200" smtClean="0">
                <a:latin typeface="Arial" charset="0"/>
              </a:rPr>
              <a:t>клеток равными 1.</a:t>
            </a:r>
            <a:r>
              <a:rPr lang="ru-RU" sz="4000" smtClean="0"/>
              <a:t> 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457200" y="1844675"/>
            <a:ext cx="7499350" cy="4281488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773238"/>
            <a:ext cx="4897437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80400" cy="733425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Найдите площадь параллелограмма:</a:t>
            </a:r>
          </a:p>
        </p:txBody>
      </p:sp>
      <p:sp>
        <p:nvSpPr>
          <p:cNvPr id="2063" name="Rectangle 5"/>
          <p:cNvSpPr>
            <a:spLocks noChangeArrowheads="1"/>
          </p:cNvSpPr>
          <p:nvPr/>
        </p:nvSpPr>
        <p:spPr bwMode="auto">
          <a:xfrm>
            <a:off x="3927475" y="3789363"/>
            <a:ext cx="827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</a:rPr>
              <a:t>120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º</a:t>
            </a:r>
          </a:p>
        </p:txBody>
      </p:sp>
      <p:grpSp>
        <p:nvGrpSpPr>
          <p:cNvPr id="2162" name="Group 114"/>
          <p:cNvGrpSpPr>
            <a:grpSpLocks/>
          </p:cNvGrpSpPr>
          <p:nvPr/>
        </p:nvGrpSpPr>
        <p:grpSpPr bwMode="auto">
          <a:xfrm>
            <a:off x="1068388" y="2276475"/>
            <a:ext cx="6732587" cy="3638550"/>
            <a:chOff x="264" y="572"/>
            <a:chExt cx="3006" cy="1600"/>
          </a:xfrm>
        </p:grpSpPr>
        <p:sp>
          <p:nvSpPr>
            <p:cNvPr id="2155" name="Rectangle 9"/>
            <p:cNvSpPr>
              <a:spLocks noChangeArrowheads="1"/>
            </p:cNvSpPr>
            <p:nvPr/>
          </p:nvSpPr>
          <p:spPr bwMode="auto">
            <a:xfrm>
              <a:off x="2772" y="1181"/>
              <a:ext cx="17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200">
                  <a:latin typeface="Times New Roman" pitchFamily="18" charset="0"/>
                </a:rPr>
                <a:t>6</a:t>
              </a:r>
              <a:endParaRPr lang="en-US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6" name="Rectangle 9"/>
            <p:cNvSpPr>
              <a:spLocks noChangeArrowheads="1"/>
            </p:cNvSpPr>
            <p:nvPr/>
          </p:nvSpPr>
          <p:spPr bwMode="auto">
            <a:xfrm>
              <a:off x="1283" y="1917"/>
              <a:ext cx="17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200">
                  <a:latin typeface="Times New Roman" pitchFamily="18" charset="0"/>
                </a:rPr>
                <a:t>9</a:t>
              </a:r>
              <a:endParaRPr lang="en-US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Параллелограмм 23"/>
            <p:cNvSpPr/>
            <p:nvPr/>
          </p:nvSpPr>
          <p:spPr>
            <a:xfrm>
              <a:off x="567" y="799"/>
              <a:ext cx="2496" cy="1152"/>
            </a:xfrm>
            <a:prstGeom prst="parallelogram">
              <a:avLst>
                <a:gd name="adj" fmla="val 64091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58" name="Rectangle 8"/>
            <p:cNvSpPr>
              <a:spLocks noChangeArrowheads="1"/>
            </p:cNvSpPr>
            <p:nvPr/>
          </p:nvSpPr>
          <p:spPr bwMode="auto">
            <a:xfrm>
              <a:off x="2415" y="1873"/>
              <a:ext cx="20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>
                  <a:latin typeface="Times New Roman" pitchFamily="18" charset="0"/>
                </a:rPr>
                <a:t>T</a:t>
              </a:r>
              <a:endParaRPr lang="en-US" sz="3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9" name="Rectangle 7"/>
            <p:cNvSpPr>
              <a:spLocks noChangeArrowheads="1"/>
            </p:cNvSpPr>
            <p:nvPr/>
          </p:nvSpPr>
          <p:spPr bwMode="auto">
            <a:xfrm>
              <a:off x="3074" y="621"/>
              <a:ext cx="19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>
                  <a:latin typeface="Times New Roman" pitchFamily="18" charset="0"/>
                </a:rPr>
                <a:t>S</a:t>
              </a:r>
              <a:endParaRPr lang="en-US" sz="3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60" name="Rectangle 6"/>
            <p:cNvSpPr>
              <a:spLocks noChangeArrowheads="1"/>
            </p:cNvSpPr>
            <p:nvPr/>
          </p:nvSpPr>
          <p:spPr bwMode="auto">
            <a:xfrm>
              <a:off x="981" y="572"/>
              <a:ext cx="219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>
                  <a:latin typeface="Times New Roman" pitchFamily="18" charset="0"/>
                </a:rPr>
                <a:t>R</a:t>
              </a:r>
              <a:endParaRPr lang="en-US" sz="3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61" name="Rectangle 8"/>
            <p:cNvSpPr>
              <a:spLocks noChangeArrowheads="1"/>
            </p:cNvSpPr>
            <p:nvPr/>
          </p:nvSpPr>
          <p:spPr bwMode="auto">
            <a:xfrm>
              <a:off x="264" y="1868"/>
              <a:ext cx="229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>
                  <a:latin typeface="Times New Roman" pitchFamily="18" charset="0"/>
                </a:rPr>
                <a:t>O</a:t>
              </a:r>
              <a:endParaRPr lang="en-US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3348038" y="2781300"/>
            <a:ext cx="1008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Arial" charset="0"/>
              </a:rPr>
              <a:t>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80400" cy="733425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Найдите площадь параллелограмма: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24000" y="838200"/>
            <a:ext cx="492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R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876800" y="9144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S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827088" y="29972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E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2771775" y="3573463"/>
            <a:ext cx="3892550" cy="2879725"/>
            <a:chOff x="1746" y="2251"/>
            <a:chExt cx="2452" cy="1814"/>
          </a:xfrm>
        </p:grpSpPr>
        <p:graphicFrame>
          <p:nvGraphicFramePr>
            <p:cNvPr id="11278" name="Object 14"/>
            <p:cNvGraphicFramePr>
              <a:graphicFrameLocks noChangeAspect="1"/>
            </p:cNvGraphicFramePr>
            <p:nvPr/>
          </p:nvGraphicFramePr>
          <p:xfrm>
            <a:off x="1746" y="2251"/>
            <a:ext cx="2452" cy="672"/>
          </p:xfrm>
          <a:graphic>
            <a:graphicData uri="http://schemas.openxmlformats.org/presentationml/2006/ole">
              <p:oleObj spid="_x0000_s3074" name="Формула" r:id="rId4" imgW="1434960" imgH="393480" progId="Equation.3">
                <p:embed/>
              </p:oleObj>
            </a:graphicData>
          </a:graphic>
        </p:graphicFrame>
        <p:graphicFrame>
          <p:nvGraphicFramePr>
            <p:cNvPr id="18" name="Object 3"/>
            <p:cNvGraphicFramePr>
              <a:graphicFrameLocks noChangeAspect="1"/>
            </p:cNvGraphicFramePr>
            <p:nvPr/>
          </p:nvGraphicFramePr>
          <p:xfrm>
            <a:off x="1776" y="2976"/>
            <a:ext cx="1972" cy="672"/>
          </p:xfrm>
          <a:graphic>
            <a:graphicData uri="http://schemas.openxmlformats.org/presentationml/2006/ole">
              <p:oleObj spid="_x0000_s3075" name="Формула" r:id="rId5" imgW="1155600" imgH="393480" progId="Equation.3">
                <p:embed/>
              </p:oleObj>
            </a:graphicData>
          </a:graphic>
        </p:graphicFrame>
        <p:graphicFrame>
          <p:nvGraphicFramePr>
            <p:cNvPr id="19" name="Object 16"/>
            <p:cNvGraphicFramePr>
              <a:graphicFrameLocks noChangeAspect="1"/>
            </p:cNvGraphicFramePr>
            <p:nvPr/>
          </p:nvGraphicFramePr>
          <p:xfrm>
            <a:off x="2064" y="3696"/>
            <a:ext cx="1084" cy="369"/>
          </p:xfrm>
          <a:graphic>
            <a:graphicData uri="http://schemas.openxmlformats.org/presentationml/2006/ole">
              <p:oleObj spid="_x0000_s3076" name="Формула" r:id="rId6" imgW="634680" imgH="215640" progId="Equation.3">
                <p:embed/>
              </p:oleObj>
            </a:graphicData>
          </a:graphic>
        </p:graphicFrame>
      </p:grpSp>
      <p:sp>
        <p:nvSpPr>
          <p:cNvPr id="24" name="Параллелограмм 23"/>
          <p:cNvSpPr/>
          <p:nvPr/>
        </p:nvSpPr>
        <p:spPr>
          <a:xfrm>
            <a:off x="914400" y="1219200"/>
            <a:ext cx="3962400" cy="1828800"/>
          </a:xfrm>
          <a:prstGeom prst="parallelogram">
            <a:avLst>
              <a:gd name="adj" fmla="val 64091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82" name="Rectangle 8"/>
          <p:cNvSpPr>
            <a:spLocks noChangeArrowheads="1"/>
          </p:cNvSpPr>
          <p:nvPr/>
        </p:nvSpPr>
        <p:spPr bwMode="auto">
          <a:xfrm>
            <a:off x="3810000" y="2895600"/>
            <a:ext cx="466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T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4" name="Arc 4"/>
          <p:cNvSpPr>
            <a:spLocks/>
          </p:cNvSpPr>
          <p:nvPr/>
        </p:nvSpPr>
        <p:spPr bwMode="auto">
          <a:xfrm rot="19200000" flipH="1">
            <a:off x="2568575" y="1962150"/>
            <a:ext cx="276225" cy="266700"/>
          </a:xfrm>
          <a:custGeom>
            <a:avLst/>
            <a:gdLst>
              <a:gd name="T0" fmla="*/ 0 w 21600"/>
              <a:gd name="T1" fmla="*/ 0 h 21600"/>
              <a:gd name="T2" fmla="*/ 577426874 w 21600"/>
              <a:gd name="T3" fmla="*/ 501846443 h 21600"/>
              <a:gd name="T4" fmla="*/ 0 w 21600"/>
              <a:gd name="T5" fmla="*/ 50184644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Rectangle 5"/>
          <p:cNvSpPr>
            <a:spLocks noChangeArrowheads="1"/>
          </p:cNvSpPr>
          <p:nvPr/>
        </p:nvSpPr>
        <p:spPr bwMode="auto">
          <a:xfrm>
            <a:off x="1981200" y="182880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</a:rPr>
              <a:t>45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º</a:t>
            </a:r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2438400" y="137160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Times New Roman" pitchFamily="18" charset="0"/>
              </a:rPr>
              <a:t>8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914400" y="1219200"/>
            <a:ext cx="396240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1981200" y="1295400"/>
            <a:ext cx="1828800" cy="1676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Rectangle 9"/>
          <p:cNvSpPr>
            <a:spLocks noChangeArrowheads="1"/>
          </p:cNvSpPr>
          <p:nvPr/>
        </p:nvSpPr>
        <p:spPr bwMode="auto">
          <a:xfrm>
            <a:off x="1905000" y="2362200"/>
            <a:ext cx="595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Times New Roman" pitchFamily="18" charset="0"/>
              </a:rPr>
              <a:t>12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Rectangle 8"/>
          <p:cNvSpPr>
            <a:spLocks noChangeArrowheads="1"/>
          </p:cNvSpPr>
          <p:nvPr/>
        </p:nvSpPr>
        <p:spPr bwMode="auto">
          <a:xfrm>
            <a:off x="2819400" y="1524000"/>
            <a:ext cx="517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O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80400" cy="733425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Найдите площадь параллелограмма: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524000" y="838200"/>
            <a:ext cx="517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A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876800" y="914400"/>
            <a:ext cx="492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B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827088" y="299720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D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2700338" y="3573463"/>
            <a:ext cx="3995737" cy="2897187"/>
            <a:chOff x="1701" y="2251"/>
            <a:chExt cx="2517" cy="1825"/>
          </a:xfrm>
        </p:grpSpPr>
        <p:graphicFrame>
          <p:nvGraphicFramePr>
            <p:cNvPr id="11278" name="Object 14"/>
            <p:cNvGraphicFramePr>
              <a:graphicFrameLocks noChangeAspect="1"/>
            </p:cNvGraphicFramePr>
            <p:nvPr/>
          </p:nvGraphicFramePr>
          <p:xfrm>
            <a:off x="1701" y="2251"/>
            <a:ext cx="2517" cy="672"/>
          </p:xfrm>
          <a:graphic>
            <a:graphicData uri="http://schemas.openxmlformats.org/presentationml/2006/ole">
              <p:oleObj spid="_x0000_s4098" name="Формула" r:id="rId4" imgW="1473120" imgH="393480" progId="Equation.3">
                <p:embed/>
              </p:oleObj>
            </a:graphicData>
          </a:graphic>
        </p:graphicFrame>
        <p:graphicFrame>
          <p:nvGraphicFramePr>
            <p:cNvPr id="18" name="Object 3"/>
            <p:cNvGraphicFramePr>
              <a:graphicFrameLocks noChangeAspect="1"/>
            </p:cNvGraphicFramePr>
            <p:nvPr/>
          </p:nvGraphicFramePr>
          <p:xfrm>
            <a:off x="1722" y="2976"/>
            <a:ext cx="2080" cy="672"/>
          </p:xfrm>
          <a:graphic>
            <a:graphicData uri="http://schemas.openxmlformats.org/presentationml/2006/ole">
              <p:oleObj spid="_x0000_s4099" name="Формула" r:id="rId5" imgW="1218960" imgH="393480" progId="Equation.3">
                <p:embed/>
              </p:oleObj>
            </a:graphicData>
          </a:graphic>
        </p:graphicFrame>
        <p:graphicFrame>
          <p:nvGraphicFramePr>
            <p:cNvPr id="19" name="Object 16"/>
            <p:cNvGraphicFramePr>
              <a:graphicFrameLocks noChangeAspect="1"/>
            </p:cNvGraphicFramePr>
            <p:nvPr/>
          </p:nvGraphicFramePr>
          <p:xfrm>
            <a:off x="2085" y="3685"/>
            <a:ext cx="1041" cy="391"/>
          </p:xfrm>
          <a:graphic>
            <a:graphicData uri="http://schemas.openxmlformats.org/presentationml/2006/ole">
              <p:oleObj spid="_x0000_s4100" name="Формула" r:id="rId6" imgW="609480" imgH="228600" progId="Equation.3">
                <p:embed/>
              </p:oleObj>
            </a:graphicData>
          </a:graphic>
        </p:graphicFrame>
      </p:grpSp>
      <p:sp>
        <p:nvSpPr>
          <p:cNvPr id="24" name="Параллелограмм 23"/>
          <p:cNvSpPr/>
          <p:nvPr/>
        </p:nvSpPr>
        <p:spPr>
          <a:xfrm>
            <a:off x="914400" y="1219200"/>
            <a:ext cx="3962400" cy="1828800"/>
          </a:xfrm>
          <a:prstGeom prst="parallelogram">
            <a:avLst>
              <a:gd name="adj" fmla="val 64091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3810000" y="2895600"/>
            <a:ext cx="492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Times New Roman" pitchFamily="18" charset="0"/>
              </a:rPr>
              <a:t>C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5"/>
          <p:cNvSpPr>
            <a:spLocks noChangeArrowheads="1"/>
          </p:cNvSpPr>
          <p:nvPr/>
        </p:nvSpPr>
        <p:spPr bwMode="auto">
          <a:xfrm>
            <a:off x="2667000" y="1524000"/>
            <a:ext cx="83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</a:rPr>
              <a:t>120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º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914400" y="1219200"/>
            <a:ext cx="396240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1981200" y="1295400"/>
            <a:ext cx="1828800" cy="1676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0" name="Rectangle 7"/>
          <p:cNvSpPr>
            <a:spLocks noChangeArrowheads="1"/>
          </p:cNvSpPr>
          <p:nvPr/>
        </p:nvSpPr>
        <p:spPr bwMode="auto">
          <a:xfrm>
            <a:off x="5715000" y="1066800"/>
            <a:ext cx="1397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Times New Roman" pitchFamily="18" charset="0"/>
              </a:rPr>
              <a:t>BD=6</a:t>
            </a:r>
          </a:p>
          <a:p>
            <a:pPr algn="ctr"/>
            <a:r>
              <a:rPr lang="en-US" sz="3200">
                <a:latin typeface="Times New Roman" pitchFamily="18" charset="0"/>
                <a:cs typeface="Times New Roman" pitchFamily="18" charset="0"/>
              </a:rPr>
              <a:t>AC=10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latin typeface="Arial" charset="0"/>
              </a:rPr>
              <a:t>Найдите площадь трапеции, вершины которой имеют координаты </a:t>
            </a:r>
            <a:br>
              <a:rPr lang="ru-RU" sz="3200" smtClean="0">
                <a:latin typeface="Arial" charset="0"/>
              </a:rPr>
            </a:br>
            <a:r>
              <a:rPr lang="ru-RU" sz="3200" smtClean="0">
                <a:latin typeface="Arial" charset="0"/>
              </a:rPr>
              <a:t>(1, 1), (2, 4), (4, 4), (5, 1).</a:t>
            </a:r>
            <a:r>
              <a:rPr lang="ru-RU" sz="4000" smtClean="0"/>
              <a:t> 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40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628775"/>
            <a:ext cx="5113337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108" name="Group 52"/>
          <p:cNvGraphicFramePr>
            <a:graphicFrameLocks noGrp="1"/>
          </p:cNvGraphicFramePr>
          <p:nvPr/>
        </p:nvGraphicFramePr>
        <p:xfrm>
          <a:off x="179388" y="765175"/>
          <a:ext cx="8605837" cy="4824413"/>
        </p:xfrm>
        <a:graphic>
          <a:graphicData uri="http://schemas.openxmlformats.org/drawingml/2006/table">
            <a:tbl>
              <a:tblPr/>
              <a:tblGrid>
                <a:gridCol w="923925"/>
                <a:gridCol w="1209675"/>
                <a:gridCol w="1279525"/>
                <a:gridCol w="1281112"/>
                <a:gridCol w="1350963"/>
                <a:gridCol w="2560637"/>
              </a:tblGrid>
              <a:tr h="120650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Решите задачи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 min</a:t>
                      </a: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120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71550" y="981075"/>
            <a:ext cx="707231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3900" algn="ctr"/>
            <a:r>
              <a:rPr lang="ru-RU" b="1">
                <a:solidFill>
                  <a:srgbClr val="0070C0"/>
                </a:solidFill>
              </a:rPr>
              <a:t>Площадью геометрической фигуры </a:t>
            </a:r>
          </a:p>
          <a:p>
            <a:pPr marL="723900" algn="ctr"/>
            <a:r>
              <a:rPr lang="ru-RU" b="1">
                <a:solidFill>
                  <a:srgbClr val="0070C0"/>
                </a:solidFill>
              </a:rPr>
              <a:t>называется величина</a:t>
            </a:r>
            <a:r>
              <a:rPr lang="en-US" b="1">
                <a:solidFill>
                  <a:srgbClr val="0070C0"/>
                </a:solidFill>
              </a:rPr>
              <a:t>,</a:t>
            </a:r>
            <a:r>
              <a:rPr lang="ru-RU" b="1">
                <a:solidFill>
                  <a:srgbClr val="0070C0"/>
                </a:solidFill>
              </a:rPr>
              <a:t> </a:t>
            </a:r>
          </a:p>
          <a:p>
            <a:pPr marL="723900" algn="ctr"/>
            <a:r>
              <a:rPr lang="ru-RU" b="1">
                <a:solidFill>
                  <a:srgbClr val="0070C0"/>
                </a:solidFill>
              </a:rPr>
              <a:t>характеризующая размер данной фигуры.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Group 2"/>
          <p:cNvGraphicFramePr>
            <a:graphicFrameLocks noGrp="1"/>
          </p:cNvGraphicFramePr>
          <p:nvPr/>
        </p:nvGraphicFramePr>
        <p:xfrm>
          <a:off x="179388" y="765175"/>
          <a:ext cx="8605837" cy="4928553"/>
        </p:xfrm>
        <a:graphic>
          <a:graphicData uri="http://schemas.openxmlformats.org/drawingml/2006/table">
            <a:tbl>
              <a:tblPr/>
              <a:tblGrid>
                <a:gridCol w="923925"/>
                <a:gridCol w="1209675"/>
                <a:gridCol w="1279525"/>
                <a:gridCol w="1281112"/>
                <a:gridCol w="1350963"/>
                <a:gridCol w="2560637"/>
              </a:tblGrid>
              <a:tr h="120650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Решите задачи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 min</a:t>
                      </a:r>
                      <a:endParaRPr kumimoji="0" lang="ru-RU" sz="4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120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539750" y="2492375"/>
            <a:ext cx="8229600" cy="1143000"/>
          </a:xfrm>
        </p:spPr>
        <p:txBody>
          <a:bodyPr/>
          <a:lstStyle/>
          <a:p>
            <a:r>
              <a:rPr lang="ru-RU" sz="4000" smtClean="0"/>
              <a:t>Вариант 6       №11      стр 39</a:t>
            </a:r>
            <a:br>
              <a:rPr lang="ru-RU" sz="4000" smtClean="0"/>
            </a:br>
            <a:r>
              <a:rPr lang="ru-RU" sz="4000" smtClean="0"/>
              <a:t>                         № 25      стр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692275" y="908050"/>
            <a:ext cx="4824413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tx1"/>
                </a:solidFill>
              </a:rPr>
              <a:t>Дом. задание </a:t>
            </a:r>
          </a:p>
          <a:p>
            <a:pPr>
              <a:spcBef>
                <a:spcPct val="50000"/>
              </a:spcBef>
            </a:pPr>
            <a:endParaRPr lang="ru-RU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tx1"/>
                </a:solidFill>
              </a:rPr>
              <a:t>Вариант 7</a:t>
            </a:r>
          </a:p>
          <a:p>
            <a:pPr>
              <a:spcBef>
                <a:spcPct val="50000"/>
              </a:spcBef>
            </a:pPr>
            <a:r>
              <a:rPr lang="ru-RU" i="1">
                <a:solidFill>
                  <a:schemeClr val="tx1"/>
                </a:solidFill>
              </a:rPr>
              <a:t>модуль «Геометрия»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i="1" smtClean="0">
                <a:solidFill>
                  <a:srgbClr val="CC0066"/>
                </a:solidFill>
              </a:rPr>
              <a:t>Основные свойства площадей геометрических фигур.</a:t>
            </a:r>
            <a:br>
              <a:rPr lang="ru-RU" sz="3200" i="1" smtClean="0">
                <a:solidFill>
                  <a:srgbClr val="CC0066"/>
                </a:solidFill>
              </a:rPr>
            </a:br>
            <a:endParaRPr lang="ru-RU" sz="3200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2013"/>
          </a:xfrm>
        </p:spPr>
        <p:txBody>
          <a:bodyPr>
            <a:spAutoFit/>
          </a:bodyPr>
          <a:lstStyle/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b="1" smtClean="0">
                <a:solidFill>
                  <a:srgbClr val="0070C0"/>
                </a:solidFill>
              </a:rPr>
              <a:t>- Любая плоская геометрическая фигура имеет площадь</a:t>
            </a:r>
            <a:r>
              <a:rPr lang="en-US" sz="2400" b="1" smtClean="0">
                <a:solidFill>
                  <a:srgbClr val="0070C0"/>
                </a:solidFill>
              </a:rPr>
              <a:t>.</a:t>
            </a: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b="1" smtClean="0">
                <a:solidFill>
                  <a:srgbClr val="0070C0"/>
                </a:solidFill>
              </a:rPr>
              <a:t>- Эта площадь – единственная</a:t>
            </a:r>
            <a:r>
              <a:rPr lang="en-US" sz="2400" b="1" smtClean="0">
                <a:solidFill>
                  <a:srgbClr val="0070C0"/>
                </a:solidFill>
              </a:rPr>
              <a:t>.</a:t>
            </a: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b="1" smtClean="0">
                <a:solidFill>
                  <a:srgbClr val="0070C0"/>
                </a:solidFill>
              </a:rPr>
              <a:t>- Площадь любой геометрической фигуры выражается положительным числом</a:t>
            </a:r>
            <a:r>
              <a:rPr lang="en-US" sz="2400" b="1" smtClean="0">
                <a:solidFill>
                  <a:srgbClr val="0070C0"/>
                </a:solidFill>
              </a:rPr>
              <a:t>.</a:t>
            </a: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b="1" smtClean="0">
                <a:solidFill>
                  <a:srgbClr val="0070C0"/>
                </a:solidFill>
              </a:rPr>
              <a:t>- Площадь квадрата со стороной</a:t>
            </a:r>
            <a:r>
              <a:rPr lang="en-US" sz="2400" b="1" smtClean="0">
                <a:solidFill>
                  <a:srgbClr val="0070C0"/>
                </a:solidFill>
              </a:rPr>
              <a:t>,</a:t>
            </a:r>
            <a:r>
              <a:rPr lang="ru-RU" sz="2400" b="1" smtClean="0">
                <a:solidFill>
                  <a:srgbClr val="0070C0"/>
                </a:solidFill>
              </a:rPr>
              <a:t>равной единице</a:t>
            </a:r>
            <a:r>
              <a:rPr lang="en-US" sz="2400" b="1" smtClean="0">
                <a:solidFill>
                  <a:srgbClr val="0070C0"/>
                </a:solidFill>
              </a:rPr>
              <a:t>,</a:t>
            </a:r>
            <a:r>
              <a:rPr lang="ru-RU" sz="2400" b="1" smtClean="0">
                <a:solidFill>
                  <a:srgbClr val="0070C0"/>
                </a:solidFill>
              </a:rPr>
              <a:t>равна единице</a:t>
            </a:r>
            <a:r>
              <a:rPr lang="en-US" sz="2400" b="1" smtClean="0">
                <a:solidFill>
                  <a:srgbClr val="0070C0"/>
                </a:solidFill>
              </a:rPr>
              <a:t>.</a:t>
            </a: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2400" b="1" smtClean="0">
              <a:solidFill>
                <a:srgbClr val="0070C0"/>
              </a:solidFill>
            </a:endParaRPr>
          </a:p>
          <a:p>
            <a:pPr marL="355600" indent="-1778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b="1" smtClean="0">
                <a:solidFill>
                  <a:srgbClr val="0070C0"/>
                </a:solidFill>
              </a:rPr>
              <a:t>- Площадь фигуры равна сумме площадей частей</a:t>
            </a:r>
            <a:r>
              <a:rPr lang="en-US" sz="2400" b="1" smtClean="0">
                <a:solidFill>
                  <a:srgbClr val="0070C0"/>
                </a:solidFill>
              </a:rPr>
              <a:t>,</a:t>
            </a:r>
            <a:r>
              <a:rPr lang="ru-RU" sz="2400" b="1" smtClean="0">
                <a:solidFill>
                  <a:srgbClr val="0070C0"/>
                </a:solidFill>
              </a:rPr>
              <a:t>на которые она разбивается</a:t>
            </a:r>
            <a:r>
              <a:rPr lang="en-US" sz="2400" b="1" smtClean="0">
                <a:solidFill>
                  <a:srgbClr val="0070C0"/>
                </a:solidFill>
              </a:rPr>
              <a:t>.</a:t>
            </a:r>
            <a:endParaRPr lang="ru-RU" sz="2400" b="1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2071688"/>
          </a:xfrm>
        </p:spPr>
        <p:txBody>
          <a:bodyPr/>
          <a:lstStyle/>
          <a:p>
            <a:pPr eaLnBrk="1" hangingPunct="1"/>
            <a:r>
              <a:rPr lang="ru-RU" sz="3200" i="1" smtClean="0">
                <a:solidFill>
                  <a:srgbClr val="CC0066"/>
                </a:solidFill>
              </a:rPr>
              <a:t>3) Как можно вычислить площадь треугольника?</a:t>
            </a:r>
            <a:r>
              <a:rPr lang="en-US" sz="3200" i="1" smtClean="0">
                <a:solidFill>
                  <a:srgbClr val="CC0066"/>
                </a:solidFill>
              </a:rPr>
              <a:t>  </a:t>
            </a:r>
            <a:r>
              <a:rPr lang="ru-RU" sz="3200" i="1" smtClean="0">
                <a:solidFill>
                  <a:srgbClr val="CC0066"/>
                </a:solidFill>
              </a:rPr>
              <a:t>Прямоугольного треугольника?  Равностороннего треугольника?</a:t>
            </a:r>
            <a:br>
              <a:rPr lang="ru-RU" sz="3200" i="1" smtClean="0">
                <a:solidFill>
                  <a:srgbClr val="CC0066"/>
                </a:solidFill>
              </a:rPr>
            </a:br>
            <a:endParaRPr lang="ru-RU" sz="3200" smtClean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619250" y="2708275"/>
            <a:ext cx="5832475" cy="3816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3" name="Picture 5" descr="&amp;Kcy;&amp;acy;&amp;kcy; &amp;ncy;&amp;acy;&amp;rcy;&amp;icy;&amp;scy;&amp;ocy;&amp;vcy;&amp;acy;&amp;tcy;&amp;softcy; &amp;vcy; word 7 &amp;tcy;&amp;rcy;&amp;iecy;&amp;ucy;&amp;gcy;&amp;ocy;&amp;lcy;&amp;softcy;&amp;ncy;&amp;ucy;&amp;yucy; &amp;pcy;&amp;icy;&amp;rcy;&amp;acy;&amp;mcy;&amp;icy;&amp;dcy;&amp;ucy; &amp;Scy;&amp;acy;&amp;jcy;&amp;tcy; &amp;ocy; &amp;rcy;&amp;icy;&amp;scy;&amp;ocy;&amp;vcy;&amp;acy;&amp;ncy;&amp;i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0"/>
            <a:ext cx="64801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Arial" charset="0"/>
              </a:rPr>
              <a:t/>
            </a:r>
            <a:br>
              <a:rPr lang="ru-RU" sz="4000" b="1" smtClean="0">
                <a:latin typeface="Arial" charset="0"/>
              </a:rPr>
            </a:br>
            <a:r>
              <a:rPr lang="ru-RU" sz="4000" b="1" smtClean="0">
                <a:latin typeface="Arial" charset="0"/>
              </a:rPr>
              <a:t/>
            </a:r>
            <a:br>
              <a:rPr lang="ru-RU" sz="4000" b="1" smtClean="0">
                <a:latin typeface="Arial" charset="0"/>
              </a:rPr>
            </a:br>
            <a:r>
              <a:rPr lang="ru-RU" sz="4000" b="1" smtClean="0">
                <a:latin typeface="Arial" charset="0"/>
              </a:rPr>
              <a:t/>
            </a:r>
            <a:br>
              <a:rPr lang="ru-RU" sz="4000" b="1" smtClean="0">
                <a:latin typeface="Arial" charset="0"/>
              </a:rPr>
            </a:br>
            <a:r>
              <a:rPr lang="ru-RU" sz="3200" smtClean="0">
                <a:latin typeface="Arial" charset="0"/>
              </a:rPr>
              <a:t> Найдите площадь треугольника </a:t>
            </a:r>
            <a:r>
              <a:rPr lang="en-US" sz="3200" i="1" smtClean="0">
                <a:latin typeface="Arial" charset="0"/>
              </a:rPr>
              <a:t>ABC</a:t>
            </a:r>
            <a:r>
              <a:rPr lang="ru-RU" sz="3200" smtClean="0">
                <a:latin typeface="Arial" charset="0"/>
              </a:rPr>
              <a:t>, считая стороны квадратных клеток равными 1.</a:t>
            </a:r>
            <a:r>
              <a:rPr lang="ru-RU" sz="4000" smtClean="0"/>
              <a:t> </a:t>
            </a:r>
            <a:r>
              <a:rPr lang="ru-RU" sz="4000" smtClean="0">
                <a:latin typeface="Arial" charset="0"/>
              </a:rPr>
              <a:t/>
            </a:r>
            <a:br>
              <a:rPr lang="ru-RU" sz="4000" smtClean="0">
                <a:latin typeface="Arial" charset="0"/>
              </a:rPr>
            </a:br>
            <a:r>
              <a:rPr lang="ru-RU" sz="4000" smtClean="0">
                <a:latin typeface="Arial" charset="0"/>
              </a:rPr>
              <a:t/>
            </a:r>
            <a:br>
              <a:rPr lang="ru-RU" sz="4000" smtClean="0">
                <a:latin typeface="Arial" charset="0"/>
              </a:rPr>
            </a:br>
            <a:endParaRPr lang="ru-RU" sz="4000" smtClean="0">
              <a:latin typeface="Arial" charset="0"/>
            </a:endParaRPr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1989138"/>
            <a:ext cx="467995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endParaRPr lang="ru-RU" sz="4000" smtClean="0">
              <a:solidFill>
                <a:schemeClr val="accent2"/>
              </a:solidFill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pic>
        <p:nvPicPr>
          <p:cNvPr id="2048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333375"/>
            <a:ext cx="6048375" cy="596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6" name="Rectangl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chemeClr val="accent2"/>
              </a:solidFill>
            </a:endParaRPr>
          </a:p>
        </p:txBody>
      </p:sp>
      <p:pic>
        <p:nvPicPr>
          <p:cNvPr id="2150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33375"/>
            <a:ext cx="648176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280400" cy="733425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Найдите площадь равнобедренного треугольника:</a:t>
            </a:r>
          </a:p>
        </p:txBody>
      </p:sp>
      <p:sp>
        <p:nvSpPr>
          <p:cNvPr id="1030" name="AutoShape 3"/>
          <p:cNvSpPr>
            <a:spLocks noChangeArrowheads="1"/>
          </p:cNvSpPr>
          <p:nvPr/>
        </p:nvSpPr>
        <p:spPr bwMode="auto">
          <a:xfrm>
            <a:off x="1476375" y="2492375"/>
            <a:ext cx="6264275" cy="17287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31" name="Arc 4"/>
          <p:cNvSpPr>
            <a:spLocks/>
          </p:cNvSpPr>
          <p:nvPr/>
        </p:nvSpPr>
        <p:spPr bwMode="auto">
          <a:xfrm>
            <a:off x="2339975" y="3716338"/>
            <a:ext cx="287338" cy="503237"/>
          </a:xfrm>
          <a:custGeom>
            <a:avLst/>
            <a:gdLst>
              <a:gd name="T0" fmla="*/ 0 w 21600"/>
              <a:gd name="T1" fmla="*/ 0 h 21600"/>
              <a:gd name="T2" fmla="*/ 67640403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2703513" y="3573463"/>
            <a:ext cx="649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</a:rPr>
              <a:t>15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º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4370388" y="1700213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Times New Roman" pitchFamily="18" charset="0"/>
              </a:rPr>
              <a:t>А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7669213" y="3500438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Times New Roman" pitchFamily="18" charset="0"/>
              </a:rPr>
              <a:t>В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960438" y="364490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Times New Roman" pitchFamily="18" charset="0"/>
              </a:rPr>
              <a:t>С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2843213" y="242093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Times New Roman" pitchFamily="18" charset="0"/>
              </a:rPr>
              <a:t>5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>
            <a:off x="3635375" y="2852738"/>
            <a:ext cx="1444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>
            <a:off x="3708400" y="2781300"/>
            <a:ext cx="1444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H="1">
            <a:off x="5651500" y="2924175"/>
            <a:ext cx="1444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>
            <a:off x="5795963" y="2997200"/>
            <a:ext cx="1444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ко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232</Words>
  <Application>Microsoft Office PowerPoint</Application>
  <PresentationFormat>Экран (4:3)</PresentationFormat>
  <Paragraphs>104</Paragraphs>
  <Slides>22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Школьная</vt:lpstr>
      <vt:lpstr>Формула</vt:lpstr>
      <vt:lpstr>ПЛОЩАДЬ ТРЕУГОЛЬНИКА И ЧЕТЫРЕХУГОЛЬНИКА</vt:lpstr>
      <vt:lpstr>Слайд 2</vt:lpstr>
      <vt:lpstr>Основные свойства площадей геометрических фигур. </vt:lpstr>
      <vt:lpstr>3) Как можно вычислить площадь треугольника?  Прямоугольного треугольника?  Равностороннего треугольника? </vt:lpstr>
      <vt:lpstr>Слайд 5</vt:lpstr>
      <vt:lpstr>    Найдите площадь треугольника ABC, считая стороны квадратных клеток равными 1.   </vt:lpstr>
      <vt:lpstr>Слайд 7</vt:lpstr>
      <vt:lpstr>Слайд 8</vt:lpstr>
      <vt:lpstr>Найдите площадь равнобедренного треугольника:</vt:lpstr>
      <vt:lpstr>Слайд 10</vt:lpstr>
      <vt:lpstr>3) Как можно вычислить площадь прямоугольника , параллелограмма, ромба и трапеции? </vt:lpstr>
      <vt:lpstr>Слайд 12</vt:lpstr>
      <vt:lpstr>Слайд 13</vt:lpstr>
      <vt:lpstr>Найдите площадь квадрата ABCD,  считая стороны квадратных  клеток равными 1. </vt:lpstr>
      <vt:lpstr>Найдите площадь параллелограмма:</vt:lpstr>
      <vt:lpstr>Найдите площадь параллелограмма:</vt:lpstr>
      <vt:lpstr>Найдите площадь параллелограмма:</vt:lpstr>
      <vt:lpstr>Найдите площадь трапеции, вершины которой имеют координаты  (1, 1), (2, 4), (4, 4), (5, 1). </vt:lpstr>
      <vt:lpstr>Слайд 19</vt:lpstr>
      <vt:lpstr>Слайд 20</vt:lpstr>
      <vt:lpstr>Вариант 6       №11      стр 39                          № 25      стр 42</vt:lpstr>
      <vt:lpstr>Слайд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ТРЕУГОЛЬНИКА</dc:title>
  <dc:creator>Lyudmila</dc:creator>
  <cp:lastModifiedBy>Татьяна</cp:lastModifiedBy>
  <cp:revision>24</cp:revision>
  <dcterms:created xsi:type="dcterms:W3CDTF">2011-12-03T17:42:04Z</dcterms:created>
  <dcterms:modified xsi:type="dcterms:W3CDTF">2014-12-23T06:14:57Z</dcterms:modified>
</cp:coreProperties>
</file>