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8" r:id="rId3"/>
    <p:sldId id="259" r:id="rId4"/>
    <p:sldId id="275" r:id="rId5"/>
    <p:sldId id="260" r:id="rId6"/>
    <p:sldId id="261" r:id="rId7"/>
    <p:sldId id="262" r:id="rId8"/>
    <p:sldId id="267" r:id="rId9"/>
    <p:sldId id="263" r:id="rId10"/>
    <p:sldId id="273" r:id="rId11"/>
    <p:sldId id="264" r:id="rId12"/>
    <p:sldId id="270" r:id="rId13"/>
    <p:sldId id="265" r:id="rId14"/>
    <p:sldId id="271" r:id="rId15"/>
    <p:sldId id="266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1F737-9BFE-4E4F-BFAB-74420981EFF8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519A4-AB55-44F3-A02D-6041050E12C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Военная(1861 –</a:t>
            </a:r>
            <a:r>
              <a:rPr lang="ru-RU" baseline="0" dirty="0" smtClean="0"/>
              <a:t> 1874 гг.) Земская (1864 год)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7519A4-AB55-44F3-A02D-6041050E12C3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Курия (выборных от сельских обществ)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7519A4-AB55-44F3-A02D-6041050E12C3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Губернская земская          управа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7519A4-AB55-44F3-A02D-6041050E12C3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III</a:t>
            </a:r>
            <a:r>
              <a:rPr lang="ru-RU" i="1" baseline="0" dirty="0" smtClean="0"/>
              <a:t> </a:t>
            </a:r>
            <a:r>
              <a:rPr lang="en-US" i="1" dirty="0" smtClean="0"/>
              <a:t> </a:t>
            </a:r>
            <a:r>
              <a:rPr lang="ru-RU" i="0" dirty="0" smtClean="0"/>
              <a:t>избирательное</a:t>
            </a:r>
            <a:r>
              <a:rPr lang="ru-RU" i="0" baseline="0" dirty="0" smtClean="0"/>
              <a:t> собрание мелкие налогоплательщики)</a:t>
            </a:r>
            <a:r>
              <a:rPr lang="en-US" i="1" dirty="0" smtClean="0"/>
              <a:t>    II    III</a:t>
            </a:r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7519A4-AB55-44F3-A02D-6041050E12C3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Особые суды: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-волостной для крестьян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-для духовенства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-для военных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-для высших сановников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7519A4-AB55-44F3-A02D-6041050E12C3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7519A4-AB55-44F3-A02D-6041050E12C3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Избрание ректора и преподавателей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7519A4-AB55-44F3-A02D-6041050E12C3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EC23-1ED4-48FE-93DA-27A042801C08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510BF2B-74E8-47C8-ACF6-B0FB5839E7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EC23-1ED4-48FE-93DA-27A042801C08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BF2B-74E8-47C8-ACF6-B0FB5839E7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EC23-1ED4-48FE-93DA-27A042801C08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BF2B-74E8-47C8-ACF6-B0FB5839E7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EC23-1ED4-48FE-93DA-27A042801C08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510BF2B-74E8-47C8-ACF6-B0FB5839E7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EC23-1ED4-48FE-93DA-27A042801C08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BF2B-74E8-47C8-ACF6-B0FB5839E7E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EC23-1ED4-48FE-93DA-27A042801C08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BF2B-74E8-47C8-ACF6-B0FB5839E7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EC23-1ED4-48FE-93DA-27A042801C08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510BF2B-74E8-47C8-ACF6-B0FB5839E7E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EC23-1ED4-48FE-93DA-27A042801C08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BF2B-74E8-47C8-ACF6-B0FB5839E7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EC23-1ED4-48FE-93DA-27A042801C08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BF2B-74E8-47C8-ACF6-B0FB5839E7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EC23-1ED4-48FE-93DA-27A042801C08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BF2B-74E8-47C8-ACF6-B0FB5839E7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EC23-1ED4-48FE-93DA-27A042801C08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BF2B-74E8-47C8-ACF6-B0FB5839E7E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AA6EC23-1ED4-48FE-93DA-27A042801C08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510BF2B-74E8-47C8-ACF6-B0FB5839E7E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Великие реформы 60—70-х гг. </a:t>
            </a:r>
            <a:r>
              <a:rPr lang="en-US" b="1" dirty="0"/>
              <a:t>XIX</a:t>
            </a:r>
            <a:r>
              <a:rPr lang="ru-RU" b="1" dirty="0"/>
              <a:t> 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ru-RU" dirty="0" smtClean="0"/>
              <a:t>Каримова Е. Р.</a:t>
            </a:r>
          </a:p>
          <a:p>
            <a:pPr algn="r"/>
            <a:r>
              <a:rPr lang="ru-RU" dirty="0" smtClean="0"/>
              <a:t>у</a:t>
            </a:r>
            <a:r>
              <a:rPr lang="ru-RU" dirty="0" smtClean="0"/>
              <a:t>читель истории и обществознания</a:t>
            </a:r>
          </a:p>
          <a:p>
            <a:pPr algn="r"/>
            <a:r>
              <a:rPr lang="ru-RU" dirty="0" smtClean="0"/>
              <a:t>МАОУ СОШ № 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Городская реформа 1870 года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44008" y="1412776"/>
            <a:ext cx="45719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1700808"/>
            <a:ext cx="8136904" cy="5040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Введение городского самоуправления по типу земского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95736" y="2492896"/>
            <a:ext cx="5112568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Структура городского самоуправления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55576" y="3429000"/>
            <a:ext cx="1944216" cy="5040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Городская Дума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91880" y="3356992"/>
            <a:ext cx="2016224" cy="5040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Городская управа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588224" y="3356992"/>
            <a:ext cx="1944216" cy="6480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Городской</a:t>
            </a:r>
            <a:r>
              <a:rPr lang="ru-RU" baseline="0" dirty="0" smtClean="0">
                <a:solidFill>
                  <a:schemeClr val="accent2">
                    <a:lumMod val="50000"/>
                  </a:schemeClr>
                </a:solidFill>
              </a:rPr>
              <a:t> голова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35896" y="4077072"/>
            <a:ext cx="3816424" cy="6480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Выборы один раз в четыре года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11560" y="4941168"/>
            <a:ext cx="2664296" cy="122413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I  </a:t>
            </a:r>
            <a:r>
              <a:rPr lang="ru-RU" i="0" dirty="0" smtClean="0">
                <a:solidFill>
                  <a:schemeClr val="accent2">
                    <a:lumMod val="50000"/>
                  </a:schemeClr>
                </a:solidFill>
              </a:rPr>
              <a:t>избирательное</a:t>
            </a:r>
            <a:r>
              <a:rPr lang="ru-RU" i="0" baseline="0" dirty="0" smtClean="0">
                <a:solidFill>
                  <a:schemeClr val="accent2">
                    <a:lumMod val="50000"/>
                  </a:schemeClr>
                </a:solidFill>
              </a:rPr>
              <a:t> собрание (крупные налогоплательщики)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491880" y="4941168"/>
            <a:ext cx="2592288" cy="122413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II </a:t>
            </a:r>
            <a:r>
              <a:rPr lang="ru-RU" i="0" dirty="0" smtClean="0">
                <a:solidFill>
                  <a:schemeClr val="accent2">
                    <a:lumMod val="50000"/>
                  </a:schemeClr>
                </a:solidFill>
              </a:rPr>
              <a:t>избирательное</a:t>
            </a:r>
            <a:r>
              <a:rPr lang="ru-RU" i="0" baseline="0" dirty="0" smtClean="0">
                <a:solidFill>
                  <a:schemeClr val="accent2">
                    <a:lumMod val="50000"/>
                  </a:schemeClr>
                </a:solidFill>
              </a:rPr>
              <a:t> собрание (средние налогоплательщики)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444208" y="4941168"/>
            <a:ext cx="2520280" cy="115212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III</a:t>
            </a:r>
            <a:r>
              <a:rPr lang="ru-RU" i="1" baseline="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0" dirty="0" smtClean="0">
                <a:solidFill>
                  <a:schemeClr val="accent2">
                    <a:lumMod val="50000"/>
                  </a:schemeClr>
                </a:solidFill>
              </a:rPr>
              <a:t>избирательное</a:t>
            </a:r>
            <a:r>
              <a:rPr lang="ru-RU" i="0" baseline="0" dirty="0" smtClean="0">
                <a:solidFill>
                  <a:schemeClr val="accent2">
                    <a:lumMod val="50000"/>
                  </a:schemeClr>
                </a:solidFill>
              </a:rPr>
              <a:t> собрание мелкие налогоплательщики)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55576" y="3789040"/>
            <a:ext cx="19442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Гласная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rot="5400000">
            <a:off x="4572000" y="2348880"/>
            <a:ext cx="144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0800000">
            <a:off x="395536" y="2780928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-36512" y="3284984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395536" y="3789040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771800" y="3717032"/>
            <a:ext cx="6480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5580112" y="3573016"/>
            <a:ext cx="9361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 flipH="1" flipV="1">
            <a:off x="1295636" y="4545124"/>
            <a:ext cx="6480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-504564" y="4689140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395536" y="5589240"/>
            <a:ext cx="144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691680" y="4725144"/>
            <a:ext cx="525658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4247964" y="4833156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6948264" y="4869160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 flipH="1" flipV="1">
            <a:off x="4860032" y="4797152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III</a:t>
            </a:r>
            <a:r>
              <a:rPr lang="ru-RU" b="1" dirty="0"/>
              <a:t> </a:t>
            </a:r>
            <a:r>
              <a:rPr lang="ru-RU" b="1" dirty="0" smtClean="0"/>
              <a:t>группа -  </a:t>
            </a:r>
            <a:r>
              <a:rPr lang="ru-RU" b="1" dirty="0"/>
              <a:t>Судебная реформа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/>
              <a:t>1.  </a:t>
            </a:r>
            <a:r>
              <a:rPr lang="ru-RU" dirty="0"/>
              <a:t>Назовите основные положения судебной реформы.</a:t>
            </a:r>
          </a:p>
          <a:p>
            <a:r>
              <a:rPr lang="ru-RU" dirty="0"/>
              <a:t>2.  Назовите новые элементы судебной реформы. Како­ва их роль в развитии гражданского общества в стране?</a:t>
            </a:r>
          </a:p>
          <a:p>
            <a:r>
              <a:rPr lang="ru-RU" dirty="0"/>
              <a:t>3.  Как действовал окружной суд с присяжными за­седателями? Какова была функция присяжных засе­дателей?</a:t>
            </a:r>
          </a:p>
          <a:p>
            <a:r>
              <a:rPr lang="ru-RU" dirty="0"/>
              <a:t>112</a:t>
            </a:r>
          </a:p>
          <a:p>
            <a:r>
              <a:rPr lang="ru-RU" dirty="0"/>
              <a:t>4.  Чем занимался мировой суд?</a:t>
            </a:r>
          </a:p>
          <a:p>
            <a:r>
              <a:rPr lang="ru-RU" dirty="0"/>
              <a:t>5.  Чем суд с присяжными заседателями отличался от мирового суда и что у них было общего?</a:t>
            </a:r>
          </a:p>
          <a:p>
            <a:r>
              <a:rPr lang="ru-RU" dirty="0"/>
              <a:t>6.  Кто из судебных деятелей и адвокатов пользо­вался заслуженным авторитетом в российском обще­стве?</a:t>
            </a:r>
          </a:p>
          <a:p>
            <a:r>
              <a:rPr lang="ru-RU" dirty="0"/>
              <a:t>7.  В чем проявилась незавершенность судебной ре­формы в 1864 г.? Покажите на примере волостного суда.</a:t>
            </a:r>
          </a:p>
          <a:p>
            <a:r>
              <a:rPr lang="ru-RU" dirty="0"/>
              <a:t>8.  Какие элементы судопроизводства второй поло­вины </a:t>
            </a:r>
            <a:r>
              <a:rPr lang="en-US" dirty="0"/>
              <a:t>XIX</a:t>
            </a:r>
            <a:r>
              <a:rPr lang="ru-RU" dirty="0"/>
              <a:t> в. возвращаются в современную Россию?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Судебная реформа 1864 года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99792" y="1628800"/>
            <a:ext cx="2880320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Император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3068960"/>
            <a:ext cx="2376264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Съезд мировых судей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4149080"/>
            <a:ext cx="2376264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Мировой суд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5157192"/>
            <a:ext cx="2376264" cy="9361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Избирается уездным  земским собранием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56176" y="2996952"/>
            <a:ext cx="2520280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Судебная палата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56176" y="4077072"/>
            <a:ext cx="2520280" cy="7920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Окружной суд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156176" y="5157192"/>
            <a:ext cx="2520280" cy="8640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Назначается императором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03848" y="3789040"/>
            <a:ext cx="2520280" cy="23762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Особые суды:</a:t>
            </a:r>
          </a:p>
          <a:p>
            <a:r>
              <a:rPr lang="ru-RU" dirty="0">
                <a:solidFill>
                  <a:schemeClr val="tx1"/>
                </a:solidFill>
              </a:rPr>
              <a:t>-волостной для крестьян</a:t>
            </a:r>
          </a:p>
          <a:p>
            <a:r>
              <a:rPr lang="ru-RU" dirty="0">
                <a:solidFill>
                  <a:schemeClr val="tx1"/>
                </a:solidFill>
              </a:rPr>
              <a:t>-для духовенства</a:t>
            </a:r>
          </a:p>
          <a:p>
            <a:r>
              <a:rPr lang="ru-RU" dirty="0">
                <a:solidFill>
                  <a:schemeClr val="tx1"/>
                </a:solidFill>
              </a:rPr>
              <a:t>-для военных</a:t>
            </a:r>
          </a:p>
          <a:p>
            <a:r>
              <a:rPr lang="ru-RU" dirty="0">
                <a:solidFill>
                  <a:schemeClr val="tx1"/>
                </a:solidFill>
              </a:rPr>
              <a:t>-для высших сановников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979712" y="2276872"/>
            <a:ext cx="4608512" cy="43204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Правительствующий сенат</a:t>
            </a:r>
          </a:p>
        </p:txBody>
      </p:sp>
      <p:sp>
        <p:nvSpPr>
          <p:cNvPr id="15" name="Стрелка вверх 14"/>
          <p:cNvSpPr/>
          <p:nvPr/>
        </p:nvSpPr>
        <p:spPr>
          <a:xfrm>
            <a:off x="1475656" y="5013176"/>
            <a:ext cx="45719" cy="1440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лево 15"/>
          <p:cNvSpPr/>
          <p:nvPr/>
        </p:nvSpPr>
        <p:spPr>
          <a:xfrm>
            <a:off x="5796136" y="5589240"/>
            <a:ext cx="360040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верх 16"/>
          <p:cNvSpPr/>
          <p:nvPr/>
        </p:nvSpPr>
        <p:spPr>
          <a:xfrm>
            <a:off x="7092280" y="4941168"/>
            <a:ext cx="45719" cy="1440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4139952" y="220486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4103948" y="2240868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3815916" y="3248980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1439652" y="2960948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475656" y="2852936"/>
            <a:ext cx="56886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7092280" y="2852936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1439652" y="4041068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7200292" y="3969060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IV</a:t>
            </a:r>
            <a:r>
              <a:rPr lang="ru-RU" b="1" dirty="0" smtClean="0"/>
              <a:t> группа -  Военная реформа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1</a:t>
            </a:r>
            <a:r>
              <a:rPr lang="ru-RU" b="1" dirty="0"/>
              <a:t>.  </a:t>
            </a:r>
            <a:r>
              <a:rPr lang="ru-RU" dirty="0"/>
              <a:t>Чем были обусловлены военные реформы в </a:t>
            </a:r>
            <a:r>
              <a:rPr lang="ru-RU" dirty="0" smtClean="0"/>
              <a:t>России</a:t>
            </a:r>
            <a:r>
              <a:rPr lang="ru-RU" dirty="0"/>
              <a:t>?</a:t>
            </a:r>
          </a:p>
          <a:p>
            <a:r>
              <a:rPr lang="ru-RU" dirty="0"/>
              <a:t>2.   Почему рекрутская повинность перестала </a:t>
            </a:r>
            <a:r>
              <a:rPr lang="ru-RU" dirty="0" smtClean="0"/>
              <a:t>отвечать </a:t>
            </a:r>
            <a:r>
              <a:rPr lang="ru-RU" dirty="0"/>
              <a:t>потребностям государства?</a:t>
            </a:r>
          </a:p>
          <a:p>
            <a:r>
              <a:rPr lang="ru-RU" dirty="0"/>
              <a:t>3.  В чем заключалось основное содержание военной реформы?</a:t>
            </a:r>
          </a:p>
          <a:p>
            <a:r>
              <a:rPr lang="ru-RU" dirty="0"/>
              <a:t>4.  В чем проявлялись прогрессивность и </a:t>
            </a:r>
            <a:r>
              <a:rPr lang="ru-RU" dirty="0" smtClean="0"/>
              <a:t>непоследовательность </a:t>
            </a:r>
            <a:r>
              <a:rPr lang="ru-RU" dirty="0"/>
              <a:t>военной реформы?</a:t>
            </a:r>
          </a:p>
          <a:p>
            <a:r>
              <a:rPr lang="ru-RU" dirty="0"/>
              <a:t>5.   С чьим именем связано проведение военной </a:t>
            </a:r>
            <a:r>
              <a:rPr lang="ru-RU" dirty="0" smtClean="0"/>
              <a:t>реформы</a:t>
            </a:r>
            <a:r>
              <a:rPr lang="ru-RU" dirty="0"/>
              <a:t>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Военная реформа (1861-1874)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95736" y="1700808"/>
            <a:ext cx="4320480" cy="50405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ОСНОВНЫЕ</a:t>
            </a:r>
            <a:r>
              <a:rPr lang="ru-RU" baseline="0" dirty="0" smtClean="0"/>
              <a:t> ПРИНЦИПЫ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59632" y="2348880"/>
            <a:ext cx="662473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Сокращение численности</a:t>
            </a:r>
            <a:r>
              <a:rPr lang="ru-RU" baseline="0" dirty="0" smtClean="0">
                <a:solidFill>
                  <a:schemeClr val="accent2">
                    <a:lumMod val="50000"/>
                  </a:schemeClr>
                </a:solidFill>
              </a:rPr>
              <a:t> русской армии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2852936"/>
            <a:ext cx="8640960" cy="576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Расширение</a:t>
            </a:r>
            <a:r>
              <a:rPr lang="ru-RU" baseline="0" dirty="0" smtClean="0">
                <a:solidFill>
                  <a:schemeClr val="accent2">
                    <a:lumMod val="50000"/>
                  </a:schemeClr>
                </a:solidFill>
              </a:rPr>
              <a:t> сети военно-учебных заведений для подготовки офицерского состава (1862-1864 – создание военных гимназий и юнкерских  училищ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3645024"/>
            <a:ext cx="8640960" cy="36004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Введение</a:t>
            </a:r>
            <a:r>
              <a:rPr lang="ru-RU" baseline="0" dirty="0" smtClean="0">
                <a:solidFill>
                  <a:schemeClr val="accent2">
                    <a:lumMod val="50000"/>
                  </a:schemeClr>
                </a:solidFill>
              </a:rPr>
              <a:t> новых воинских уставов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4221088"/>
            <a:ext cx="8640960" cy="4320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Проведение перевооружения армии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4797152"/>
            <a:ext cx="8640960" cy="5040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Учреждение системы военных округов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5536" y="5517232"/>
            <a:ext cx="8568952" cy="5040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Введение всеобщей воинской повинности (с</a:t>
            </a:r>
            <a:r>
              <a:rPr lang="ru-RU" baseline="0" dirty="0" smtClean="0">
                <a:solidFill>
                  <a:schemeClr val="accent2">
                    <a:lumMod val="50000"/>
                  </a:schemeClr>
                </a:solidFill>
              </a:rPr>
              <a:t> 1 января 1874 года)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V</a:t>
            </a:r>
            <a:r>
              <a:rPr lang="ru-RU" b="1" dirty="0" smtClean="0"/>
              <a:t> группа - Реформа образования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Вопросы и задания к документам.                                                                                                              1.  Проанализировать данные документы. В чем </a:t>
            </a:r>
            <a:r>
              <a:rPr lang="ru-RU" dirty="0" smtClean="0"/>
              <a:t>заключалась </a:t>
            </a:r>
            <a:r>
              <a:rPr lang="ru-RU" dirty="0"/>
              <a:t>сущность реформы народного образования?</a:t>
            </a:r>
          </a:p>
          <a:p>
            <a:r>
              <a:rPr lang="ru-RU" dirty="0"/>
              <a:t>2.  Какие новые типы учебных заведений появились? Сравните учебные предметы второй половины </a:t>
            </a:r>
            <a:r>
              <a:rPr lang="en-US" dirty="0"/>
              <a:t>XIX</a:t>
            </a:r>
            <a:r>
              <a:rPr lang="ru-RU" dirty="0"/>
              <a:t> в. с современными учебными курсами. Как вы считаете, нужно ли сейчас изучать Закон Божий и древние языки?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Реформа образования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412776"/>
            <a:ext cx="7920880" cy="43204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Изменения в системе образования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060848"/>
            <a:ext cx="18002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Начальное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87824" y="2132856"/>
            <a:ext cx="244827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aseline="0" dirty="0" smtClean="0">
                <a:solidFill>
                  <a:schemeClr val="accent2">
                    <a:lumMod val="50000"/>
                  </a:schemeClr>
                </a:solidFill>
              </a:rPr>
              <a:t>Среднее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72200" y="2060848"/>
            <a:ext cx="208823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aseline="0" dirty="0" smtClean="0">
                <a:solidFill>
                  <a:schemeClr val="accent2">
                    <a:lumMod val="50000"/>
                  </a:schemeClr>
                </a:solidFill>
              </a:rPr>
              <a:t>Высшее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2852936"/>
            <a:ext cx="2160240" cy="144016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Положение о начальных народных училищах» (14 июня 1864 года)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15816" y="3140968"/>
            <a:ext cx="2808312" cy="10081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«Устав гимназий и прогимназий» </a:t>
            </a: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(19 ноября 1864 года)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72200" y="2852936"/>
            <a:ext cx="2160240" cy="86409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Автономия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979712" y="4437112"/>
            <a:ext cx="1944216" cy="7920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Гимназии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51520" y="5301208"/>
            <a:ext cx="2376264" cy="7200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Классические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059832" y="5301208"/>
            <a:ext cx="1944216" cy="72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Реальные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588224" y="4221088"/>
            <a:ext cx="2160240" cy="108012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Избрание ректора и преподавателей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004048" y="4437112"/>
            <a:ext cx="1080120" cy="10081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Прогимназии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1331640" y="1844824"/>
            <a:ext cx="45719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3995936" y="1916832"/>
            <a:ext cx="45719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7524328" y="1844824"/>
            <a:ext cx="45719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1475656" y="2564904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4283968" y="2708920"/>
            <a:ext cx="45719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7308304" y="2636912"/>
            <a:ext cx="45719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3347864" y="4221088"/>
            <a:ext cx="45719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5220072" y="4221088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7380312" y="3789040"/>
            <a:ext cx="45719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2411760" y="5301208"/>
            <a:ext cx="45719" cy="72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3131840" y="5301208"/>
            <a:ext cx="45719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Познакомить учащихся с реформами 60-70 гг., показать их либеральный характер, с одной стороны, и ограниченность, с другой</a:t>
            </a:r>
          </a:p>
          <a:p>
            <a:pPr lvl="0"/>
            <a:r>
              <a:rPr lang="ru-RU" dirty="0"/>
              <a:t>На основе изучения содержания реформ 60—70-х годов подвести учащихся к пониманию того, что эти реформы стали заметным явлением в истории России, несмотря на их непоследовательность, стали шагом на пути приобщении России к общеевропейским процес­сам.</a:t>
            </a:r>
          </a:p>
          <a:p>
            <a:pPr lvl="0"/>
            <a:r>
              <a:rPr lang="ru-RU" dirty="0"/>
              <a:t>Развивать умения строить аналогии, определять и объяснять понятия, анализировать иллюстративный материал, документы, ставить и разрешать проблемы.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План урока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 Земская реформа</a:t>
            </a:r>
          </a:p>
          <a:p>
            <a:r>
              <a:rPr lang="ru-RU" dirty="0"/>
              <a:t>2.  Городская реформа</a:t>
            </a:r>
          </a:p>
          <a:p>
            <a:r>
              <a:rPr lang="ru-RU" dirty="0"/>
              <a:t>3.  Судебная реформа</a:t>
            </a:r>
          </a:p>
          <a:p>
            <a:r>
              <a:rPr lang="ru-RU" dirty="0"/>
              <a:t>4.  Военная реформа</a:t>
            </a:r>
          </a:p>
          <a:p>
            <a:r>
              <a:rPr lang="ru-RU" dirty="0"/>
              <a:t>5.  Итоги и значение реформ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Эпоха Великих реформ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1700808"/>
            <a:ext cx="8136904" cy="64807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Реформы Александра </a:t>
            </a:r>
            <a:r>
              <a:rPr lang="en-US" sz="2800" dirty="0" smtClean="0"/>
              <a:t>II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2" y="2708920"/>
            <a:ext cx="1944216" cy="79208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Крестьянская (1861год) 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27784" y="2708920"/>
            <a:ext cx="1728192" cy="86409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Судебная (1864 год) 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4048" y="2780928"/>
            <a:ext cx="1584176" cy="72008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Городская (1870 год)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948264" y="2780928"/>
            <a:ext cx="2016224" cy="1008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Народного образования (1863 –</a:t>
            </a:r>
            <a:r>
              <a:rPr lang="ru-RU" b="1" baseline="0" dirty="0" smtClean="0">
                <a:solidFill>
                  <a:schemeClr val="accent2">
                    <a:lumMod val="50000"/>
                  </a:schemeClr>
                </a:solidFill>
              </a:rPr>
              <a:t> 1864 гг.)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91680" y="4221088"/>
            <a:ext cx="1944216" cy="792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baseline="0" dirty="0" smtClean="0">
                <a:solidFill>
                  <a:schemeClr val="accent2">
                    <a:lumMod val="50000"/>
                  </a:schemeClr>
                </a:solidFill>
              </a:rPr>
              <a:t>Земская </a:t>
            </a:r>
          </a:p>
          <a:p>
            <a:pPr algn="ctr"/>
            <a:r>
              <a:rPr lang="ru-RU" b="1" baseline="0" dirty="0" smtClean="0">
                <a:solidFill>
                  <a:schemeClr val="accent2">
                    <a:lumMod val="50000"/>
                  </a:schemeClr>
                </a:solidFill>
              </a:rPr>
              <a:t>(1864 год)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24128" y="4221088"/>
            <a:ext cx="2088232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Военная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(1861 –</a:t>
            </a:r>
            <a:r>
              <a:rPr lang="ru-RU" b="1" baseline="0" dirty="0" smtClean="0">
                <a:solidFill>
                  <a:schemeClr val="accent2">
                    <a:lumMod val="50000"/>
                  </a:schemeClr>
                </a:solidFill>
              </a:rPr>
              <a:t> 1874 гг.) 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971600" y="2420888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2339752" y="2420888"/>
            <a:ext cx="45719" cy="17281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3563888" y="2420888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5724128" y="2420888"/>
            <a:ext cx="45719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6732240" y="2420888"/>
            <a:ext cx="72008" cy="17281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7812360" y="2420888"/>
            <a:ext cx="45719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Вопросы и задания группам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</a:t>
            </a:r>
            <a:r>
              <a:rPr lang="ru-RU" b="1" dirty="0"/>
              <a:t> </a:t>
            </a:r>
            <a:r>
              <a:rPr lang="ru-RU" b="1" dirty="0" smtClean="0"/>
              <a:t>группа    </a:t>
            </a:r>
            <a:r>
              <a:rPr lang="ru-RU" b="1" dirty="0"/>
              <a:t>Земская реформа</a:t>
            </a:r>
          </a:p>
          <a:p>
            <a:r>
              <a:rPr lang="en-US" b="1" dirty="0"/>
              <a:t>II</a:t>
            </a:r>
            <a:r>
              <a:rPr lang="ru-RU" b="1" dirty="0"/>
              <a:t> </a:t>
            </a:r>
            <a:r>
              <a:rPr lang="ru-RU" b="1" dirty="0" smtClean="0"/>
              <a:t>группа   Городская </a:t>
            </a:r>
            <a:r>
              <a:rPr lang="ru-RU" b="1" dirty="0"/>
              <a:t>реформа</a:t>
            </a:r>
            <a:endParaRPr lang="ru-RU" dirty="0"/>
          </a:p>
          <a:p>
            <a:r>
              <a:rPr lang="en-US" b="1" dirty="0"/>
              <a:t>III</a:t>
            </a:r>
            <a:r>
              <a:rPr lang="ru-RU" b="1" dirty="0"/>
              <a:t> </a:t>
            </a:r>
            <a:r>
              <a:rPr lang="ru-RU" b="1" dirty="0" smtClean="0"/>
              <a:t>группа  Судебная </a:t>
            </a:r>
            <a:r>
              <a:rPr lang="ru-RU" b="1" dirty="0"/>
              <a:t>реформа</a:t>
            </a:r>
            <a:endParaRPr lang="ru-RU" dirty="0"/>
          </a:p>
          <a:p>
            <a:r>
              <a:rPr lang="en-US" b="1" dirty="0"/>
              <a:t>IV</a:t>
            </a:r>
            <a:r>
              <a:rPr lang="ru-RU" b="1" dirty="0"/>
              <a:t> </a:t>
            </a:r>
            <a:r>
              <a:rPr lang="ru-RU" b="1" dirty="0" smtClean="0"/>
              <a:t>группа  Военная </a:t>
            </a:r>
            <a:r>
              <a:rPr lang="ru-RU" b="1" dirty="0"/>
              <a:t>реформа</a:t>
            </a:r>
            <a:endParaRPr lang="ru-RU" dirty="0"/>
          </a:p>
          <a:p>
            <a:r>
              <a:rPr lang="en-US" b="1" dirty="0"/>
              <a:t>V</a:t>
            </a:r>
            <a:r>
              <a:rPr lang="ru-RU" b="1" dirty="0"/>
              <a:t> </a:t>
            </a:r>
            <a:r>
              <a:rPr lang="ru-RU" b="1" dirty="0" smtClean="0"/>
              <a:t>группа   </a:t>
            </a:r>
            <a:r>
              <a:rPr lang="ru-RU" b="1" dirty="0"/>
              <a:t>Реформа образования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Реформы 60-70-х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годов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</a:rPr>
            </a:b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258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Реформы</a:t>
                      </a: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Содержание реформы</a:t>
                      </a: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Значение</a:t>
                      </a:r>
                    </a:p>
                  </a:txBody>
                  <a:tcPr marL="72390" marR="7239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Земская реформа</a:t>
                      </a: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Городская реформа</a:t>
                      </a: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Военная реформа</a:t>
                      </a: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Судебная реформа</a:t>
                      </a: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Реформа 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образования</a:t>
                      </a: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I</a:t>
            </a:r>
            <a:r>
              <a:rPr lang="ru-RU" b="1" dirty="0" smtClean="0"/>
              <a:t> группа - Земская реформа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</a:t>
            </a:r>
            <a:r>
              <a:rPr lang="ru-RU" dirty="0"/>
              <a:t>.  В каком состоянии находились дворянство, </a:t>
            </a:r>
            <a:r>
              <a:rPr lang="ru-RU" dirty="0" smtClean="0"/>
              <a:t>медицинская </a:t>
            </a:r>
            <a:r>
              <a:rPr lang="ru-RU" dirty="0"/>
              <a:t>помощь, народное образование в деревне </a:t>
            </a:r>
            <a:r>
              <a:rPr lang="ru-RU" dirty="0" smtClean="0"/>
              <a:t>накануне </a:t>
            </a:r>
            <a:r>
              <a:rPr lang="ru-RU" dirty="0"/>
              <a:t>крестьянской реформы в России?</a:t>
            </a:r>
          </a:p>
          <a:p>
            <a:r>
              <a:rPr lang="ru-RU" dirty="0"/>
              <a:t>2.  Почему правительство ввело местное </a:t>
            </a:r>
            <a:r>
              <a:rPr lang="ru-RU" dirty="0" smtClean="0"/>
              <a:t>самоуправление</a:t>
            </a:r>
            <a:r>
              <a:rPr lang="ru-RU" dirty="0"/>
              <a:t>?</a:t>
            </a:r>
          </a:p>
          <a:p>
            <a:r>
              <a:rPr lang="ru-RU" dirty="0"/>
              <a:t>3.  Для чего учреждалось земское самоуправление?</a:t>
            </a:r>
          </a:p>
          <a:p>
            <a:r>
              <a:rPr lang="ru-RU" dirty="0"/>
              <a:t>4.  Назовите земские органы управления.</a:t>
            </a:r>
          </a:p>
          <a:p>
            <a:r>
              <a:rPr lang="ru-RU" dirty="0"/>
              <a:t>5.   Как проводились выборы в земские органы управления? Какие сословия и классы участвовали в земских выборах?</a:t>
            </a:r>
          </a:p>
          <a:p>
            <a:r>
              <a:rPr lang="ru-RU" dirty="0"/>
              <a:t>6.  Чем занималось земство? Как изменилось с </a:t>
            </a:r>
            <a:r>
              <a:rPr lang="ru-RU" dirty="0" smtClean="0"/>
              <a:t>появлением </a:t>
            </a:r>
            <a:r>
              <a:rPr lang="ru-RU" dirty="0"/>
              <a:t>земства соотношение сил русской </a:t>
            </a:r>
            <a:r>
              <a:rPr lang="ru-RU" dirty="0" smtClean="0"/>
              <a:t>провинции</a:t>
            </a:r>
            <a:r>
              <a:rPr lang="ru-RU" dirty="0"/>
              <a:t>?</a:t>
            </a:r>
          </a:p>
          <a:p>
            <a:r>
              <a:rPr lang="ru-RU" dirty="0"/>
              <a:t>7.  В чем была прогрессивность реформы и в чем ее непоследовательность?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Земская реформа 1864 года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700808"/>
            <a:ext cx="2232248" cy="9361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Губернские земские собрания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Гласные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573016"/>
            <a:ext cx="2304256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Уездное земское собрание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Гласные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995936" y="1628800"/>
            <a:ext cx="2592288" cy="64807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ru-RU" b="1" dirty="0">
                <a:solidFill>
                  <a:schemeClr val="tx1"/>
                </a:solidFill>
              </a:rPr>
              <a:t>Председатель</a:t>
            </a:r>
          </a:p>
        </p:txBody>
      </p:sp>
      <p:sp>
        <p:nvSpPr>
          <p:cNvPr id="12" name="Овал 11"/>
          <p:cNvSpPr/>
          <p:nvPr/>
        </p:nvSpPr>
        <p:spPr>
          <a:xfrm>
            <a:off x="4067944" y="3212976"/>
            <a:ext cx="2376264" cy="64807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Председатель</a:t>
            </a:r>
            <a:endParaRPr lang="ru-RU" sz="16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139952" y="2348880"/>
            <a:ext cx="2016224" cy="6480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ru-RU" sz="1400" b="1" dirty="0">
                <a:solidFill>
                  <a:schemeClr val="tx1"/>
                </a:solidFill>
              </a:rPr>
              <a:t>Губернская земская          управа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067944" y="4005064"/>
            <a:ext cx="2376264" cy="6480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ru-RU" b="1" dirty="0">
                <a:solidFill>
                  <a:schemeClr val="tx1"/>
                </a:solidFill>
              </a:rPr>
              <a:t>Уездная земская управа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39552" y="5157192"/>
            <a:ext cx="2664296" cy="79208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</a:rPr>
              <a:t>1 Курия</a:t>
            </a:r>
          </a:p>
          <a:p>
            <a:r>
              <a:rPr lang="ru-RU" b="1" dirty="0">
                <a:solidFill>
                  <a:schemeClr val="tx1"/>
                </a:solidFill>
              </a:rPr>
              <a:t>(землевладельцев)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563888" y="5157192"/>
            <a:ext cx="2520280" cy="8640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</a:rPr>
              <a:t>2 Курия</a:t>
            </a:r>
          </a:p>
          <a:p>
            <a:r>
              <a:rPr lang="ru-RU" b="1" dirty="0">
                <a:solidFill>
                  <a:schemeClr val="tx1"/>
                </a:solidFill>
              </a:rPr>
              <a:t>городских избирателей</a:t>
            </a:r>
            <a:endParaRPr lang="ru-RU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444208" y="5013176"/>
            <a:ext cx="2520280" cy="9361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</a:rPr>
              <a:t>3 Курия (выборных от сельских обществ)</a:t>
            </a:r>
          </a:p>
        </p:txBody>
      </p:sp>
      <p:cxnSp>
        <p:nvCxnSpPr>
          <p:cNvPr id="23" name="Прямая соединительная линия 22"/>
          <p:cNvCxnSpPr>
            <a:endCxn id="9" idx="2"/>
          </p:cNvCxnSpPr>
          <p:nvPr/>
        </p:nvCxnSpPr>
        <p:spPr>
          <a:xfrm flipV="1">
            <a:off x="2771800" y="1952836"/>
            <a:ext cx="1224136" cy="180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771800" y="2204864"/>
            <a:ext cx="136815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7" idx="3"/>
            <a:endCxn id="12" idx="2"/>
          </p:cNvCxnSpPr>
          <p:nvPr/>
        </p:nvCxnSpPr>
        <p:spPr>
          <a:xfrm flipV="1">
            <a:off x="2771800" y="3537012"/>
            <a:ext cx="129614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14" idx="1"/>
          </p:cNvCxnSpPr>
          <p:nvPr/>
        </p:nvCxnSpPr>
        <p:spPr>
          <a:xfrm>
            <a:off x="2771800" y="4005064"/>
            <a:ext cx="1296144" cy="324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6" idx="0"/>
          </p:cNvCxnSpPr>
          <p:nvPr/>
        </p:nvCxnSpPr>
        <p:spPr>
          <a:xfrm rot="16200000" flipV="1">
            <a:off x="3113838" y="3447002"/>
            <a:ext cx="720080" cy="2700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10800000">
            <a:off x="2627784" y="4437112"/>
            <a:ext cx="3816424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Стрелка вверх 45"/>
          <p:cNvSpPr/>
          <p:nvPr/>
        </p:nvSpPr>
        <p:spPr>
          <a:xfrm>
            <a:off x="1619672" y="2708920"/>
            <a:ext cx="45719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трелка вверх 46"/>
          <p:cNvSpPr/>
          <p:nvPr/>
        </p:nvSpPr>
        <p:spPr>
          <a:xfrm>
            <a:off x="1475656" y="4437112"/>
            <a:ext cx="45719" cy="6480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2" name="Прямая со стрелкой 51"/>
          <p:cNvCxnSpPr/>
          <p:nvPr/>
        </p:nvCxnSpPr>
        <p:spPr>
          <a:xfrm>
            <a:off x="9900592" y="2780928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II</a:t>
            </a:r>
            <a:r>
              <a:rPr lang="ru-RU" b="1" dirty="0" smtClean="0"/>
              <a:t> группа - Городская реформа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1</a:t>
            </a:r>
            <a:r>
              <a:rPr lang="ru-RU" dirty="0"/>
              <a:t>.  Каковы основные положения реформы </a:t>
            </a:r>
            <a:r>
              <a:rPr lang="ru-RU" dirty="0" smtClean="0"/>
              <a:t>городского </a:t>
            </a:r>
            <a:r>
              <a:rPr lang="ru-RU" dirty="0"/>
              <a:t>самоуправления?</a:t>
            </a:r>
          </a:p>
          <a:p>
            <a:r>
              <a:rPr lang="ru-RU" dirty="0"/>
              <a:t>2.    Каковы   были   полномочия   городских   дум   и управ?</a:t>
            </a:r>
          </a:p>
          <a:p>
            <a:r>
              <a:rPr lang="ru-RU" dirty="0"/>
              <a:t>3.  Сравните городскую реформу 1870 г. и земскую реформу 1864 г. Что в них общего и в чем различия?</a:t>
            </a:r>
          </a:p>
          <a:p>
            <a:r>
              <a:rPr lang="ru-RU" dirty="0"/>
              <a:t>4.  В чем состоит прогрессивность реформы и в чем ее непоследовательность?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197</TotalTime>
  <Words>873</Words>
  <Application>Microsoft Office PowerPoint</Application>
  <PresentationFormat>Экран (4:3)</PresentationFormat>
  <Paragraphs>147</Paragraphs>
  <Slides>16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Великие реформы 60—70-х гг. XIX в</vt:lpstr>
      <vt:lpstr>Цели урока</vt:lpstr>
      <vt:lpstr>План урока</vt:lpstr>
      <vt:lpstr>Эпоха Великих реформ</vt:lpstr>
      <vt:lpstr>Вопросы и задания группам</vt:lpstr>
      <vt:lpstr>Реформы 60-70-х годов </vt:lpstr>
      <vt:lpstr>I группа - Земская реформа </vt:lpstr>
      <vt:lpstr>Земская реформа 1864 года</vt:lpstr>
      <vt:lpstr>II группа - Городская реформа </vt:lpstr>
      <vt:lpstr>Городская реформа 1870 года</vt:lpstr>
      <vt:lpstr>III группа -  Судебная реформа </vt:lpstr>
      <vt:lpstr>Судебная реформа 1864 года</vt:lpstr>
      <vt:lpstr>IV группа -  Военная реформа </vt:lpstr>
      <vt:lpstr>Военная реформа (1861-1874)</vt:lpstr>
      <vt:lpstr>V группа - Реформа образования </vt:lpstr>
      <vt:lpstr>Реформа образования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Великие реформы 60—70-х гг. XIX в</dc:title>
  <dc:creator>Admin</dc:creator>
  <cp:lastModifiedBy>Admin</cp:lastModifiedBy>
  <cp:revision>1</cp:revision>
  <dcterms:created xsi:type="dcterms:W3CDTF">2014-12-07T05:16:28Z</dcterms:created>
  <dcterms:modified xsi:type="dcterms:W3CDTF">2014-12-07T08:33:37Z</dcterms:modified>
</cp:coreProperties>
</file>