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9F0ED4-DB90-475D-8B77-4CA72CE24BD8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8E9065-0FAE-47D8-8079-371BD53AB6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124744"/>
            <a:ext cx="8458200" cy="495104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Формирование УУД при изучении графических и текстовых редакторов на уроках информатики и ИКТ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Детские работы</a:t>
            </a:r>
            <a:endParaRPr lang="ru-RU" dirty="0"/>
          </a:p>
        </p:txBody>
      </p:sp>
      <p:pic>
        <p:nvPicPr>
          <p:cNvPr id="3074" name="Picture 2" descr="comimg229608us553350"/>
          <p:cNvPicPr>
            <a:picLocks noChangeAspect="1" noChangeArrowheads="1"/>
          </p:cNvPicPr>
          <p:nvPr/>
        </p:nvPicPr>
        <p:blipFill>
          <a:blip r:embed="rId2" cstate="print"/>
          <a:srcRect l="11862" t="11957"/>
          <a:stretch>
            <a:fillRect/>
          </a:stretch>
        </p:blipFill>
        <p:spPr bwMode="auto">
          <a:xfrm>
            <a:off x="4211960" y="4221088"/>
            <a:ext cx="2128515" cy="2128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omimg166760us15781"/>
          <p:cNvPicPr>
            <a:picLocks noChangeAspect="1" noChangeArrowheads="1"/>
          </p:cNvPicPr>
          <p:nvPr/>
        </p:nvPicPr>
        <p:blipFill>
          <a:blip r:embed="rId3" cstate="print"/>
          <a:srcRect l="22833" t="17404" b="8688"/>
          <a:stretch>
            <a:fillRect/>
          </a:stretch>
        </p:blipFill>
        <p:spPr bwMode="auto">
          <a:xfrm>
            <a:off x="4139952" y="1700808"/>
            <a:ext cx="2243138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omimg120423us305143"/>
          <p:cNvPicPr>
            <a:picLocks noChangeAspect="1" noChangeArrowheads="1"/>
          </p:cNvPicPr>
          <p:nvPr/>
        </p:nvPicPr>
        <p:blipFill>
          <a:blip r:embed="rId4" cstate="print"/>
          <a:srcRect l="18234" t="13786" r="19206" b="30556"/>
          <a:stretch>
            <a:fillRect/>
          </a:stretch>
        </p:blipFill>
        <p:spPr bwMode="auto">
          <a:xfrm>
            <a:off x="6948264" y="4221088"/>
            <a:ext cx="200183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comimg327213us861286"/>
          <p:cNvPicPr>
            <a:picLocks noChangeAspect="1" noChangeArrowheads="1"/>
          </p:cNvPicPr>
          <p:nvPr/>
        </p:nvPicPr>
        <p:blipFill>
          <a:blip r:embed="rId5" cstate="print"/>
          <a:srcRect l="6583" t="8698" r="3264" b="9428"/>
          <a:stretch>
            <a:fillRect/>
          </a:stretch>
        </p:blipFill>
        <p:spPr bwMode="auto">
          <a:xfrm>
            <a:off x="6804248" y="1772816"/>
            <a:ext cx="217328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74746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Отдельные </a:t>
            </a:r>
            <a:r>
              <a:rPr lang="ru-RU" dirty="0" smtClean="0"/>
              <a:t>элементы темы «Компьютерная графика» </a:t>
            </a:r>
            <a:r>
              <a:rPr lang="ru-RU" dirty="0" smtClean="0"/>
              <a:t>изучаются </a:t>
            </a:r>
            <a:r>
              <a:rPr lang="ru-RU" dirty="0" smtClean="0"/>
              <a:t>только на ознакомительном уровне – в этом проявляются ограниченные возможности базовых и профильных курсов по информатике. Поэтому в профильных классах очевидна необходимость изучения графических программ: растровых и векторных редакторов, программ создания и обработки трехмерных объектов, систем автоматизации проектирования, настольных издательских систем и др. Данная тема позволяет наиболее полно раскрыться учащимся, проявить себя в различных видах деятельности (диагностической, аналитической, проектировочной, конструктивной, оценочной, творческой, связанной с самовыражением и т.д.).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40871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Метод проектов - это гибкая модель организации учебного процесса, ориентированная на самореализацию учащегося путем развития его интеллектуальных и физических возможностей, волевых качеств и творческих способностей в процессе создания под контролем учителя новых "продуктов". В процессе проектной деятельности у школьников развиваются следующие способности: </a:t>
            </a:r>
          </a:p>
          <a:p>
            <a:pPr lvl="0" algn="just"/>
            <a:r>
              <a:rPr lang="ru-RU" dirty="0" smtClean="0"/>
              <a:t>коммуникативные; </a:t>
            </a:r>
          </a:p>
          <a:p>
            <a:pPr lvl="0"/>
            <a:r>
              <a:rPr lang="ru-RU" dirty="0" smtClean="0"/>
              <a:t>личностные; </a:t>
            </a:r>
          </a:p>
          <a:p>
            <a:pPr lvl="0"/>
            <a:r>
              <a:rPr lang="ru-RU" dirty="0" smtClean="0"/>
              <a:t>социальные; </a:t>
            </a:r>
          </a:p>
          <a:p>
            <a:pPr lvl="0"/>
            <a:r>
              <a:rPr lang="ru-RU" dirty="0" smtClean="0"/>
              <a:t>литературно-лингвистические; </a:t>
            </a:r>
          </a:p>
          <a:p>
            <a:pPr lvl="0"/>
            <a:r>
              <a:rPr lang="ru-RU" dirty="0" smtClean="0"/>
              <a:t>математические; </a:t>
            </a:r>
          </a:p>
          <a:p>
            <a:pPr lvl="0"/>
            <a:r>
              <a:rPr lang="ru-RU" dirty="0" smtClean="0"/>
              <a:t>художественные; </a:t>
            </a:r>
          </a:p>
          <a:p>
            <a:pPr lvl="0"/>
            <a:r>
              <a:rPr lang="ru-RU" dirty="0" err="1" smtClean="0"/>
              <a:t>манипулятивные</a:t>
            </a:r>
            <a:r>
              <a:rPr lang="ru-RU" dirty="0" smtClean="0"/>
              <a:t>; </a:t>
            </a:r>
          </a:p>
          <a:p>
            <a:pPr lvl="0"/>
            <a:r>
              <a:rPr lang="ru-RU" dirty="0" smtClean="0"/>
              <a:t>технологические.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Проектно-исследовательская  деятельности позволяет включать в процесс работы навыки исследовательской деятельности, которые способствуют формированию универсальных учебных действий. Учащиеся в большей степени заинтересованы в результате работы. Для учителя самым ценным при решении задачи освоения программного материала является не просто давать детям новую учебную информацию, а вместе с ними искать способы добывания знаний.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На пропедевтическом этапе (5–6 класс) один проект выполняется, как правило, за один урок. Самыми любимыми темами, в силу развитого образного восприятия в этом возрасте, стали проекты, выполненные в среде графического редактора </a:t>
            </a:r>
            <a:r>
              <a:rPr lang="ru-RU" dirty="0" err="1" smtClean="0"/>
              <a:t>Paint</a:t>
            </a:r>
            <a:r>
              <a:rPr lang="ru-RU" dirty="0" smtClean="0"/>
              <a:t>: «Открытка маме», «Елочная игрушка», «Мои летние каникулы» и др. Нестандартные работы предлагают ученики по теме: «Ассоциации с погодой».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Детские работы</a:t>
            </a:r>
            <a:endParaRPr lang="ru-RU" dirty="0"/>
          </a:p>
        </p:txBody>
      </p:sp>
      <p:pic>
        <p:nvPicPr>
          <p:cNvPr id="1026" name="Рисунок 1" descr="Описание: mhtml:file://F:\Урок%20информатики%20во%202-м%20классе%20по%20теме%20В%20мире%20красок,%20или%20Чем%20можно%20рисовать%20%20Статьи%20Фестиваля%20«Открытый%20урок».mht!http://festival.1september.ru/articles/414879/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4489188" cy="336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2" descr="Описание: mhtml:file://F:\Урок%20информатики%20во%202-м%20классе%20по%20теме%20В%20мире%20красок,%20или%20Чем%20можно%20рисовать%20%20Статьи%20Фестиваля%20«Открытый%20урок».mht!http://festival.1september.ru/articles/414879/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9846" y="2132856"/>
            <a:ext cx="4584154" cy="342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589148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При изучении базового курса (7–9 классы) в проекты учащихся добавляется исследовательская деятельность. Чтобы составить генеалогическое древо своей семьи необходимо общение с представителями старших поколений (бабушки, прабабушки), а итогом становится проект «Иерархическая модель. Генеалогическое древо семьи», выполненный средствами векторной графики в </a:t>
            </a:r>
            <a:r>
              <a:rPr lang="ru-RU" dirty="0" err="1" smtClean="0"/>
              <a:t>Word</a:t>
            </a:r>
            <a:r>
              <a:rPr lang="ru-RU" dirty="0" smtClean="0"/>
              <a:t>. С огромным удовольствием выполняются и проекты–презентации на тему «Моя семья» «Мой класс», «Моя школа», «Любимый город» в </a:t>
            </a:r>
            <a:r>
              <a:rPr lang="ru-RU" dirty="0" err="1" smtClean="0"/>
              <a:t>PowerPoint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Детские работы</a:t>
            </a:r>
            <a:endParaRPr lang="ru-RU" dirty="0"/>
          </a:p>
        </p:txBody>
      </p:sp>
      <p:pic>
        <p:nvPicPr>
          <p:cNvPr id="2050" name="Рисунок 5" descr="Описание: mhtml:file://F:\Урок%20информатики%20в%208-м%20классе%20Графический%20редактор%20Paint_%20Рисование_%20Творческий%20практикум%20%20Статьи%20Фестиваля%20«Открытый%20урок».mht!http://festival.1september.ru/articles/500561/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16832"/>
            <a:ext cx="3011642" cy="19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Рисунок 7" descr="Описание: mhtml:file://F:\Урок%20информатики%20в%208-м%20классе%20Графический%20редактор%20Paint_%20Рисование_%20Творческий%20практикум%20%20Статьи%20Фестиваля%20«Открытый%20урок».mht!http://festival.1september.ru/articles/500561/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2816"/>
            <a:ext cx="3268266" cy="214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6" descr="Описание: mhtml:file://F:\Урок%20информатики%20в%208-м%20классе%20Графический%20редактор%20Paint_%20Рисование_%20Творческий%20практикум%20%20Статьи%20Фестиваля%20«Открытый%20урок».mht!http://festival.1september.ru/articles/500561/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4368" y="1772816"/>
            <a:ext cx="2929632" cy="246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Рисунок 8" descr="Описание: mhtml:file://F:\Урок%20информатики%20в%208-м%20классе%20Графический%20редактор%20Paint_%20Рисование_%20Творческий%20практикум%20%20Статьи%20Фестиваля%20«Открытый%20урок».mht!http://festival.1september.ru/articles/500561/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75476"/>
            <a:ext cx="3576240" cy="248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untitle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3883887"/>
            <a:ext cx="2232248" cy="297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596349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профильном этапе обучения (10 –11 классы) проектная деятельность продолжается по следующим направлениям «Бизнес–план фирмы», «Домашний бюджет» (</a:t>
            </a:r>
            <a:r>
              <a:rPr lang="ru-RU" dirty="0" err="1" smtClean="0"/>
              <a:t>Excel</a:t>
            </a:r>
            <a:r>
              <a:rPr lang="ru-RU" dirty="0" smtClean="0"/>
              <a:t>, </a:t>
            </a:r>
            <a:r>
              <a:rPr lang="ru-RU" dirty="0" err="1" smtClean="0"/>
              <a:t>Word</a:t>
            </a:r>
            <a:r>
              <a:rPr lang="ru-RU" dirty="0" smtClean="0"/>
              <a:t>, </a:t>
            </a:r>
            <a:r>
              <a:rPr lang="ru-RU" dirty="0" err="1" smtClean="0"/>
              <a:t>PowerPoint</a:t>
            </a:r>
            <a:r>
              <a:rPr lang="ru-RU" dirty="0" smtClean="0"/>
              <a:t>). Также создание различных рисунков в графических редакторах GIMP, </a:t>
            </a:r>
            <a:r>
              <a:rPr lang="en-US" dirty="0" smtClean="0"/>
              <a:t>Free Hand</a:t>
            </a:r>
            <a:r>
              <a:rPr lang="ru-RU" dirty="0" smtClean="0"/>
              <a:t>, </a:t>
            </a:r>
            <a:r>
              <a:rPr lang="en-US" dirty="0" err="1" smtClean="0"/>
              <a:t>Inkscape</a:t>
            </a:r>
            <a:r>
              <a:rPr lang="ru-RU" dirty="0" smtClean="0"/>
              <a:t>, это способствует художественному творчеству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425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Формирование УУД при изучении графических и текстовых редакторов на уроках информатики и ИКТ </vt:lpstr>
      <vt:lpstr>Слайд 2</vt:lpstr>
      <vt:lpstr>Слайд 3</vt:lpstr>
      <vt:lpstr>Слайд 4</vt:lpstr>
      <vt:lpstr>Слайд 5</vt:lpstr>
      <vt:lpstr>Детские работы</vt:lpstr>
      <vt:lpstr>Слайд 7</vt:lpstr>
      <vt:lpstr>Детские работы</vt:lpstr>
      <vt:lpstr>Слайд 9</vt:lpstr>
      <vt:lpstr>Детские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УУД при изучении графических и текстовых редакторов на уроках информатики и ИКТ</dc:title>
  <dc:creator>u201</dc:creator>
  <cp:lastModifiedBy>u201</cp:lastModifiedBy>
  <cp:revision>2</cp:revision>
  <dcterms:created xsi:type="dcterms:W3CDTF">2012-10-29T05:19:13Z</dcterms:created>
  <dcterms:modified xsi:type="dcterms:W3CDTF">2012-10-29T05:37:23Z</dcterms:modified>
</cp:coreProperties>
</file>