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7" r:id="rId3"/>
    <p:sldId id="259" r:id="rId4"/>
    <p:sldId id="260" r:id="rId5"/>
    <p:sldId id="261"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7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C5EF544D-B8CF-4FCF-B201-98CE8644E017}" type="datetimeFigureOut">
              <a:rPr lang="ru-RU" smtClean="0"/>
              <a:pPr/>
              <a:t>16.01.2011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889D82C0-1DAE-47BD-B908-BA89574FDC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EF544D-B8CF-4FCF-B201-98CE8644E017}"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9D82C0-1DAE-47BD-B908-BA89574FDC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EF544D-B8CF-4FCF-B201-98CE8644E017}"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9D82C0-1DAE-47BD-B908-BA89574FDC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EF544D-B8CF-4FCF-B201-98CE8644E017}"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9D82C0-1DAE-47BD-B908-BA89574FDC2A}"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5EF544D-B8CF-4FCF-B201-98CE8644E017}"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9D82C0-1DAE-47BD-B908-BA89574FDC2A}"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5EF544D-B8CF-4FCF-B201-98CE8644E017}"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89D82C0-1DAE-47BD-B908-BA89574FDC2A}"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5EF544D-B8CF-4FCF-B201-98CE8644E017}" type="datetimeFigureOut">
              <a:rPr lang="ru-RU" smtClean="0"/>
              <a:pPr/>
              <a:t>16.01.2011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89D82C0-1DAE-47BD-B908-BA89574FDC2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C5EF544D-B8CF-4FCF-B201-98CE8644E017}" type="datetimeFigureOut">
              <a:rPr lang="ru-RU" smtClean="0"/>
              <a:pPr/>
              <a:t>16.01.2011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89D82C0-1DAE-47BD-B908-BA89574FDC2A}"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5EF544D-B8CF-4FCF-B201-98CE8644E017}" type="datetimeFigureOut">
              <a:rPr lang="ru-RU" smtClean="0"/>
              <a:pPr/>
              <a:t>16.01.2011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89D82C0-1DAE-47BD-B908-BA89574FDC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C5EF544D-B8CF-4FCF-B201-98CE8644E017}"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89D82C0-1DAE-47BD-B908-BA89574FDC2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5EF544D-B8CF-4FCF-B201-98CE8644E017}" type="datetimeFigureOut">
              <a:rPr lang="ru-RU" smtClean="0"/>
              <a:pPr/>
              <a:t>16.01.2011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889D82C0-1DAE-47BD-B908-BA89574FDC2A}"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5EF544D-B8CF-4FCF-B201-98CE8644E017}" type="datetimeFigureOut">
              <a:rPr lang="ru-RU" smtClean="0"/>
              <a:pPr/>
              <a:t>16.01.2011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9D82C0-1DAE-47BD-B908-BA89574FDC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357166"/>
            <a:ext cx="7000924"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English157 BT" pitchFamily="66" charset="0"/>
              </a:rPr>
              <a:t>Highland Games</a:t>
            </a:r>
            <a:endParaRPr lang="ru-RU" sz="8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Рисунок 2" descr="Royal+Family+Watching+Braemar+Highland+Games+4jLl76EXoX8l.jpg"/>
          <p:cNvPicPr>
            <a:picLocks noChangeAspect="1"/>
          </p:cNvPicPr>
          <p:nvPr/>
        </p:nvPicPr>
        <p:blipFill>
          <a:blip r:embed="rId2"/>
          <a:stretch>
            <a:fillRect/>
          </a:stretch>
        </p:blipFill>
        <p:spPr>
          <a:xfrm>
            <a:off x="571472" y="1500174"/>
            <a:ext cx="3596290" cy="3057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4357686" y="1285860"/>
            <a:ext cx="4572000" cy="4524315"/>
          </a:xfrm>
          <a:prstGeom prst="rect">
            <a:avLst/>
          </a:prstGeom>
        </p:spPr>
        <p:txBody>
          <a:bodyPr>
            <a:spAutoFit/>
          </a:bodyPr>
          <a:lstStyle/>
          <a:p>
            <a:r>
              <a:rPr lang="en-US" b="1" dirty="0" smtClean="0"/>
              <a:t>Highland games are events held throughout the year in Scotland and other countries as a way of celebrating Scottish and Celtic culture and heritage, especially that of the Scottish Highlands. Certain aspects of the games are so well known as to have become emblematic of Scotland, such as the bagpipes, the kilt, and the heavy events, especially the caber toss. While centered on competitions in piping and drumming, dancing, and Scottish heavy athletics, the games also include entertainment and exhibits related to other aspects of Scottish and Gaelic culture.</a:t>
            </a:r>
            <a:endParaRPr lang="ru-RU" b="1" dirty="0"/>
          </a:p>
        </p:txBody>
      </p:sp>
      <p:sp>
        <p:nvSpPr>
          <p:cNvPr id="5" name="TextBox 4"/>
          <p:cNvSpPr txBox="1"/>
          <p:nvPr/>
        </p:nvSpPr>
        <p:spPr>
          <a:xfrm>
            <a:off x="142845" y="4714884"/>
            <a:ext cx="3929090" cy="646331"/>
          </a:xfrm>
          <a:prstGeom prst="rect">
            <a:avLst/>
          </a:prstGeom>
          <a:noFill/>
        </p:spPr>
        <p:txBody>
          <a:bodyPr wrap="square" rtlCol="0">
            <a:spAutoFit/>
          </a:bodyPr>
          <a:lstStyle/>
          <a:p>
            <a:r>
              <a:rPr lang="en-US" b="1" i="1" dirty="0" smtClean="0">
                <a:solidFill>
                  <a:srgbClr val="C00000"/>
                </a:solidFill>
                <a:latin typeface="Bookman Old Style" pitchFamily="18" charset="0"/>
              </a:rPr>
              <a:t>The royal family  watching Braemar Highland Games</a:t>
            </a:r>
            <a:endParaRPr lang="ru-RU" b="1" i="1" dirty="0">
              <a:solidFill>
                <a:srgbClr val="C00000"/>
              </a:solidFill>
              <a:latin typeface="Bookman Old Style"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itlochry Highland Games.jpg"/>
          <p:cNvPicPr>
            <a:picLocks noChangeAspect="1"/>
          </p:cNvPicPr>
          <p:nvPr/>
        </p:nvPicPr>
        <p:blipFill>
          <a:blip r:embed="rId2"/>
          <a:stretch>
            <a:fillRect/>
          </a:stretch>
        </p:blipFill>
        <p:spPr>
          <a:xfrm>
            <a:off x="214282" y="214290"/>
            <a:ext cx="5348880" cy="3568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descr="HighlandGames_2007.jpg"/>
          <p:cNvPicPr>
            <a:picLocks noChangeAspect="1"/>
          </p:cNvPicPr>
          <p:nvPr/>
        </p:nvPicPr>
        <p:blipFill>
          <a:blip r:embed="rId3"/>
          <a:stretch>
            <a:fillRect/>
          </a:stretch>
        </p:blipFill>
        <p:spPr>
          <a:xfrm>
            <a:off x="3929058" y="2928934"/>
            <a:ext cx="5016507" cy="3762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00760" y="2214554"/>
            <a:ext cx="2952750" cy="4429125"/>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a:blip r:embed="rId3"/>
          <a:srcRect/>
          <a:stretch>
            <a:fillRect/>
          </a:stretch>
        </p:blipFill>
        <p:spPr bwMode="auto">
          <a:xfrm>
            <a:off x="500034" y="3429000"/>
            <a:ext cx="4640744" cy="3086095"/>
          </a:xfrm>
          <a:prstGeom prst="rect">
            <a:avLst/>
          </a:prstGeom>
          <a:ln>
            <a:noFill/>
          </a:ln>
          <a:effectLst>
            <a:outerShdw blurRad="190500" algn="tl" rotWithShape="0">
              <a:srgbClr val="000000">
                <a:alpha val="70000"/>
              </a:srgbClr>
            </a:outerShdw>
          </a:effectLst>
        </p:spPr>
      </p:pic>
      <p:sp>
        <p:nvSpPr>
          <p:cNvPr id="8" name="TextBox 7"/>
          <p:cNvSpPr txBox="1"/>
          <p:nvPr/>
        </p:nvSpPr>
        <p:spPr>
          <a:xfrm>
            <a:off x="259837" y="214290"/>
            <a:ext cx="8242962" cy="707886"/>
          </a:xfrm>
          <a:prstGeom prst="rect">
            <a:avLst/>
          </a:prstGeom>
          <a:noFill/>
        </p:spPr>
        <p:txBody>
          <a:bodyPr wrap="none" rtlCol="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Std" pitchFamily="66" charset="0"/>
              </a:rPr>
              <a:t>HIGHLAND GAMES EVENTS</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6000760" y="928670"/>
            <a:ext cx="2258952" cy="523220"/>
          </a:xfrm>
          <a:prstGeom prst="rect">
            <a:avLst/>
          </a:prstGeom>
          <a:noFill/>
        </p:spPr>
        <p:txBody>
          <a:bodyPr wrap="none" rtlCol="0">
            <a:spAutoFit/>
          </a:bodyPr>
          <a:lstStyle/>
          <a:p>
            <a:r>
              <a:rPr lang="en-US" sz="2800" b="1" dirty="0" smtClean="0">
                <a:solidFill>
                  <a:srgbClr val="C00000"/>
                </a:solidFill>
                <a:latin typeface="Century Gothic" pitchFamily="34" charset="0"/>
                <a:ea typeface="Adobe Gothic Std B" pitchFamily="34" charset="-128"/>
              </a:rPr>
              <a:t>CABER TOSS</a:t>
            </a:r>
            <a:endParaRPr lang="ru-RU" sz="2800" b="1" dirty="0">
              <a:solidFill>
                <a:srgbClr val="C00000"/>
              </a:solidFill>
              <a:latin typeface="Century Gothic" pitchFamily="34" charset="0"/>
              <a:ea typeface="Adobe Gothic Std B" pitchFamily="34" charset="-128"/>
            </a:endParaRPr>
          </a:p>
        </p:txBody>
      </p:sp>
      <p:sp>
        <p:nvSpPr>
          <p:cNvPr id="10" name="Прямоугольник 9"/>
          <p:cNvSpPr/>
          <p:nvPr/>
        </p:nvSpPr>
        <p:spPr>
          <a:xfrm>
            <a:off x="428596" y="1142984"/>
            <a:ext cx="5214974" cy="2031325"/>
          </a:xfrm>
          <a:prstGeom prst="rect">
            <a:avLst/>
          </a:prstGeom>
        </p:spPr>
        <p:txBody>
          <a:bodyPr wrap="square">
            <a:spAutoFit/>
          </a:bodyPr>
          <a:lstStyle/>
          <a:p>
            <a:r>
              <a:rPr lang="en-US" b="1" dirty="0" smtClean="0">
                <a:solidFill>
                  <a:srgbClr val="000066"/>
                </a:solidFill>
                <a:latin typeface="Century Gothic" pitchFamily="34" charset="0"/>
              </a:rPr>
              <a:t>This </a:t>
            </a:r>
            <a:r>
              <a:rPr lang="en-US" b="1" dirty="0" smtClean="0">
                <a:solidFill>
                  <a:srgbClr val="000066"/>
                </a:solidFill>
                <a:latin typeface="Century Gothic" pitchFamily="34" charset="0"/>
              </a:rPr>
              <a:t>event is a highland games </a:t>
            </a:r>
            <a:r>
              <a:rPr lang="en-US" b="1" dirty="0" smtClean="0">
                <a:solidFill>
                  <a:srgbClr val="000066"/>
                </a:solidFill>
                <a:latin typeface="Century Gothic" pitchFamily="34" charset="0"/>
              </a:rPr>
              <a:t>tradition. Contestants </a:t>
            </a:r>
            <a:r>
              <a:rPr lang="en-US" b="1" dirty="0" smtClean="0">
                <a:solidFill>
                  <a:srgbClr val="000066"/>
                </a:solidFill>
                <a:latin typeface="Century Gothic" pitchFamily="34" charset="0"/>
              </a:rPr>
              <a:t>will toss a 100-120 pound pole that is 18-19 feet long. The goal is to get the caber to flip end over end, with the narrow end pointing towards the contestant, with the caber stopping in-line with the contestant. Distance is not a factor in this event.</a:t>
            </a:r>
            <a:endParaRPr lang="en-US" b="1" dirty="0">
              <a:solidFill>
                <a:srgbClr val="000066"/>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2000"/>
                                        <p:tgtEl>
                                          <p:spTgt spid="8">
                                            <p:txEl>
                                              <p:pRg st="0" end="0"/>
                                            </p:txEl>
                                          </p:spTgt>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0"/>
                                        <p:tgtEl>
                                          <p:spTgt spid="10"/>
                                        </p:tgtEl>
                                      </p:cBhvr>
                                    </p:animEffect>
                                    <p:anim calcmode="lin" valueType="num">
                                      <p:cBhvr>
                                        <p:cTn id="11" dur="3000" fill="hold"/>
                                        <p:tgtEl>
                                          <p:spTgt spid="10"/>
                                        </p:tgtEl>
                                        <p:attrNameLst>
                                          <p:attrName>ppt_x</p:attrName>
                                        </p:attrNameLst>
                                      </p:cBhvr>
                                      <p:tavLst>
                                        <p:tav tm="0">
                                          <p:val>
                                            <p:strVal val="#ppt_x"/>
                                          </p:val>
                                        </p:tav>
                                        <p:tav tm="100000">
                                          <p:val>
                                            <p:strVal val="#ppt_x"/>
                                          </p:val>
                                        </p:tav>
                                      </p:tavLst>
                                    </p:anim>
                                    <p:anim calcmode="lin" valueType="num">
                                      <p:cBhvr>
                                        <p:cTn id="12" dur="3000" fill="hold"/>
                                        <p:tgtEl>
                                          <p:spTgt spid="1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anim calcmode="lin" valueType="num">
                                      <p:cBhvr>
                                        <p:cTn id="16"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 presetClass="entr" presetSubtype="1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checkerboard(across)">
                                      <p:cBhvr>
                                        <p:cTn id="21" dur="2000"/>
                                        <p:tgtEl>
                                          <p:spTgt spid="1028"/>
                                        </p:tgtEl>
                                      </p:cBhvr>
                                    </p:animEffect>
                                  </p:childTnLst>
                                </p:cTn>
                              </p:par>
                            </p:childTnLst>
                          </p:cTn>
                        </p:par>
                        <p:par>
                          <p:cTn id="22" fill="hold">
                            <p:stCondLst>
                              <p:cond delay="5000"/>
                            </p:stCondLst>
                            <p:childTnLst>
                              <p:par>
                                <p:cTn id="23" presetID="5" presetClass="entr" presetSubtype="1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heckerboard(across)">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6248" y="3714752"/>
            <a:ext cx="4572000" cy="2923877"/>
          </a:xfrm>
          <a:prstGeom prst="rect">
            <a:avLst/>
          </a:prstGeom>
        </p:spPr>
        <p:txBody>
          <a:bodyPr>
            <a:spAutoFit/>
          </a:bodyPr>
          <a:lstStyle/>
          <a:p>
            <a:r>
              <a:rPr lang="en-US" sz="2400" b="1" dirty="0" smtClean="0">
                <a:solidFill>
                  <a:srgbClr val="C00000"/>
                </a:solidFill>
              </a:rPr>
              <a:t>STONE TOSS </a:t>
            </a:r>
            <a:r>
              <a:rPr lang="en-US" sz="2000" b="1" dirty="0" smtClean="0">
                <a:solidFill>
                  <a:srgbClr val="000066"/>
                </a:solidFill>
                <a:latin typeface="Century Gothic" pitchFamily="34" charset="0"/>
              </a:rPr>
              <a:t>Putting the Stone (or Clachneart in Gaelic) is a test of strength and coordination. This event is similar to the modern day shot put. </a:t>
            </a:r>
          </a:p>
          <a:p>
            <a:r>
              <a:rPr lang="en-US" sz="2000" b="1" dirty="0" smtClean="0">
                <a:solidFill>
                  <a:srgbClr val="000066"/>
                </a:solidFill>
                <a:latin typeface="Century Gothic" pitchFamily="34" charset="0"/>
              </a:rPr>
              <a:t>Contestants toss a ball weighing 16 pounds for distance. Each contestant gets 3 tries, the longest toss being recorded.</a:t>
            </a:r>
            <a:endParaRPr lang="en-US" sz="2000" b="1" dirty="0">
              <a:solidFill>
                <a:srgbClr val="000066"/>
              </a:solidFill>
              <a:latin typeface="Century Gothic" pitchFamily="34" charset="0"/>
            </a:endParaRPr>
          </a:p>
        </p:txBody>
      </p:sp>
      <p:sp>
        <p:nvSpPr>
          <p:cNvPr id="4" name="Прямоугольник 3"/>
          <p:cNvSpPr/>
          <p:nvPr/>
        </p:nvSpPr>
        <p:spPr>
          <a:xfrm>
            <a:off x="285720" y="214290"/>
            <a:ext cx="4572000" cy="2923877"/>
          </a:xfrm>
          <a:prstGeom prst="rect">
            <a:avLst/>
          </a:prstGeom>
        </p:spPr>
        <p:txBody>
          <a:bodyPr>
            <a:spAutoFit/>
          </a:bodyPr>
          <a:lstStyle/>
          <a:p>
            <a:r>
              <a:rPr lang="en-US" sz="2400" b="1" dirty="0" smtClean="0">
                <a:solidFill>
                  <a:srgbClr val="C00000"/>
                </a:solidFill>
              </a:rPr>
              <a:t>HAMMER THROW </a:t>
            </a:r>
            <a:r>
              <a:rPr lang="en-US" sz="2000" b="1" dirty="0" smtClean="0">
                <a:solidFill>
                  <a:srgbClr val="000066"/>
                </a:solidFill>
                <a:latin typeface="Century Gothic" pitchFamily="34" charset="0"/>
              </a:rPr>
              <a:t>This is a test of skill and strength. A 4 ft 22 inch long hammer weighing 16 - 22 pounds is thrown for distance. Three throws are allowed, but only the longest counts. Like in the weight throw for distance, if any part of the body passes the tow bar, the throw is nullified and a foul is called.</a:t>
            </a:r>
            <a:endParaRPr lang="en-US" sz="2000" b="1" dirty="0">
              <a:solidFill>
                <a:srgbClr val="000066"/>
              </a:solidFill>
              <a:latin typeface="Century Gothic" pitchFamily="34" charset="0"/>
            </a:endParaRPr>
          </a:p>
        </p:txBody>
      </p:sp>
      <p:pic>
        <p:nvPicPr>
          <p:cNvPr id="6" name="Picture 2"/>
          <p:cNvPicPr>
            <a:picLocks noChangeAspect="1" noChangeArrowheads="1"/>
          </p:cNvPicPr>
          <p:nvPr/>
        </p:nvPicPr>
        <p:blipFill>
          <a:blip r:embed="rId2"/>
          <a:srcRect/>
          <a:stretch>
            <a:fillRect/>
          </a:stretch>
        </p:blipFill>
        <p:spPr bwMode="auto">
          <a:xfrm>
            <a:off x="5000628" y="357165"/>
            <a:ext cx="3824306" cy="30995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9" name="Picture 3"/>
          <p:cNvPicPr>
            <a:picLocks noChangeAspect="1" noChangeArrowheads="1"/>
          </p:cNvPicPr>
          <p:nvPr/>
        </p:nvPicPr>
        <p:blipFill>
          <a:blip r:embed="rId3"/>
          <a:srcRect/>
          <a:stretch>
            <a:fillRect/>
          </a:stretch>
        </p:blipFill>
        <p:spPr bwMode="auto">
          <a:xfrm>
            <a:off x="654818" y="3357562"/>
            <a:ext cx="3512340" cy="3371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2000"/>
                                        <p:tgtEl>
                                          <p:spTgt spid="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par>
                                <p:cTn id="15" presetID="3" presetClass="entr" presetSubtype="10" fill="hold" nodeType="with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linds(horizontal)">
                                      <p:cBhvr>
                                        <p:cTn id="1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1071538" y="285728"/>
            <a:ext cx="6871145"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714348" y="2571744"/>
            <a:ext cx="7143784" cy="3539430"/>
          </a:xfrm>
          <a:prstGeom prst="rect">
            <a:avLst/>
          </a:prstGeom>
        </p:spPr>
        <p:txBody>
          <a:bodyPr wrap="square">
            <a:spAutoFit/>
          </a:bodyPr>
          <a:lstStyle/>
          <a:p>
            <a:r>
              <a:rPr lang="en-US" sz="3200" b="1" dirty="0" smtClean="0">
                <a:solidFill>
                  <a:srgbClr val="C00000"/>
                </a:solidFill>
                <a:latin typeface="Adobe Gothic Std B" pitchFamily="34" charset="-128"/>
                <a:ea typeface="Adobe Gothic Std B" pitchFamily="34" charset="-128"/>
              </a:rPr>
              <a:t>Tug-O-War Competition</a:t>
            </a:r>
            <a:endParaRPr lang="en-US" sz="3200" dirty="0" smtClean="0">
              <a:solidFill>
                <a:srgbClr val="C00000"/>
              </a:solidFill>
              <a:latin typeface="Adobe Gothic Std B" pitchFamily="34" charset="-128"/>
              <a:ea typeface="Adobe Gothic Std B" pitchFamily="34" charset="-128"/>
            </a:endParaRPr>
          </a:p>
          <a:p>
            <a:r>
              <a:rPr lang="en-US" dirty="0" smtClean="0"/>
              <a:t> </a:t>
            </a:r>
            <a:r>
              <a:rPr lang="en-US" sz="2400" b="1" dirty="0" smtClean="0">
                <a:solidFill>
                  <a:srgbClr val="000066"/>
                </a:solidFill>
                <a:latin typeface="Century Gothic" pitchFamily="34" charset="0"/>
              </a:rPr>
              <a:t>This a team contest consisting of either five or eight members to each team and one coach.  The coach will encourage the team to pull as and when required dependant on the opposing teams actions.  The coach must be very alert to keep his team fully aware of the moves intended or to just hold awaiting the correct time to make a move. </a:t>
            </a:r>
            <a:endParaRPr lang="en-US" sz="2400" b="1" dirty="0">
              <a:solidFill>
                <a:srgbClr val="000066"/>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2000" fill="hold"/>
                                        <p:tgtEl>
                                          <p:spTgt spid="2052"/>
                                        </p:tgtEl>
                                        <p:attrNameLst>
                                          <p:attrName>ppt_w</p:attrName>
                                        </p:attrNameLst>
                                      </p:cBhvr>
                                      <p:tavLst>
                                        <p:tav tm="0">
                                          <p:val>
                                            <p:fltVal val="0"/>
                                          </p:val>
                                        </p:tav>
                                        <p:tav tm="100000">
                                          <p:val>
                                            <p:strVal val="#ppt_w"/>
                                          </p:val>
                                        </p:tav>
                                      </p:tavLst>
                                    </p:anim>
                                    <p:anim calcmode="lin" valueType="num">
                                      <p:cBhvr>
                                        <p:cTn id="8" dur="2000" fill="hold"/>
                                        <p:tgtEl>
                                          <p:spTgt spid="2052"/>
                                        </p:tgtEl>
                                        <p:attrNameLst>
                                          <p:attrName>ppt_h</p:attrName>
                                        </p:attrNameLst>
                                      </p:cBhvr>
                                      <p:tavLst>
                                        <p:tav tm="0">
                                          <p:val>
                                            <p:fltVal val="0"/>
                                          </p:val>
                                        </p:tav>
                                        <p:tav tm="100000">
                                          <p:val>
                                            <p:strVal val="#ppt_h"/>
                                          </p:val>
                                        </p:tav>
                                      </p:tavLst>
                                    </p:anim>
                                    <p:animEffect transition="in" filter="fade">
                                      <p:cBhvr>
                                        <p:cTn id="9" dur="2000"/>
                                        <p:tgtEl>
                                          <p:spTgt spid="205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strVal val="#ppt_w*0.70"/>
                                          </p:val>
                                        </p:tav>
                                        <p:tav tm="100000">
                                          <p:val>
                                            <p:strVal val="#ppt_w"/>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14290"/>
            <a:ext cx="4500594" cy="1569660"/>
          </a:xfrm>
          <a:prstGeom prst="rect">
            <a:avLst/>
          </a:prstGeom>
        </p:spPr>
        <p:txBody>
          <a:bodyPr wrap="square">
            <a:spAutoFit/>
          </a:bodyPr>
          <a:lstStyle/>
          <a:p>
            <a:pPr algn="ctr"/>
            <a:r>
              <a:rPr lang="en-US" sz="2400" dirty="0" smtClean="0"/>
              <a:t>The most famous of the dances are </a:t>
            </a:r>
            <a:r>
              <a:rPr lang="en-US" sz="2400" b="1" i="1" dirty="0" smtClean="0">
                <a:solidFill>
                  <a:srgbClr val="C00000"/>
                </a:solidFill>
                <a:latin typeface="Century Gothic" pitchFamily="34" charset="0"/>
              </a:rPr>
              <a:t>the Sword Dance </a:t>
            </a:r>
            <a:r>
              <a:rPr lang="en-US" sz="2400" dirty="0" smtClean="0"/>
              <a:t>and </a:t>
            </a:r>
            <a:r>
              <a:rPr lang="en-US" sz="2400" b="1" i="1" dirty="0" smtClean="0">
                <a:solidFill>
                  <a:srgbClr val="C00000"/>
                </a:solidFill>
                <a:latin typeface="Century Gothic" pitchFamily="34" charset="0"/>
              </a:rPr>
              <a:t>the Highland Fling.</a:t>
            </a:r>
            <a:r>
              <a:rPr lang="en-US" sz="2400" dirty="0" smtClean="0"/>
              <a:t/>
            </a:r>
            <a:br>
              <a:rPr lang="en-US" sz="2400" dirty="0" smtClean="0"/>
            </a:br>
            <a:endParaRPr lang="ru-RU" sz="2400" dirty="0"/>
          </a:p>
        </p:txBody>
      </p:sp>
      <p:sp>
        <p:nvSpPr>
          <p:cNvPr id="7" name="Прямоугольник 6"/>
          <p:cNvSpPr/>
          <p:nvPr/>
        </p:nvSpPr>
        <p:spPr>
          <a:xfrm>
            <a:off x="214282" y="1857364"/>
            <a:ext cx="4572000" cy="1384995"/>
          </a:xfrm>
          <a:prstGeom prst="rect">
            <a:avLst/>
          </a:prstGeom>
        </p:spPr>
        <p:txBody>
          <a:bodyPr>
            <a:spAutoFit/>
          </a:bodyPr>
          <a:lstStyle/>
          <a:p>
            <a:r>
              <a:rPr lang="en-US" sz="2800" b="1" dirty="0" smtClean="0">
                <a:solidFill>
                  <a:srgbClr val="000099"/>
                </a:solidFill>
                <a:latin typeface="Brush Script Std" pitchFamily="66" charset="0"/>
              </a:rPr>
              <a:t>Queen Victoria watching a Highland sword dance, Scotland, 1880.</a:t>
            </a:r>
            <a:endParaRPr lang="en-US" sz="2800" b="1" dirty="0">
              <a:solidFill>
                <a:srgbClr val="000099"/>
              </a:solidFill>
              <a:latin typeface="Brush Script Std" pitchFamily="66" charset="0"/>
            </a:endParaRPr>
          </a:p>
        </p:txBody>
      </p:sp>
      <p:pic>
        <p:nvPicPr>
          <p:cNvPr id="8" name="Рисунок 7" descr="fling.jpg"/>
          <p:cNvPicPr>
            <a:picLocks noChangeAspect="1"/>
          </p:cNvPicPr>
          <p:nvPr/>
        </p:nvPicPr>
        <p:blipFill>
          <a:blip r:embed="rId2"/>
          <a:stretch>
            <a:fillRect/>
          </a:stretch>
        </p:blipFill>
        <p:spPr>
          <a:xfrm>
            <a:off x="142844" y="3286124"/>
            <a:ext cx="5732480" cy="3277312"/>
          </a:xfrm>
          <a:prstGeom prst="rect">
            <a:avLst/>
          </a:prstGeom>
          <a:ln>
            <a:noFill/>
          </a:ln>
          <a:effectLst>
            <a:outerShdw blurRad="292100" dist="139700" dir="2700000" algn="tl" rotWithShape="0">
              <a:srgbClr val="333333">
                <a:alpha val="65000"/>
              </a:srgbClr>
            </a:outerShdw>
          </a:effectLst>
        </p:spPr>
      </p:pic>
      <p:pic>
        <p:nvPicPr>
          <p:cNvPr id="9" name="Рисунок 8" descr="sword-dance.jpg"/>
          <p:cNvPicPr>
            <a:picLocks noChangeAspect="1"/>
          </p:cNvPicPr>
          <p:nvPr/>
        </p:nvPicPr>
        <p:blipFill>
          <a:blip r:embed="rId3"/>
          <a:stretch>
            <a:fillRect/>
          </a:stretch>
        </p:blipFill>
        <p:spPr>
          <a:xfrm>
            <a:off x="6572264" y="3286124"/>
            <a:ext cx="2158460" cy="3099520"/>
          </a:xfrm>
          <a:prstGeom prst="rect">
            <a:avLst/>
          </a:prstGeom>
          <a:ln>
            <a:noFill/>
          </a:ln>
          <a:effectLst>
            <a:outerShdw blurRad="292100" dist="139700" dir="2700000" algn="tl" rotWithShape="0">
              <a:srgbClr val="333333">
                <a:alpha val="65000"/>
              </a:srgbClr>
            </a:outerShdw>
          </a:effectLst>
        </p:spPr>
      </p:pic>
      <p:pic>
        <p:nvPicPr>
          <p:cNvPr id="10" name="Рисунок 9" descr="377-2390.jpg"/>
          <p:cNvPicPr>
            <a:picLocks noChangeAspect="1"/>
          </p:cNvPicPr>
          <p:nvPr/>
        </p:nvPicPr>
        <p:blipFill>
          <a:blip r:embed="rId4"/>
          <a:stretch>
            <a:fillRect/>
          </a:stretch>
        </p:blipFill>
        <p:spPr>
          <a:xfrm>
            <a:off x="5072066" y="214290"/>
            <a:ext cx="3857639" cy="2893229"/>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6929454" y="6357958"/>
            <a:ext cx="1750800" cy="369332"/>
          </a:xfrm>
          <a:prstGeom prst="rect">
            <a:avLst/>
          </a:prstGeom>
        </p:spPr>
        <p:txBody>
          <a:bodyPr wrap="none">
            <a:spAutoFit/>
          </a:bodyPr>
          <a:lstStyle/>
          <a:p>
            <a:r>
              <a:rPr lang="en-US" b="1" i="1" dirty="0" smtClean="0">
                <a:solidFill>
                  <a:srgbClr val="000099"/>
                </a:solidFill>
                <a:latin typeface="Bookman Old Style" pitchFamily="18" charset="0"/>
              </a:rPr>
              <a:t>Sword-dance</a:t>
            </a:r>
            <a:endParaRPr lang="ru-RU" b="1" i="1" dirty="0">
              <a:solidFill>
                <a:srgbClr val="000099"/>
              </a:solidFill>
              <a:latin typeface="Bookman Old Style" pitchFamily="18" charset="0"/>
            </a:endParaRPr>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126</TotalTime>
  <Words>325</Words>
  <Application>Microsoft Office PowerPoint</Application>
  <PresentationFormat>Экран (4:3)</PresentationFormat>
  <Paragraphs>14</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Открытая</vt:lpstr>
      <vt:lpstr>Highland Games</vt:lpstr>
      <vt:lpstr>Слайд 2</vt:lpstr>
      <vt:lpstr>Слайд 3</vt:lpstr>
      <vt:lpstr>Слайд 4</vt:lpstr>
      <vt:lpstr>Слайд 5</vt:lpstr>
      <vt:lpstr>Слайд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Highland Games</dc:title>
  <dc:creator>User</dc:creator>
  <cp:lastModifiedBy>User</cp:lastModifiedBy>
  <cp:revision>15</cp:revision>
  <dcterms:created xsi:type="dcterms:W3CDTF">2011-01-13T13:59:26Z</dcterms:created>
  <dcterms:modified xsi:type="dcterms:W3CDTF">2011-01-16T14:44:27Z</dcterms:modified>
</cp:coreProperties>
</file>