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70" r:id="rId10"/>
    <p:sldId id="266" r:id="rId11"/>
    <p:sldId id="268" r:id="rId12"/>
    <p:sldId id="267" r:id="rId13"/>
    <p:sldId id="269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ji6dbCO+no9luVY//ddkMA==" hashData="4N01wZDeRsqYRStvmW1mvKvoqC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F4B"/>
    <a:srgbClr val="005F46"/>
    <a:srgbClr val="005F3B"/>
    <a:srgbClr val="00744B"/>
    <a:srgbClr val="004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2777"/>
            <a:ext cx="4572000" cy="4248472"/>
          </a:xfrm>
        </p:spPr>
        <p:txBody>
          <a:bodyPr>
            <a:noAutofit/>
          </a:bodyPr>
          <a:lstStyle>
            <a:lvl1pPr>
              <a:defRPr sz="6000">
                <a:latin typeface="Segoe Script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0" y="404664"/>
            <a:ext cx="7164288" cy="91095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z="4000" i="1" u="sng" dirty="0" smtClean="0">
                <a:solidFill>
                  <a:schemeClr val="bg1"/>
                </a:solidFill>
                <a:latin typeface="Segoe Script" pitchFamily="34" charset="0"/>
                <a:cs typeface="Arial" pitchFamily="34" charset="0"/>
              </a:rPr>
              <a:t>Тема урока:</a:t>
            </a:r>
            <a:endParaRPr lang="ru-RU" sz="4000" i="1" u="sng" dirty="0">
              <a:solidFill>
                <a:schemeClr val="bg1"/>
              </a:solidFill>
              <a:latin typeface="Segoe Script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6228183" y="6396335"/>
            <a:ext cx="2929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004800"/>
                </a:solidFill>
                <a:latin typeface="Segoe Script" pitchFamily="34" charset="0"/>
                <a:cs typeface="Arial" pitchFamily="34" charset="0"/>
              </a:rPr>
              <a:t>Е.В.Акчурина </a:t>
            </a:r>
            <a:endParaRPr lang="ru-RU" sz="2400" b="1" i="1" dirty="0">
              <a:solidFill>
                <a:srgbClr val="004800"/>
              </a:solidFill>
              <a:latin typeface="Segoe Script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97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214422"/>
            <a:ext cx="9144000" cy="4590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6228183" y="6396335"/>
            <a:ext cx="2929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004800"/>
                </a:solidFill>
                <a:latin typeface="Segoe Script" pitchFamily="34" charset="0"/>
                <a:cs typeface="Arial" pitchFamily="34" charset="0"/>
              </a:rPr>
              <a:t>Е.В.Акчурина </a:t>
            </a:r>
            <a:endParaRPr lang="ru-RU" sz="2400" b="1" i="1" dirty="0">
              <a:solidFill>
                <a:srgbClr val="004800"/>
              </a:solidFill>
              <a:latin typeface="Segoe Script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7072330" y="500042"/>
            <a:ext cx="714380" cy="714380"/>
          </a:xfrm>
          <a:prstGeom prst="rect">
            <a:avLst/>
          </a:prstGeom>
          <a:solidFill>
            <a:srgbClr val="005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Segoe Scrip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bg1"/>
          </a:solidFill>
          <a:latin typeface="Segoe Scrip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bg1"/>
          </a:solidFill>
          <a:latin typeface="Segoe Scrip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bg1"/>
          </a:solidFill>
          <a:latin typeface="Segoe Scrip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bg1"/>
          </a:solidFill>
          <a:latin typeface="Segoe Scrip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bg1"/>
          </a:solidFill>
          <a:latin typeface="Segoe Scrip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80729"/>
            <a:ext cx="9144000" cy="1872207"/>
          </a:xfrm>
        </p:spPr>
        <p:txBody>
          <a:bodyPr/>
          <a:lstStyle/>
          <a:p>
            <a:r>
              <a:rPr lang="ru-RU" sz="7200" dirty="0" smtClean="0"/>
              <a:t>Пирамида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7164288" cy="910952"/>
          </a:xfrm>
        </p:spPr>
        <p:txBody>
          <a:bodyPr>
            <a:noAutofit/>
          </a:bodyPr>
          <a:lstStyle/>
          <a:p>
            <a:r>
              <a:rPr lang="ru-RU" sz="5400" u="sng" dirty="0" smtClean="0"/>
              <a:t>Тема урока:</a:t>
            </a:r>
            <a:endParaRPr lang="ru-RU" sz="5400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20888"/>
            <a:ext cx="37719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F:\АРХИВ\архив 2014\08 2014 непол\рис школ принадл\279895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88402"/>
            <a:ext cx="2229669" cy="315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90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Усеченная пирамида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4422"/>
            <a:ext cx="5292080" cy="4590843"/>
          </a:xfrm>
        </p:spPr>
        <p:txBody>
          <a:bodyPr/>
          <a:lstStyle/>
          <a:p>
            <a:r>
              <a:rPr lang="ru-RU" b="1" dirty="0" smtClean="0"/>
              <a:t>Усеченной пирамидой</a:t>
            </a:r>
            <a:r>
              <a:rPr lang="ru-RU" dirty="0" smtClean="0"/>
              <a:t> называется многогранник, который отсекается от пирамиды плоскостью, параллельной плоскости основания и пересекающей боковые ребра, а также размещен между плоскостью основания и плоскостью сечения.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38225"/>
            <a:ext cx="3495675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643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Усеченная пирамида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Высотой усеченной пирамиды</a:t>
            </a:r>
            <a:r>
              <a:rPr lang="ru-RU" dirty="0" smtClean="0"/>
              <a:t> называется перпендикуляр, проведенный из какой-либо точки плоскости одного основания к плоскости другого основания.</a:t>
            </a:r>
          </a:p>
          <a:p>
            <a:r>
              <a:rPr lang="ru-RU" b="1" dirty="0" smtClean="0"/>
              <a:t>Замечания: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Плоскость, параллельная основанию пирамиды, пересекая её, отсекает подобную пирамиду.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Все боковые грани усеченной пирамиды – трапеции.</a:t>
            </a:r>
          </a:p>
        </p:txBody>
      </p:sp>
    </p:spTree>
    <p:extLst>
      <p:ext uri="{BB962C8B-B14F-4D97-AF65-F5344CB8AC3E}">
        <p14:creationId xmlns:p14="http://schemas.microsoft.com/office/powerpoint/2010/main" val="126737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Правильная усеченная пирамида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Усеченная пирамида называется правильной,</a:t>
            </a:r>
            <a:r>
              <a:rPr lang="ru-RU" dirty="0" smtClean="0"/>
              <a:t> если она получена пересечением правильной пирамиды плоскостью, параллельной её основанию.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608" y="2708920"/>
            <a:ext cx="341947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401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/>
          <a:lstStyle/>
          <a:p>
            <a:r>
              <a:rPr lang="ru-RU" dirty="0" smtClean="0"/>
              <a:t>Свойства правильной усеченной пирамиды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53650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Основания – правильные многоугольники.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Боковые грани – равные равнобокие трапеции.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Отрезок, соединяющий центры оснований, - высота.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Высота боковой грани называется апофемой.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0" y="3284984"/>
            <a:ext cx="274383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16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5112568"/>
          </a:xfrm>
        </p:spPr>
        <p:txBody>
          <a:bodyPr/>
          <a:lstStyle/>
          <a:p>
            <a:r>
              <a:rPr lang="ru-RU" sz="9600" dirty="0" smtClean="0"/>
              <a:t>Спасибо за внимание!</a:t>
            </a:r>
            <a:endParaRPr lang="ru-RU" sz="9600" dirty="0"/>
          </a:p>
        </p:txBody>
      </p:sp>
      <p:pic>
        <p:nvPicPr>
          <p:cNvPr id="5" name="Picture 3" descr="F:\АРХИВ\архив 2014\08 2014 непол\рис школ принадл\karanda1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77072"/>
            <a:ext cx="6588224" cy="162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51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пирамиды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4422"/>
            <a:ext cx="4932040" cy="4590843"/>
          </a:xfrm>
        </p:spPr>
        <p:txBody>
          <a:bodyPr/>
          <a:lstStyle/>
          <a:p>
            <a:r>
              <a:rPr lang="ru-RU" b="1" dirty="0" smtClean="0"/>
              <a:t>Пирамидой</a:t>
            </a:r>
            <a:r>
              <a:rPr lang="ru-RU" dirty="0" smtClean="0"/>
              <a:t> называется многогранник, который состоит из плоского многоугольника (основания), точки, не лежащей в плоскости основания (вершины), и всех отрезков, соединяющих вершину с точками основания.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980728"/>
            <a:ext cx="386715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6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Высотой пирамиды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Высотой пирамиды</a:t>
            </a:r>
            <a:r>
              <a:rPr lang="ru-RU" dirty="0" smtClean="0"/>
              <a:t> называется перпендикуляр, проведенный из её вершины к плоскости основания.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52732"/>
            <a:ext cx="3506738" cy="338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760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Правильная пирамида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Пирамидой называется правильной</a:t>
            </a:r>
            <a:r>
              <a:rPr lang="ru-RU" dirty="0" smtClean="0"/>
              <a:t>, если её основание – правильный многоугольник, а основание высоты (проекция вершины) совпадает с центром этого многоугольника.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63960"/>
            <a:ext cx="2664296" cy="2942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807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Правильная пирамида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4422"/>
            <a:ext cx="4644008" cy="4590843"/>
          </a:xfrm>
        </p:spPr>
        <p:txBody>
          <a:bodyPr/>
          <a:lstStyle/>
          <a:p>
            <a:r>
              <a:rPr lang="ru-RU" b="1" dirty="0" smtClean="0"/>
              <a:t>Осью правильной пирамиды</a:t>
            </a:r>
            <a:r>
              <a:rPr lang="ru-RU" dirty="0"/>
              <a:t> </a:t>
            </a:r>
            <a:r>
              <a:rPr lang="ru-RU" dirty="0" smtClean="0"/>
              <a:t>называется прямая, содержащая высоту.</a:t>
            </a:r>
          </a:p>
          <a:p>
            <a:r>
              <a:rPr lang="ru-RU" b="1" dirty="0" smtClean="0"/>
              <a:t>Апофемой</a:t>
            </a:r>
            <a:r>
              <a:rPr lang="ru-RU" dirty="0" smtClean="0"/>
              <a:t> называется высота боковой грани правильной пирамиды, проведенная из её вершины.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16443"/>
            <a:ext cx="364807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38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>Треугольная правильная пирамида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536505"/>
          </a:xfrm>
        </p:spPr>
        <p:txBody>
          <a:bodyPr/>
          <a:lstStyle/>
          <a:p>
            <a:r>
              <a:rPr lang="ru-RU" b="1" dirty="0" smtClean="0"/>
              <a:t>Треугольной правильной пирамидой</a:t>
            </a:r>
            <a:r>
              <a:rPr lang="ru-RU" dirty="0" smtClean="0"/>
              <a:t> называется пирамида, в основании которой лежит правильный треугольник.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19865"/>
            <a:ext cx="3228578" cy="3117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48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>Четырёхугольная правильная пирамида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536505"/>
          </a:xfrm>
        </p:spPr>
        <p:txBody>
          <a:bodyPr/>
          <a:lstStyle/>
          <a:p>
            <a:r>
              <a:rPr lang="ru-RU" b="1" dirty="0" smtClean="0"/>
              <a:t>Четырёхугольной правильной пирамидой</a:t>
            </a:r>
            <a:r>
              <a:rPr lang="ru-RU" dirty="0" smtClean="0"/>
              <a:t> называется пирамида, в основании которой лежит квадрат.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633" y="2564904"/>
            <a:ext cx="2664296" cy="2942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2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>
            <a:normAutofit/>
          </a:bodyPr>
          <a:lstStyle/>
          <a:p>
            <a:r>
              <a:rPr lang="ru-RU" dirty="0" smtClean="0"/>
              <a:t>Площадь поверхности и объём правильной пирамиды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96752"/>
                <a:ext cx="8892480" cy="460851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000" b="1" dirty="0" smtClean="0"/>
                  <a:t>Боковая поверхность:</a:t>
                </a:r>
                <a14:m>
                  <m:oMath xmlns:m="http://schemas.openxmlformats.org/officeDocument/2006/math">
                    <m:r>
                      <a:rPr lang="ru-RU" sz="3000" b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ru-RU" sz="3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0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3000" i="1">
                            <a:latin typeface="Cambria Math"/>
                          </a:rPr>
                          <m:t>бок</m:t>
                        </m:r>
                      </m:sub>
                    </m:sSub>
                    <m:r>
                      <a:rPr lang="ru-RU" sz="3000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ru-RU" sz="3000" i="1">
                            <a:latin typeface="Cambria Math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ru-RU" sz="3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30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30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ru-RU" sz="3000" i="1">
                            <a:latin typeface="Cambria Math"/>
                          </a:rPr>
                          <m:t>осн</m:t>
                        </m:r>
                      </m:sub>
                    </m:sSub>
                    <m:r>
                      <a:rPr lang="ru-RU" sz="3000" i="1">
                        <a:latin typeface="Cambria Math"/>
                      </a:rPr>
                      <m:t> </m:t>
                    </m:r>
                    <m:r>
                      <a:rPr lang="ru-RU" sz="30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3000" b="0" i="1" smtClean="0">
                        <a:latin typeface="Cambria Math"/>
                        <a:ea typeface="Cambria Math"/>
                      </a:rPr>
                      <m:t>𝑙</m:t>
                    </m:r>
                  </m:oMath>
                </a14:m>
                <a:r>
                  <a:rPr lang="ru-RU" sz="3000" dirty="0" smtClean="0"/>
                  <a:t>,  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0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ru-RU" sz="3000" i="1">
                            <a:latin typeface="Cambria Math"/>
                          </a:rPr>
                          <m:t>осн</m:t>
                        </m:r>
                      </m:sub>
                    </m:sSub>
                  </m:oMath>
                </a14:m>
                <a:r>
                  <a:rPr lang="ru-RU" sz="3000" dirty="0"/>
                  <a:t> </a:t>
                </a:r>
                <a:r>
                  <a:rPr lang="en-US" sz="3000" dirty="0"/>
                  <a:t>–</a:t>
                </a:r>
                <a:r>
                  <a:rPr lang="ru-RU" sz="3000" dirty="0"/>
                  <a:t> периметр основания,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  <a:ea typeface="Cambria Math"/>
                      </a:rPr>
                      <m:t>𝑙</m:t>
                    </m:r>
                  </m:oMath>
                </a14:m>
                <a:r>
                  <a:rPr lang="en-US" sz="3000" dirty="0" smtClean="0"/>
                  <a:t>–</a:t>
                </a:r>
                <a:r>
                  <a:rPr lang="ru-RU" sz="3000" dirty="0" smtClean="0"/>
                  <a:t> боковое ребро.</a:t>
                </a:r>
                <a:endParaRPr lang="ru-RU" sz="3000" dirty="0"/>
              </a:p>
              <a:p>
                <a:pPr marL="0" indent="0">
                  <a:buNone/>
                </a:pPr>
                <a:r>
                  <a:rPr lang="ru-RU" sz="3000" b="1" dirty="0"/>
                  <a:t>Полная поверхность: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3000" i="1">
                              <a:latin typeface="Cambria Math"/>
                            </a:rPr>
                            <m:t>полн</m:t>
                          </m:r>
                        </m:sub>
                      </m:sSub>
                      <m:r>
                        <a:rPr lang="ru-RU" sz="3000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ru-RU" sz="3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3000" i="1">
                              <a:latin typeface="Cambria Math"/>
                            </a:rPr>
                            <m:t>бок</m:t>
                          </m:r>
                        </m:sub>
                      </m:sSub>
                      <m:r>
                        <a:rPr lang="ru-RU" sz="30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3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3000" i="1">
                              <a:latin typeface="Cambria Math"/>
                            </a:rPr>
                            <m:t>осн</m:t>
                          </m:r>
                        </m:sub>
                      </m:sSub>
                    </m:oMath>
                  </m:oMathPara>
                </a14:m>
                <a:endParaRPr lang="ru-RU" sz="3000" dirty="0"/>
              </a:p>
              <a:p>
                <a:pPr marL="0" indent="0">
                  <a:buNone/>
                </a:pPr>
                <a:r>
                  <a:rPr lang="ru-RU" sz="3000" b="1" dirty="0"/>
                  <a:t>Объём: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</a:rPr>
                      <m:t>𝑉</m:t>
                    </m:r>
                    <m:r>
                      <a:rPr lang="en-US" sz="3000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sz="3000" i="1">
                            <a:latin typeface="Cambria Math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en-US" sz="3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30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30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3000" i="1">
                            <a:latin typeface="Cambria Math"/>
                          </a:rPr>
                          <m:t>осн</m:t>
                        </m:r>
                      </m:sub>
                    </m:sSub>
                    <m:r>
                      <a:rPr lang="en-US" sz="3000" i="1">
                        <a:latin typeface="Cambria Math"/>
                      </a:rPr>
                      <m:t> </m:t>
                    </m:r>
                    <m:r>
                      <a:rPr lang="en-US" sz="30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3000" i="1">
                        <a:latin typeface="Cambria Math"/>
                        <a:ea typeface="Cambria Math"/>
                      </a:rPr>
                      <m:t>𝐻</m:t>
                    </m:r>
                  </m:oMath>
                </a14:m>
                <a:r>
                  <a:rPr lang="ru-RU" sz="3000" dirty="0"/>
                  <a:t>,</a:t>
                </a:r>
              </a:p>
              <a:p>
                <a:pPr marL="0" indent="0">
                  <a:buNone/>
                </a:pPr>
                <a:r>
                  <a:rPr lang="ru-RU" sz="3000" dirty="0"/>
                  <a:t>где</a:t>
                </a:r>
                <a:r>
                  <a:rPr lang="en-US" sz="3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0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3000" i="1">
                            <a:latin typeface="Cambria Math"/>
                          </a:rPr>
                          <m:t>осн</m:t>
                        </m:r>
                      </m:sub>
                    </m:sSub>
                  </m:oMath>
                </a14:m>
                <a:r>
                  <a:rPr lang="ru-RU" sz="3000" dirty="0"/>
                  <a:t> </a:t>
                </a:r>
                <a:r>
                  <a:rPr lang="en-US" sz="3000" dirty="0"/>
                  <a:t>–</a:t>
                </a:r>
                <a:r>
                  <a:rPr lang="ru-RU" sz="3000" dirty="0"/>
                  <a:t> площадь основания призмы</a:t>
                </a:r>
                <a:r>
                  <a:rPr lang="ru-RU" sz="3000" dirty="0" smtClean="0"/>
                  <a:t>,  </a:t>
                </a:r>
                <a14:m>
                  <m:oMath xmlns:m="http://schemas.openxmlformats.org/officeDocument/2006/math">
                    <m:r>
                      <a:rPr lang="en-US" sz="3000" i="1">
                        <a:latin typeface="Cambria Math"/>
                        <a:ea typeface="Cambria Math"/>
                      </a:rPr>
                      <m:t>𝐻</m:t>
                    </m:r>
                  </m:oMath>
                </a14:m>
                <a:r>
                  <a:rPr lang="en-US" sz="3000" dirty="0"/>
                  <a:t>–</a:t>
                </a:r>
                <a:r>
                  <a:rPr lang="ru-RU" sz="3000" dirty="0"/>
                  <a:t> высота.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96752"/>
                <a:ext cx="8892480" cy="4608513"/>
              </a:xfrm>
              <a:blipFill rotWithShape="1">
                <a:blip r:embed="rId2"/>
                <a:stretch>
                  <a:fillRect l="-1576" b="-7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39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Сечение пирамиды плоскостью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4422"/>
            <a:ext cx="6300192" cy="459084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Диагональным сечением пирамиды</a:t>
            </a:r>
            <a:r>
              <a:rPr lang="ru-RU" dirty="0" smtClean="0"/>
              <a:t> называется сечение, которое проходит через два боковых ребра, не лежащих в одной грани.</a:t>
            </a:r>
          </a:p>
          <a:p>
            <a:r>
              <a:rPr lang="ru-RU" dirty="0" smtClean="0"/>
              <a:t>Сечение пирамиды плоскостью, параллельной основанию, - многоугольник, подобный многоугольнику основания.</a:t>
            </a:r>
          </a:p>
          <a:p>
            <a:r>
              <a:rPr lang="ru-RU" dirty="0"/>
              <a:t>Сечение пирамиды плоскостью</a:t>
            </a:r>
            <a:r>
              <a:rPr lang="ru-RU" dirty="0" smtClean="0"/>
              <a:t>, проходящей через вершину, </a:t>
            </a:r>
            <a:r>
              <a:rPr lang="ru-RU" dirty="0"/>
              <a:t>- </a:t>
            </a:r>
            <a:r>
              <a:rPr lang="ru-RU" dirty="0" smtClean="0"/>
              <a:t>треугольник.</a:t>
            </a:r>
            <a:endParaRPr lang="ru-RU" dirty="0"/>
          </a:p>
          <a:p>
            <a:endParaRPr lang="ru-RU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720" y="1844824"/>
            <a:ext cx="2694221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981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3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Тема38</Template>
  <TotalTime>197</TotalTime>
  <Words>399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Тема38</vt:lpstr>
      <vt:lpstr>Пирамида</vt:lpstr>
      <vt:lpstr>Понятие пирамиды</vt:lpstr>
      <vt:lpstr>Высотой пирамиды</vt:lpstr>
      <vt:lpstr>Правильная пирамида</vt:lpstr>
      <vt:lpstr>Правильная пирамида</vt:lpstr>
      <vt:lpstr>Треугольная правильная пирамида</vt:lpstr>
      <vt:lpstr>Четырёхугольная правильная пирамида</vt:lpstr>
      <vt:lpstr>Площадь поверхности и объём правильной пирамиды</vt:lpstr>
      <vt:lpstr>Сечение пирамиды плоскостью</vt:lpstr>
      <vt:lpstr>Усеченная пирамида</vt:lpstr>
      <vt:lpstr>Усеченная пирамида</vt:lpstr>
      <vt:lpstr>Правильная усеченная пирамида</vt:lpstr>
      <vt:lpstr>Свойства правильной усеченной пирамиды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35</cp:revision>
  <dcterms:created xsi:type="dcterms:W3CDTF">2014-11-29T06:41:56Z</dcterms:created>
  <dcterms:modified xsi:type="dcterms:W3CDTF">2015-01-13T16:33:53Z</dcterms:modified>
</cp:coreProperties>
</file>