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8" r:id="rId4"/>
    <p:sldId id="270" r:id="rId5"/>
    <p:sldId id="277" r:id="rId6"/>
    <p:sldId id="274" r:id="rId7"/>
    <p:sldId id="279" r:id="rId8"/>
    <p:sldId id="261" r:id="rId9"/>
    <p:sldId id="272" r:id="rId10"/>
    <p:sldId id="278" r:id="rId11"/>
    <p:sldId id="276" r:id="rId12"/>
    <p:sldId id="262" r:id="rId13"/>
    <p:sldId id="263" r:id="rId14"/>
    <p:sldId id="264" r:id="rId15"/>
    <p:sldId id="280" r:id="rId16"/>
    <p:sldId id="260" r:id="rId17"/>
    <p:sldId id="265" r:id="rId18"/>
    <p:sldId id="273" r:id="rId19"/>
    <p:sldId id="282" r:id="rId20"/>
    <p:sldId id="271" r:id="rId21"/>
    <p:sldId id="275" r:id="rId22"/>
    <p:sldId id="267" r:id="rId23"/>
    <p:sldId id="269" r:id="rId24"/>
    <p:sldId id="266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YC4paOggeFvYuuACqH3RXQ==" hashData="llh5m2tjpTSZUQ1/hwczriWCCQ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31"/>
    <a:srgbClr val="005F4B"/>
    <a:srgbClr val="005F46"/>
    <a:srgbClr val="005F3B"/>
    <a:srgbClr val="007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39B17-01E4-471F-B99D-70E98E60C864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34293-F616-42F6-BC5A-12EE926CB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3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2879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46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3125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710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2993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81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2995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537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2996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79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3127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99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2966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69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2998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50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1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3128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49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3108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0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2939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46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482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3000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508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3078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90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3118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7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3106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2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3107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8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3122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3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3126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1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2992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55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3112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074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3113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4293-F616-42F6-BC5A-12EE926CB7B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7"/>
            <a:ext cx="4572000" cy="4248472"/>
          </a:xfrm>
        </p:spPr>
        <p:txBody>
          <a:bodyPr>
            <a:noAutofit/>
          </a:bodyPr>
          <a:lstStyle>
            <a:lvl1pPr>
              <a:defRPr sz="6000">
                <a:latin typeface="Segoe Scrip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0" y="404664"/>
            <a:ext cx="7164288" cy="9109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4000" i="1" u="sng" dirty="0" smtClean="0">
                <a:solidFill>
                  <a:schemeClr val="bg1"/>
                </a:solidFill>
                <a:latin typeface="Segoe Script" pitchFamily="34" charset="0"/>
                <a:cs typeface="Arial" pitchFamily="34" charset="0"/>
              </a:rPr>
              <a:t>Тема урока:</a:t>
            </a:r>
            <a:endParaRPr lang="ru-RU" sz="4000" i="1" u="sng" dirty="0">
              <a:solidFill>
                <a:schemeClr val="bg1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228183" y="6396335"/>
            <a:ext cx="2929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4800"/>
                </a:solidFill>
                <a:latin typeface="Segoe Script" pitchFamily="34" charset="0"/>
                <a:cs typeface="Arial" pitchFamily="34" charset="0"/>
              </a:rPr>
              <a:t>Е.В.Акчурина </a:t>
            </a:r>
            <a:endParaRPr lang="ru-RU" sz="2400" b="1" i="1" dirty="0">
              <a:solidFill>
                <a:srgbClr val="004800"/>
              </a:solidFill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97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4422"/>
            <a:ext cx="9144000" cy="459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228183" y="6396335"/>
            <a:ext cx="2929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4800"/>
                </a:solidFill>
                <a:latin typeface="Segoe Script" pitchFamily="34" charset="0"/>
                <a:cs typeface="Arial" pitchFamily="34" charset="0"/>
              </a:rPr>
              <a:t>Е.В.Акчурина </a:t>
            </a:r>
            <a:endParaRPr lang="ru-RU" sz="2400" b="1" i="1" dirty="0">
              <a:solidFill>
                <a:srgbClr val="004800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072330" y="500042"/>
            <a:ext cx="714380" cy="714380"/>
          </a:xfrm>
          <a:prstGeom prst="rect">
            <a:avLst/>
          </a:prstGeom>
          <a:solidFill>
            <a:srgbClr val="005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2"/>
            <a:ext cx="9144000" cy="2654276"/>
          </a:xfrm>
        </p:spPr>
        <p:txBody>
          <a:bodyPr/>
          <a:lstStyle/>
          <a:p>
            <a:r>
              <a:rPr lang="ru-RU" sz="7200" dirty="0" smtClean="0"/>
              <a:t>Призма в задачах ЕГЭ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7164288" cy="910952"/>
          </a:xfrm>
        </p:spPr>
        <p:txBody>
          <a:bodyPr>
            <a:noAutofit/>
          </a:bodyPr>
          <a:lstStyle/>
          <a:p>
            <a:r>
              <a:rPr lang="ru-RU" sz="5400" u="sng" dirty="0" smtClean="0"/>
              <a:t>Тема урока:</a:t>
            </a:r>
            <a:endParaRPr lang="ru-RU" sz="5400" u="sng" dirty="0"/>
          </a:p>
        </p:txBody>
      </p:sp>
      <p:pic>
        <p:nvPicPr>
          <p:cNvPr id="4" name="Picture 2" descr="C:\ВРЕМЕННО\в СГУ Маг\4 семестр\флешка Марина\презент БМН\рис\Рисунок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C2"/>
              </a:clrFrom>
              <a:clrTo>
                <a:srgbClr val="FFF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80" y="3118891"/>
            <a:ext cx="3149252" cy="267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2358594"/>
          </a:xfrm>
        </p:spPr>
        <p:txBody>
          <a:bodyPr/>
          <a:lstStyle/>
          <a:p>
            <a:r>
              <a:rPr lang="ru-RU" dirty="0" smtClean="0"/>
              <a:t>Если каждое ребро куба увеличить на 1, то его объём увеличиться на 19. Найдите ребро куба.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421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2358594"/>
          </a:xfrm>
        </p:spPr>
        <p:txBody>
          <a:bodyPr/>
          <a:lstStyle/>
          <a:p>
            <a:r>
              <a:rPr lang="ru-RU" dirty="0" smtClean="0"/>
              <a:t>Диагональ куба равна 1. Найдите площадь его поверхности.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2</a:t>
            </a:r>
            <a:endParaRPr lang="ru-RU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6" t="17469" r="52361" b="59659"/>
          <a:stretch/>
        </p:blipFill>
        <p:spPr bwMode="auto">
          <a:xfrm>
            <a:off x="3059832" y="1988840"/>
            <a:ext cx="3055406" cy="297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4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2358594"/>
          </a:xfrm>
        </p:spPr>
        <p:txBody>
          <a:bodyPr/>
          <a:lstStyle/>
          <a:p>
            <a:r>
              <a:rPr lang="ru-RU" dirty="0" smtClean="0"/>
              <a:t>Во сколько раз увеличится площадь поверхности куба, если его ребро увеличить в два раза?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3" t="20930" r="53791" b="59326"/>
          <a:stretch/>
        </p:blipFill>
        <p:spPr bwMode="auto">
          <a:xfrm>
            <a:off x="3155612" y="2276872"/>
            <a:ext cx="2832775" cy="27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4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340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2358594"/>
          </a:xfrm>
        </p:spPr>
        <p:txBody>
          <a:bodyPr/>
          <a:lstStyle/>
          <a:p>
            <a:r>
              <a:rPr lang="ru-RU" dirty="0" smtClean="0"/>
              <a:t>Объём одного куба в 8 раз больше объёма другого куба. Во </a:t>
            </a:r>
            <a:r>
              <a:rPr lang="ru-RU" dirty="0"/>
              <a:t>сколько </a:t>
            </a:r>
            <a:r>
              <a:rPr lang="ru-RU" dirty="0" smtClean="0"/>
              <a:t>раз площадь </a:t>
            </a:r>
            <a:r>
              <a:rPr lang="ru-RU" dirty="0"/>
              <a:t>поверхности </a:t>
            </a:r>
            <a:r>
              <a:rPr lang="ru-RU" dirty="0" smtClean="0"/>
              <a:t>первого куба больше площади поверхности второго куба?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36820" r="53624" b="42235"/>
          <a:stretch/>
        </p:blipFill>
        <p:spPr bwMode="auto">
          <a:xfrm>
            <a:off x="3455876" y="2708919"/>
            <a:ext cx="2232248" cy="228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4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35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2358594"/>
          </a:xfrm>
        </p:spPr>
        <p:txBody>
          <a:bodyPr/>
          <a:lstStyle/>
          <a:p>
            <a:r>
              <a:rPr lang="ru-RU" dirty="0" smtClean="0"/>
              <a:t>В основании прямой призмы лежит ромб с диагоналями, равными 6 и 8. Площадь её поверхности равна 248. </a:t>
            </a:r>
            <a:r>
              <a:rPr lang="ru-RU" dirty="0"/>
              <a:t>Найдите боковое </a:t>
            </a:r>
            <a:r>
              <a:rPr lang="ru-RU" dirty="0" smtClean="0"/>
              <a:t>ребро этой призмы.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4638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2358594"/>
          </a:xfrm>
        </p:spPr>
        <p:txBody>
          <a:bodyPr/>
          <a:lstStyle/>
          <a:p>
            <a:r>
              <a:rPr lang="ru-RU" dirty="0" smtClean="0"/>
              <a:t>Найдите площадь поверхности прямой призмы с боковым ребром, равным 5, в основании которой лежит ромб с диагоналями, равными 3 и 4.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25835" r="53209" b="53967"/>
          <a:stretch/>
        </p:blipFill>
        <p:spPr bwMode="auto">
          <a:xfrm>
            <a:off x="3239852" y="2627875"/>
            <a:ext cx="2664296" cy="24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62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95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5292080" cy="3942768"/>
          </a:xfrm>
        </p:spPr>
        <p:txBody>
          <a:bodyPr/>
          <a:lstStyle/>
          <a:p>
            <a:r>
              <a:rPr lang="ru-RU" dirty="0" smtClean="0"/>
              <a:t>В сосуд, имеющий форму правильной треугольной призмы, налили 1900 см</a:t>
            </a:r>
            <a:r>
              <a:rPr lang="ru-RU" baseline="30000" dirty="0"/>
              <a:t>3</a:t>
            </a:r>
            <a:r>
              <a:rPr lang="ru-RU" dirty="0" smtClean="0"/>
              <a:t> воды и погрузили в воду деталь. При этом уровень воды поднялся с отметки 20 см до отметки 22 см. Найдите объём детали. Ответ выразите в см</a:t>
            </a:r>
            <a:r>
              <a:rPr lang="ru-RU" baseline="30000" dirty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4" t="55057" r="54315" b="22538"/>
          <a:stretch/>
        </p:blipFill>
        <p:spPr bwMode="auto">
          <a:xfrm>
            <a:off x="5724128" y="1205023"/>
            <a:ext cx="2736304" cy="380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190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0552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08720"/>
            <a:ext cx="4716016" cy="44644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Через среднюю линию основания треугольной призмы проведена плоскость, параллельная боковому ребру. Площадь боковой поверхности отсеченной треугольной призмы равна 12. </a:t>
            </a:r>
            <a:r>
              <a:rPr lang="ru-RU" dirty="0"/>
              <a:t>Найдите </a:t>
            </a:r>
            <a:r>
              <a:rPr lang="ru-RU" dirty="0" smtClean="0"/>
              <a:t>площадь боковой поверхности исходной призмы.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7" t="30192" r="51745" b="47538"/>
          <a:stretch/>
        </p:blipFill>
        <p:spPr bwMode="auto">
          <a:xfrm>
            <a:off x="4807911" y="1340768"/>
            <a:ext cx="4023648" cy="345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24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5020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340768"/>
            <a:ext cx="4807911" cy="3888431"/>
          </a:xfrm>
        </p:spPr>
        <p:txBody>
          <a:bodyPr/>
          <a:lstStyle/>
          <a:p>
            <a:r>
              <a:rPr lang="ru-RU" dirty="0"/>
              <a:t>Через среднюю линию основания треугольной призмы проведена плоскость, параллельная боковому ребру. </a:t>
            </a:r>
            <a:r>
              <a:rPr lang="ru-RU" dirty="0" smtClean="0"/>
              <a:t>Объём отсеченной </a:t>
            </a:r>
            <a:r>
              <a:rPr lang="ru-RU" dirty="0"/>
              <a:t>треугольной призмы равна </a:t>
            </a:r>
            <a:r>
              <a:rPr lang="ru-RU" dirty="0" smtClean="0"/>
              <a:t>5. Найдите объём исходной </a:t>
            </a:r>
            <a:r>
              <a:rPr lang="ru-RU" dirty="0"/>
              <a:t>призмы.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20</a:t>
            </a:r>
            <a:endParaRPr lang="ru-RU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7" t="30192" r="51745" b="47538"/>
          <a:stretch/>
        </p:blipFill>
        <p:spPr bwMode="auto">
          <a:xfrm>
            <a:off x="4807911" y="1340768"/>
            <a:ext cx="4023648" cy="345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2358594"/>
          </a:xfrm>
        </p:spPr>
        <p:txBody>
          <a:bodyPr/>
          <a:lstStyle/>
          <a:p>
            <a:r>
              <a:rPr lang="ru-RU" dirty="0" smtClean="0"/>
              <a:t>Основанием прямой треугольной призмы служит прямоугольный треугольник с катетами 6 и 8</a:t>
            </a:r>
            <a:r>
              <a:rPr lang="ru-RU" dirty="0"/>
              <a:t>. </a:t>
            </a:r>
            <a:r>
              <a:rPr lang="ru-RU" dirty="0" smtClean="0"/>
              <a:t>площадь её поверхности равна 288. Найдите высоту призмы.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0782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4423"/>
                <a:ext cx="9144000" cy="2358594"/>
              </a:xfrm>
            </p:spPr>
            <p:txBody>
              <a:bodyPr/>
              <a:lstStyle/>
              <a:p>
                <a:r>
                  <a:rPr lang="ru-RU" dirty="0" smtClean="0"/>
                  <a:t>В прямоугольном параллелепипеде </a:t>
                </a:r>
                <a:r>
                  <a:rPr lang="en-US" dirty="0" smtClean="0"/>
                  <a:t>ABCDA</a:t>
                </a:r>
                <a:r>
                  <a:rPr lang="ru-RU" baseline="-25000" dirty="0"/>
                  <a:t>1</a:t>
                </a:r>
                <a:r>
                  <a:rPr lang="en-US" dirty="0" smtClean="0"/>
                  <a:t>B</a:t>
                </a:r>
                <a:r>
                  <a:rPr lang="ru-RU" baseline="-25000" dirty="0"/>
                  <a:t>1</a:t>
                </a:r>
                <a:r>
                  <a:rPr lang="en-US" dirty="0" smtClean="0"/>
                  <a:t>C</a:t>
                </a:r>
                <a:r>
                  <a:rPr lang="ru-RU" baseline="-25000" dirty="0"/>
                  <a:t>1</a:t>
                </a:r>
                <a:r>
                  <a:rPr lang="en-US" dirty="0" smtClean="0"/>
                  <a:t>D</a:t>
                </a:r>
                <a:r>
                  <a:rPr lang="ru-RU" baseline="-25000" dirty="0" smtClean="0"/>
                  <a:t>1</a:t>
                </a:r>
                <a:r>
                  <a:rPr lang="ru-RU" dirty="0"/>
                  <a:t> </a:t>
                </a:r>
                <a:r>
                  <a:rPr lang="ru-RU" dirty="0" smtClean="0"/>
                  <a:t>известно, что </a:t>
                </a:r>
                <a:r>
                  <a:rPr lang="en-US" dirty="0" smtClean="0"/>
                  <a:t>D</a:t>
                </a:r>
                <a:r>
                  <a:rPr lang="ru-RU" baseline="-25000" dirty="0"/>
                  <a:t>1</a:t>
                </a:r>
                <a:r>
                  <a:rPr lang="en-US" dirty="0" smtClean="0"/>
                  <a:t>B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26</m:t>
                        </m:r>
                      </m:e>
                    </m:rad>
                  </m:oMath>
                </a14:m>
                <a:r>
                  <a:rPr lang="en-US" dirty="0" smtClean="0"/>
                  <a:t>, BB</a:t>
                </a:r>
                <a:r>
                  <a:rPr lang="ru-RU" baseline="-25000" dirty="0"/>
                  <a:t>1</a:t>
                </a:r>
                <a:r>
                  <a:rPr lang="en-US" dirty="0" smtClean="0"/>
                  <a:t> = 3, A</a:t>
                </a:r>
                <a:r>
                  <a:rPr lang="ru-RU" baseline="-25000" dirty="0"/>
                  <a:t>1</a:t>
                </a:r>
                <a:r>
                  <a:rPr lang="en-US" dirty="0" smtClean="0"/>
                  <a:t>D</a:t>
                </a:r>
                <a:r>
                  <a:rPr lang="ru-RU" baseline="-25000" dirty="0"/>
                  <a:t>1</a:t>
                </a:r>
                <a:r>
                  <a:rPr lang="en-US" dirty="0" smtClean="0"/>
                  <a:t> = 4. </a:t>
                </a:r>
                <a:r>
                  <a:rPr lang="ru-RU" dirty="0" smtClean="0"/>
                  <a:t>Найдите длину ребра</a:t>
                </a:r>
                <a:r>
                  <a:rPr lang="en-US" dirty="0" smtClean="0"/>
                  <a:t> A</a:t>
                </a:r>
                <a:r>
                  <a:rPr lang="ru-RU" baseline="-25000" dirty="0"/>
                  <a:t>1</a:t>
                </a:r>
                <a:r>
                  <a:rPr lang="en-US" dirty="0" smtClean="0"/>
                  <a:t>B</a:t>
                </a:r>
                <a:r>
                  <a:rPr lang="ru-RU" baseline="-25000" dirty="0" smtClean="0"/>
                  <a:t>1</a:t>
                </a:r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4423"/>
                <a:ext cx="9144000" cy="2358594"/>
              </a:xfrm>
              <a:blipFill rotWithShape="1">
                <a:blip r:embed="rId3"/>
                <a:stretch>
                  <a:fillRect l="-867" t="-2842" r="-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776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19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4423"/>
                <a:ext cx="9144000" cy="2358594"/>
              </a:xfrm>
            </p:spPr>
            <p:txBody>
              <a:bodyPr/>
              <a:lstStyle/>
              <a:p>
                <a:r>
                  <a:rPr lang="ru-RU" dirty="0" smtClean="0"/>
                  <a:t>Найдите объём правильной шестиугольной призмы, стороны основания которой равны 1, а боковые ребра равны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4423"/>
                <a:ext cx="9144000" cy="2358594"/>
              </a:xfrm>
              <a:blipFill rotWithShape="1">
                <a:blip r:embed="rId3"/>
                <a:stretch>
                  <a:fillRect l="-867" t="-2842" r="-1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0" t="46492" r="54169" b="33334"/>
          <a:stretch/>
        </p:blipFill>
        <p:spPr bwMode="auto">
          <a:xfrm>
            <a:off x="3324347" y="2492895"/>
            <a:ext cx="2495306" cy="260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4,5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587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2358594"/>
          </a:xfrm>
        </p:spPr>
        <p:txBody>
          <a:bodyPr/>
          <a:lstStyle/>
          <a:p>
            <a:r>
              <a:rPr lang="ru-RU" dirty="0"/>
              <a:t>Найдите </a:t>
            </a:r>
            <a:r>
              <a:rPr lang="ru-RU" dirty="0" smtClean="0"/>
              <a:t>площадь поверхности правильной </a:t>
            </a:r>
            <a:r>
              <a:rPr lang="ru-RU" dirty="0"/>
              <a:t>шестиугольной призмы, стороны основания которой равны </a:t>
            </a:r>
            <a:r>
              <a:rPr lang="ru-RU" dirty="0" smtClean="0"/>
              <a:t>3, а высота – 6.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0" t="33730" r="52813" b="40675"/>
          <a:stretch/>
        </p:blipFill>
        <p:spPr bwMode="auto">
          <a:xfrm>
            <a:off x="3383868" y="2468261"/>
            <a:ext cx="2376264" cy="268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108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431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214423"/>
            <a:ext cx="9361040" cy="2358594"/>
          </a:xfrm>
        </p:spPr>
        <p:txBody>
          <a:bodyPr/>
          <a:lstStyle/>
          <a:p>
            <a:r>
              <a:rPr lang="ru-RU" dirty="0" smtClean="0"/>
              <a:t>Найдите объём </a:t>
            </a:r>
            <a:r>
              <a:rPr lang="ru-RU" dirty="0"/>
              <a:t>параллелепипеда </a:t>
            </a:r>
            <a:r>
              <a:rPr lang="en-US" dirty="0"/>
              <a:t>ABCDA</a:t>
            </a:r>
            <a:r>
              <a:rPr lang="ru-RU" baseline="-25000" dirty="0"/>
              <a:t>1</a:t>
            </a:r>
            <a:r>
              <a:rPr lang="en-US" dirty="0"/>
              <a:t>B</a:t>
            </a:r>
            <a:r>
              <a:rPr lang="ru-RU" baseline="-25000" dirty="0"/>
              <a:t>1</a:t>
            </a:r>
            <a:r>
              <a:rPr lang="en-US" dirty="0"/>
              <a:t>C</a:t>
            </a:r>
            <a:r>
              <a:rPr lang="ru-RU" baseline="-25000" dirty="0"/>
              <a:t>1</a:t>
            </a:r>
            <a:r>
              <a:rPr lang="en-US" dirty="0"/>
              <a:t>D</a:t>
            </a:r>
            <a:r>
              <a:rPr lang="ru-RU" baseline="-25000" dirty="0" smtClean="0"/>
              <a:t>1</a:t>
            </a:r>
            <a:r>
              <a:rPr lang="ru-RU" dirty="0" smtClean="0"/>
              <a:t>, если объём </a:t>
            </a:r>
            <a:r>
              <a:rPr lang="ru-RU" dirty="0"/>
              <a:t>треугольной пирамиды </a:t>
            </a:r>
            <a:r>
              <a:rPr lang="en-US" dirty="0" smtClean="0"/>
              <a:t>ABDA</a:t>
            </a:r>
            <a:r>
              <a:rPr lang="ru-RU" baseline="-25000" dirty="0" smtClean="0"/>
              <a:t>1</a:t>
            </a:r>
            <a:r>
              <a:rPr lang="ru-RU" dirty="0" smtClean="0"/>
              <a:t> равен 3.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7" t="51209" r="51072" b="28145"/>
          <a:stretch/>
        </p:blipFill>
        <p:spPr bwMode="auto">
          <a:xfrm>
            <a:off x="2413291" y="2125393"/>
            <a:ext cx="4317417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18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964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22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2358594"/>
          </a:xfrm>
        </p:spPr>
        <p:txBody>
          <a:bodyPr/>
          <a:lstStyle/>
          <a:p>
            <a:r>
              <a:rPr lang="ru-RU" dirty="0" smtClean="0"/>
              <a:t>Объём параллелепипеда </a:t>
            </a:r>
            <a:r>
              <a:rPr lang="en-US" dirty="0" smtClean="0"/>
              <a:t>ABCDA</a:t>
            </a:r>
            <a:r>
              <a:rPr lang="ru-RU" baseline="-25000" dirty="0"/>
              <a:t>1</a:t>
            </a:r>
            <a:r>
              <a:rPr lang="en-US" dirty="0" smtClean="0"/>
              <a:t>B</a:t>
            </a:r>
            <a:r>
              <a:rPr lang="ru-RU" baseline="-25000" dirty="0"/>
              <a:t>1</a:t>
            </a:r>
            <a:r>
              <a:rPr lang="en-US" dirty="0" smtClean="0"/>
              <a:t>C</a:t>
            </a:r>
            <a:r>
              <a:rPr lang="ru-RU" baseline="-25000" dirty="0"/>
              <a:t>1</a:t>
            </a:r>
            <a:r>
              <a:rPr lang="en-US" dirty="0" smtClean="0"/>
              <a:t>D</a:t>
            </a:r>
            <a:r>
              <a:rPr lang="ru-RU" baseline="-25000" dirty="0"/>
              <a:t>1</a:t>
            </a:r>
            <a:r>
              <a:rPr lang="ru-RU" dirty="0" smtClean="0"/>
              <a:t> равен 1,8. Найдите объём треугольной пирамиды </a:t>
            </a:r>
            <a:r>
              <a:rPr lang="en-US" dirty="0" smtClean="0"/>
              <a:t>ABC</a:t>
            </a:r>
            <a:r>
              <a:rPr lang="ru-RU" dirty="0" smtClean="0"/>
              <a:t>В</a:t>
            </a:r>
            <a:r>
              <a:rPr lang="ru-RU" baseline="-25000" dirty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9" t="26743" r="52983" b="51786"/>
          <a:stretch/>
        </p:blipFill>
        <p:spPr bwMode="auto">
          <a:xfrm>
            <a:off x="3039360" y="2132856"/>
            <a:ext cx="3065279" cy="296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0,3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684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23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4838468" cy="3312367"/>
          </a:xfrm>
        </p:spPr>
        <p:txBody>
          <a:bodyPr/>
          <a:lstStyle/>
          <a:p>
            <a:r>
              <a:rPr lang="ru-RU" dirty="0" smtClean="0"/>
              <a:t>От призмы АВСА</a:t>
            </a:r>
            <a:r>
              <a:rPr lang="ru-RU" baseline="-25000" dirty="0" smtClean="0"/>
              <a:t>1</a:t>
            </a:r>
            <a:r>
              <a:rPr lang="ru-RU" dirty="0" smtClean="0"/>
              <a:t>В</a:t>
            </a:r>
            <a:r>
              <a:rPr lang="ru-RU" baseline="-25000" dirty="0" smtClean="0"/>
              <a:t>1</a:t>
            </a:r>
            <a:r>
              <a:rPr lang="ru-RU" dirty="0" smtClean="0"/>
              <a:t>С</a:t>
            </a:r>
            <a:r>
              <a:rPr lang="ru-RU" baseline="-25000" dirty="0" smtClean="0"/>
              <a:t>1</a:t>
            </a:r>
            <a:r>
              <a:rPr lang="ru-RU" dirty="0" smtClean="0"/>
              <a:t>, объём которой равен 6, отсечена треугольная пирамида С</a:t>
            </a:r>
            <a:r>
              <a:rPr lang="ru-RU" baseline="-25000" dirty="0"/>
              <a:t>1</a:t>
            </a:r>
            <a:r>
              <a:rPr lang="ru-RU" dirty="0" smtClean="0"/>
              <a:t>АВС. Найдите объём оставшейся части.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9" t="59786" r="50494" b="9326"/>
          <a:stretch/>
        </p:blipFill>
        <p:spPr bwMode="auto">
          <a:xfrm>
            <a:off x="4838468" y="1074959"/>
            <a:ext cx="3936040" cy="393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</a:t>
            </a:r>
            <a:r>
              <a:rPr lang="ru-RU" sz="3600" smtClean="0"/>
              <a:t>: 4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280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5112568"/>
          </a:xfrm>
        </p:spPr>
        <p:txBody>
          <a:bodyPr/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  <p:pic>
        <p:nvPicPr>
          <p:cNvPr id="5" name="Picture 3" descr="F:\АРХИВ\архив 2014\08 2014 непол\рис школ принадл\karanda1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6588224" cy="162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4423"/>
                <a:ext cx="9144000" cy="2358594"/>
              </a:xfrm>
            </p:spPr>
            <p:txBody>
              <a:bodyPr/>
              <a:lstStyle/>
              <a:p>
                <a:r>
                  <a:rPr lang="ru-RU" dirty="0" smtClean="0"/>
                  <a:t>В прямоугольном параллелепипеде </a:t>
                </a:r>
                <a:r>
                  <a:rPr lang="en-US" dirty="0"/>
                  <a:t>ABCDA</a:t>
                </a:r>
                <a:r>
                  <a:rPr lang="ru-RU" baseline="-25000" dirty="0"/>
                  <a:t>1</a:t>
                </a:r>
                <a:r>
                  <a:rPr lang="en-US" dirty="0"/>
                  <a:t>B</a:t>
                </a:r>
                <a:r>
                  <a:rPr lang="ru-RU" baseline="-25000" dirty="0"/>
                  <a:t>1</a:t>
                </a:r>
                <a:r>
                  <a:rPr lang="en-US" dirty="0"/>
                  <a:t>C</a:t>
                </a:r>
                <a:r>
                  <a:rPr lang="ru-RU" baseline="-25000" dirty="0"/>
                  <a:t>1</a:t>
                </a:r>
                <a:r>
                  <a:rPr lang="en-US" dirty="0"/>
                  <a:t>D</a:t>
                </a:r>
                <a:r>
                  <a:rPr lang="ru-RU" baseline="-25000" dirty="0"/>
                  <a:t>1</a:t>
                </a:r>
                <a:r>
                  <a:rPr lang="ru-RU" dirty="0"/>
                  <a:t> известно, что </a:t>
                </a:r>
                <a:r>
                  <a:rPr lang="en-US" dirty="0" smtClean="0"/>
                  <a:t>DC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159</m:t>
                        </m:r>
                      </m:e>
                    </m:rad>
                  </m:oMath>
                </a14:m>
                <a:r>
                  <a:rPr lang="en-US" dirty="0"/>
                  <a:t>, BB</a:t>
                </a:r>
                <a:r>
                  <a:rPr lang="ru-RU" baseline="-25000" dirty="0"/>
                  <a:t>1</a:t>
                </a:r>
                <a:r>
                  <a:rPr lang="en-US" dirty="0"/>
                  <a:t> = </a:t>
                </a:r>
                <a:r>
                  <a:rPr lang="en-US" dirty="0" smtClean="0"/>
                  <a:t>1, </a:t>
                </a:r>
                <a:r>
                  <a:rPr lang="en-US" dirty="0"/>
                  <a:t>A</a:t>
                </a:r>
                <a:r>
                  <a:rPr lang="ru-RU" baseline="-25000" dirty="0"/>
                  <a:t>1</a:t>
                </a:r>
                <a:r>
                  <a:rPr lang="en-US" dirty="0"/>
                  <a:t>D</a:t>
                </a:r>
                <a:r>
                  <a:rPr lang="ru-RU" baseline="-25000" dirty="0"/>
                  <a:t>1</a:t>
                </a:r>
                <a:r>
                  <a:rPr lang="en-US" dirty="0"/>
                  <a:t> = </a:t>
                </a:r>
                <a:r>
                  <a:rPr lang="en-US" dirty="0" smtClean="0"/>
                  <a:t>3. </a:t>
                </a:r>
                <a:r>
                  <a:rPr lang="ru-RU" dirty="0"/>
                  <a:t>Найдите длину </a:t>
                </a:r>
                <a:r>
                  <a:rPr lang="ru-RU" dirty="0" smtClean="0"/>
                  <a:t>диагонали</a:t>
                </a:r>
                <a:r>
                  <a:rPr lang="en-US" dirty="0" smtClean="0"/>
                  <a:t> AC</a:t>
                </a:r>
                <a:r>
                  <a:rPr lang="ru-RU" baseline="-25000" dirty="0" smtClean="0"/>
                  <a:t>1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4423"/>
                <a:ext cx="9144000" cy="2358594"/>
              </a:xfrm>
              <a:blipFill rotWithShape="1">
                <a:blip r:embed="rId3"/>
                <a:stretch>
                  <a:fillRect l="-867" t="-2842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1502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2358594"/>
          </a:xfrm>
        </p:spPr>
        <p:txBody>
          <a:bodyPr/>
          <a:lstStyle/>
          <a:p>
            <a:r>
              <a:rPr lang="ru-RU" dirty="0" smtClean="0"/>
              <a:t>Площадь грани прямоугольного параллелепипеда равна 12. Ребро, перпендикулярное этой грани, равно 4. Найдите объём параллелепипеда.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48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961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2358594"/>
          </a:xfrm>
        </p:spPr>
        <p:txBody>
          <a:bodyPr/>
          <a:lstStyle/>
          <a:p>
            <a:r>
              <a:rPr lang="ru-RU" dirty="0" smtClean="0"/>
              <a:t>Три ребра прямоугольного параллелепипеда, выходящие из одной вершины, равны 4, 6, 9. Найдите ребро равновеликого ему куба.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6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0220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2358594"/>
          </a:xfrm>
        </p:spPr>
        <p:txBody>
          <a:bodyPr/>
          <a:lstStyle/>
          <a:p>
            <a:r>
              <a:rPr lang="ru-RU" dirty="0" smtClean="0"/>
              <a:t>Ребра прямоугольного параллелепипеда, выходящие из одной вершины, равны 1, 2, 3. Найдите площадь его поверхности.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22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1734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2358594"/>
          </a:xfrm>
        </p:spPr>
        <p:txBody>
          <a:bodyPr/>
          <a:lstStyle/>
          <a:p>
            <a:r>
              <a:rPr lang="ru-RU" dirty="0" smtClean="0"/>
              <a:t>Два ребра </a:t>
            </a:r>
            <a:r>
              <a:rPr lang="ru-RU" dirty="0"/>
              <a:t>прямоугольного параллелепипеда, выходящие из одной вершины, </a:t>
            </a:r>
            <a:r>
              <a:rPr lang="ru-RU" dirty="0" smtClean="0"/>
              <a:t>равны 2 и 4. диагональ параллелепипеда равна 6. Найдите площадь поверхности параллелепипеда.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64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8" t="64515" r="51229" b="11111"/>
          <a:stretch/>
        </p:blipFill>
        <p:spPr bwMode="auto">
          <a:xfrm>
            <a:off x="3491880" y="2912257"/>
            <a:ext cx="2448272" cy="215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8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2358594"/>
          </a:xfrm>
        </p:spPr>
        <p:txBody>
          <a:bodyPr/>
          <a:lstStyle/>
          <a:p>
            <a:r>
              <a:rPr lang="ru-RU" dirty="0" smtClean="0"/>
              <a:t>Диагональ куба равна 3. Найдите площадь его поверхности.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18</a:t>
            </a:r>
            <a:endParaRPr lang="ru-RU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6" t="17469" r="52361" b="59659"/>
          <a:stretch/>
        </p:blipFill>
        <p:spPr bwMode="auto">
          <a:xfrm>
            <a:off x="3059832" y="2040214"/>
            <a:ext cx="3024336" cy="294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5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8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4423"/>
                <a:ext cx="9144000" cy="2358594"/>
              </a:xfrm>
            </p:spPr>
            <p:txBody>
              <a:bodyPr/>
              <a:lstStyle/>
              <a:p>
                <a:r>
                  <a:rPr lang="ru-RU" dirty="0" smtClean="0"/>
                  <a:t>Диагональ куба равна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12</m:t>
                        </m:r>
                      </m:e>
                    </m:rad>
                  </m:oMath>
                </a14:m>
                <a:r>
                  <a:rPr lang="ru-RU" dirty="0" smtClean="0"/>
                  <a:t>. Найдите его объём.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4423"/>
                <a:ext cx="9144000" cy="2358594"/>
              </a:xfrm>
              <a:blipFill rotWithShape="1">
                <a:blip r:embed="rId3"/>
                <a:stretch>
                  <a:fillRect l="-867" t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8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6" t="17469" r="52361" b="59659"/>
          <a:stretch/>
        </p:blipFill>
        <p:spPr bwMode="auto">
          <a:xfrm>
            <a:off x="3059832" y="2040214"/>
            <a:ext cx="3024336" cy="294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69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38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BFBFB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Тема38</Template>
  <TotalTime>305</TotalTime>
  <Words>718</Words>
  <Application>Microsoft Office PowerPoint</Application>
  <PresentationFormat>Экран (4:3)</PresentationFormat>
  <Paragraphs>118</Paragraphs>
  <Slides>25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Тема38</vt:lpstr>
      <vt:lpstr>Призма в задачах ЕГЭ </vt:lpstr>
      <vt:lpstr>Задача № 1</vt:lpstr>
      <vt:lpstr>Задача № 2</vt:lpstr>
      <vt:lpstr>Задача № 3</vt:lpstr>
      <vt:lpstr>Задача № 4</vt:lpstr>
      <vt:lpstr>Задача № 5</vt:lpstr>
      <vt:lpstr>Задача № 6</vt:lpstr>
      <vt:lpstr>Задача № 7</vt:lpstr>
      <vt:lpstr>Задача № 8</vt:lpstr>
      <vt:lpstr>Задача № 9</vt:lpstr>
      <vt:lpstr>Задача № 10</vt:lpstr>
      <vt:lpstr>Задача № 11</vt:lpstr>
      <vt:lpstr>Задача № 12</vt:lpstr>
      <vt:lpstr>Задача № 13</vt:lpstr>
      <vt:lpstr>Задача № 14</vt:lpstr>
      <vt:lpstr>Задача № 15</vt:lpstr>
      <vt:lpstr>Задача № 16</vt:lpstr>
      <vt:lpstr>Задача № 17</vt:lpstr>
      <vt:lpstr>Задача № 18</vt:lpstr>
      <vt:lpstr>Задача № 19</vt:lpstr>
      <vt:lpstr>Задача № 20</vt:lpstr>
      <vt:lpstr>Задача № 21</vt:lpstr>
      <vt:lpstr>Задача № 22</vt:lpstr>
      <vt:lpstr>Задача № 23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45</cp:revision>
  <dcterms:created xsi:type="dcterms:W3CDTF">2014-11-29T06:41:56Z</dcterms:created>
  <dcterms:modified xsi:type="dcterms:W3CDTF">2015-01-13T16:35:40Z</dcterms:modified>
</cp:coreProperties>
</file>