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8" r:id="rId3"/>
    <p:sldId id="267" r:id="rId4"/>
    <p:sldId id="268" r:id="rId5"/>
    <p:sldId id="260" r:id="rId6"/>
    <p:sldId id="262" r:id="rId7"/>
    <p:sldId id="261" r:id="rId8"/>
    <p:sldId id="263" r:id="rId9"/>
    <p:sldId id="264" r:id="rId10"/>
    <p:sldId id="265" r:id="rId11"/>
    <p:sldId id="269" r:id="rId12"/>
    <p:sldId id="266" r:id="rId13"/>
    <p:sldId id="272" r:id="rId14"/>
    <p:sldId id="273" r:id="rId15"/>
    <p:sldId id="27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428605"/>
            <a:ext cx="8072494" cy="2000263"/>
          </a:xfrm>
        </p:spPr>
        <p:txBody>
          <a:bodyPr>
            <a:normAutofit/>
          </a:bodyPr>
          <a:lstStyle/>
          <a:p>
            <a:r>
              <a:rPr lang="ru-RU" dirty="0" smtClean="0"/>
              <a:t>П</a:t>
            </a:r>
            <a:r>
              <a:rPr lang="ru-RU" dirty="0" smtClean="0"/>
              <a:t>едагогическая поддержка</a:t>
            </a:r>
            <a:br>
              <a:rPr lang="ru-RU" dirty="0" smtClean="0"/>
            </a:br>
            <a:r>
              <a:rPr lang="ru-RU" dirty="0" smtClean="0"/>
              <a:t>учащихся в школе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4214818"/>
            <a:ext cx="7772400" cy="1643074"/>
          </a:xfrm>
        </p:spPr>
        <p:txBody>
          <a:bodyPr>
            <a:normAutofit/>
          </a:bodyPr>
          <a:lstStyle/>
          <a:p>
            <a:r>
              <a:rPr lang="ru-RU" dirty="0" smtClean="0"/>
              <a:t>Составила Колесниченко О.А.</a:t>
            </a:r>
          </a:p>
          <a:p>
            <a:r>
              <a:rPr lang="ru-RU" dirty="0" smtClean="0"/>
              <a:t>Учитель немецкого языка МБОУ СОШ п.Нивенское</a:t>
            </a:r>
          </a:p>
          <a:p>
            <a:r>
              <a:rPr lang="ru-RU" dirty="0" smtClean="0"/>
              <a:t>2013-2014 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Для этого педагог должен: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б</a:t>
            </a:r>
            <a:r>
              <a:rPr lang="ru-RU" dirty="0" smtClean="0"/>
              <a:t>ыть максимально гибким,</a:t>
            </a:r>
          </a:p>
          <a:p>
            <a:r>
              <a:rPr lang="ru-RU" dirty="0" smtClean="0"/>
              <a:t>у</a:t>
            </a:r>
            <a:r>
              <a:rPr lang="ru-RU" dirty="0" smtClean="0"/>
              <a:t>меть придать личностную окраску преподаванию,</a:t>
            </a:r>
          </a:p>
          <a:p>
            <a:r>
              <a:rPr lang="ru-RU" dirty="0" smtClean="0"/>
              <a:t>в</a:t>
            </a:r>
            <a:r>
              <a:rPr lang="ru-RU" dirty="0" smtClean="0"/>
              <a:t>ладеть легким, неформальным и теплым стилем общения,</a:t>
            </a:r>
          </a:p>
          <a:p>
            <a:r>
              <a:rPr lang="ru-RU" dirty="0" smtClean="0"/>
              <a:t>б</a:t>
            </a:r>
            <a:r>
              <a:rPr lang="ru-RU" dirty="0" smtClean="0"/>
              <a:t>ыть уверенным в себе и жизнерадостным,</a:t>
            </a:r>
          </a:p>
          <a:p>
            <a:r>
              <a:rPr lang="ru-RU" dirty="0" smtClean="0"/>
              <a:t>о</a:t>
            </a:r>
            <a:r>
              <a:rPr lang="ru-RU" dirty="0" smtClean="0"/>
              <a:t>бщаться на позициях диалога с учеником,</a:t>
            </a:r>
          </a:p>
          <a:p>
            <a:r>
              <a:rPr lang="ru-RU" dirty="0" smtClean="0"/>
              <a:t>б</a:t>
            </a:r>
            <a:r>
              <a:rPr lang="ru-RU" dirty="0" smtClean="0"/>
              <a:t>ыть способным посмеяться над собой.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dirty="0" smtClean="0"/>
              <a:t>Современный урок </a:t>
            </a:r>
            <a:r>
              <a:rPr lang="ru-RU" dirty="0" smtClean="0"/>
              <a:t>иностранного </a:t>
            </a:r>
            <a:r>
              <a:rPr lang="ru-RU" dirty="0" smtClean="0"/>
              <a:t>языка характеризуется большой интенсивностью и требует от учеников концентрации внимания, напряжения сил. Быстрая утомляемость на уроках иностранного языка вызвана спецификой предмета: необходимостью в большом количестве тренировочных упражнений и большого объема материала для запоминания. 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250033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ПП на уроках иностранного языка направлена на активизацию познавательной деятельности учащихся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697163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 </a:t>
            </a:r>
          </a:p>
          <a:p>
            <a:pPr algn="ctr">
              <a:buNone/>
            </a:pPr>
            <a:r>
              <a:rPr lang="ru-RU" dirty="0" smtClean="0"/>
              <a:t> </a:t>
            </a:r>
            <a:r>
              <a:rPr lang="ru-RU" sz="6000" b="1" dirty="0" smtClean="0"/>
              <a:t>Как?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360114"/>
          </a:xfrm>
        </p:spPr>
        <p:txBody>
          <a:bodyPr/>
          <a:lstStyle/>
          <a:p>
            <a:r>
              <a:rPr lang="ru-RU" dirty="0" smtClean="0"/>
              <a:t>Использование элементов </a:t>
            </a:r>
            <a:r>
              <a:rPr lang="ru-RU" dirty="0" smtClean="0"/>
              <a:t>уровневого </a:t>
            </a:r>
            <a:r>
              <a:rPr lang="ru-RU" dirty="0" smtClean="0"/>
              <a:t>обучения (свобода выбора сложности заданий)</a:t>
            </a:r>
          </a:p>
          <a:p>
            <a:r>
              <a:rPr lang="ru-RU" dirty="0" smtClean="0"/>
              <a:t>Подбор языкового материала  </a:t>
            </a:r>
            <a:r>
              <a:rPr lang="ru-RU" dirty="0" smtClean="0"/>
              <a:t>с учетом </a:t>
            </a:r>
            <a:r>
              <a:rPr lang="ru-RU" dirty="0" smtClean="0"/>
              <a:t>его возрастных особенностей и увлечений ученика.</a:t>
            </a:r>
          </a:p>
          <a:p>
            <a:r>
              <a:rPr lang="ru-RU" dirty="0" smtClean="0"/>
              <a:t>Уровень </a:t>
            </a:r>
            <a:r>
              <a:rPr lang="ru-RU" dirty="0" err="1" smtClean="0"/>
              <a:t>экстравертированности</a:t>
            </a:r>
            <a:r>
              <a:rPr lang="ru-RU" dirty="0" smtClean="0"/>
              <a:t> /</a:t>
            </a:r>
            <a:r>
              <a:rPr lang="ru-RU" dirty="0" err="1" smtClean="0"/>
              <a:t>интровентированности</a:t>
            </a:r>
            <a:r>
              <a:rPr lang="ru-RU" dirty="0" smtClean="0"/>
              <a:t> </a:t>
            </a:r>
            <a:r>
              <a:rPr lang="ru-RU" dirty="0" smtClean="0"/>
              <a:t>учащихся.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r>
              <a:rPr lang="ru-RU" dirty="0" smtClean="0"/>
              <a:t>Эмоциональная разгрузка на уроке (стихотворения, песни, рифмовки и др.)</a:t>
            </a:r>
          </a:p>
          <a:p>
            <a:r>
              <a:rPr lang="ru-RU" dirty="0" smtClean="0"/>
              <a:t>Физическая разгрузка на уроке</a:t>
            </a:r>
          </a:p>
          <a:p>
            <a:pPr>
              <a:buNone/>
            </a:pPr>
            <a:r>
              <a:rPr lang="ru-RU" dirty="0" smtClean="0"/>
              <a:t> ( </a:t>
            </a:r>
            <a:r>
              <a:rPr lang="ru-RU" dirty="0" err="1" smtClean="0"/>
              <a:t>физминутки</a:t>
            </a:r>
            <a:r>
              <a:rPr lang="ru-RU" dirty="0" smtClean="0"/>
              <a:t>)</a:t>
            </a:r>
          </a:p>
          <a:p>
            <a:r>
              <a:rPr lang="ru-RU" dirty="0" smtClean="0"/>
              <a:t>Оценивание динамики развития учащегося</a:t>
            </a:r>
          </a:p>
          <a:p>
            <a:r>
              <a:rPr lang="ru-RU" dirty="0" smtClean="0"/>
              <a:t>Практичность теории </a:t>
            </a:r>
          </a:p>
          <a:p>
            <a:r>
              <a:rPr lang="ru-RU" dirty="0" smtClean="0"/>
              <a:t>Использование игр на уроке (ролевые игры, </a:t>
            </a:r>
            <a:r>
              <a:rPr lang="ru-RU" dirty="0" err="1" smtClean="0"/>
              <a:t>игры-треннинги</a:t>
            </a:r>
            <a:r>
              <a:rPr lang="ru-RU" dirty="0" smtClean="0"/>
              <a:t>, театрализация)</a:t>
            </a:r>
          </a:p>
          <a:p>
            <a:r>
              <a:rPr lang="ru-RU" dirty="0" smtClean="0"/>
              <a:t>Использование различных видов учебной деятельности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3643338"/>
          </a:xfrm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400" b="1" dirty="0" smtClean="0"/>
              <a:t>Спасибо за внимание!</a:t>
            </a:r>
            <a:endParaRPr lang="ru-RU" sz="44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Педагогическая поддержка:</a:t>
            </a:r>
            <a:br>
              <a:rPr lang="ru-RU" dirty="0" smtClean="0"/>
            </a:br>
            <a:r>
              <a:rPr lang="ru-RU" dirty="0" smtClean="0"/>
              <a:t>понятие и сущность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В «Толковом словаре» С.И. Ожегова:</a:t>
            </a:r>
          </a:p>
          <a:p>
            <a:pPr>
              <a:buNone/>
            </a:pPr>
            <a:r>
              <a:rPr lang="ru-RU" dirty="0" smtClean="0"/>
              <a:t>«Поддержка» – помощь, содействие.</a:t>
            </a:r>
          </a:p>
          <a:p>
            <a:pPr>
              <a:buNone/>
            </a:pPr>
            <a:r>
              <a:rPr lang="ru-RU" dirty="0" smtClean="0"/>
              <a:t>Происходит  от глагола «поддержать»,</a:t>
            </a:r>
          </a:p>
          <a:p>
            <a:pPr>
              <a:buNone/>
            </a:pPr>
            <a:r>
              <a:rPr lang="ru-RU" dirty="0" smtClean="0"/>
              <a:t>имеющего несколько значений :</a:t>
            </a:r>
          </a:p>
          <a:p>
            <a:r>
              <a:rPr lang="ru-RU" dirty="0" smtClean="0"/>
              <a:t>п</a:t>
            </a:r>
            <a:r>
              <a:rPr lang="ru-RU" dirty="0" smtClean="0"/>
              <a:t>ридержав, не дать упасть;</a:t>
            </a:r>
          </a:p>
          <a:p>
            <a:r>
              <a:rPr lang="ru-RU" dirty="0" smtClean="0"/>
              <a:t>о</a:t>
            </a:r>
            <a:r>
              <a:rPr lang="ru-RU" dirty="0" smtClean="0"/>
              <a:t>казать помощь, содействие;</a:t>
            </a:r>
          </a:p>
          <a:p>
            <a:r>
              <a:rPr lang="ru-RU" dirty="0" smtClean="0"/>
              <a:t>в</a:t>
            </a:r>
            <a:r>
              <a:rPr lang="ru-RU" dirty="0" smtClean="0"/>
              <a:t>ыразив согласие, одобрив. Выступить в защиту кого-нибудь;</a:t>
            </a:r>
          </a:p>
          <a:p>
            <a:r>
              <a:rPr lang="ru-RU" dirty="0" smtClean="0"/>
              <a:t>н</a:t>
            </a:r>
            <a:r>
              <a:rPr lang="ru-RU" dirty="0" smtClean="0"/>
              <a:t>е дать прекратиться, нарушиться чему-нибудь.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ПП 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становление </a:t>
            </a:r>
            <a:r>
              <a:rPr lang="ru-RU" dirty="0" smtClean="0"/>
              <a:t>в сознании ребенка представления о том, что для обретения независимости, необходимо научиться решать собственные проблемы и понимать, почему они происходят. Другими словами, чтобы он учился не просто спонтанно действовать в ситуации проблемы, а размышлял над ней. 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формы педагогической поддержки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Диагностическая </a:t>
            </a:r>
            <a:r>
              <a:rPr lang="ru-RU" dirty="0" smtClean="0"/>
              <a:t>работа. </a:t>
            </a:r>
            <a:endParaRPr lang="ru-RU" dirty="0" smtClean="0"/>
          </a:p>
          <a:p>
            <a:r>
              <a:rPr lang="ru-RU" dirty="0" smtClean="0"/>
              <a:t>Составление </a:t>
            </a:r>
            <a:r>
              <a:rPr lang="ru-RU" dirty="0" smtClean="0"/>
              <a:t>и реализация индивидуального учебного плана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smtClean="0"/>
              <a:t>Индивидуальная консультативная и профилактическая работа с обучающимися. </a:t>
            </a:r>
            <a:endParaRPr lang="ru-RU" dirty="0" smtClean="0"/>
          </a:p>
          <a:p>
            <a:r>
              <a:rPr lang="ru-RU" dirty="0" smtClean="0"/>
              <a:t>Педсоветы</a:t>
            </a:r>
            <a:r>
              <a:rPr lang="ru-RU" dirty="0" smtClean="0"/>
              <a:t>, методические семинары. </a:t>
            </a:r>
            <a:endParaRPr lang="ru-RU" dirty="0" smtClean="0"/>
          </a:p>
          <a:p>
            <a:r>
              <a:rPr lang="ru-RU" dirty="0" smtClean="0"/>
              <a:t>Психолого-педагогический </a:t>
            </a:r>
            <a:r>
              <a:rPr lang="ru-RU" dirty="0" smtClean="0"/>
              <a:t>консилиум. 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Условия ПП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Гуманистическая позиция педагога</a:t>
            </a:r>
          </a:p>
          <a:p>
            <a:r>
              <a:rPr lang="ru-RU" dirty="0" smtClean="0"/>
              <a:t>Полное доверие к ученику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Главное условие гуманистического подхода в образовании -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уважение  к личности ребенка, его достоинству, принятие его личностных целей, интересов, создание условий для его </a:t>
            </a:r>
            <a:r>
              <a:rPr lang="ru-RU" b="1" i="1" dirty="0" smtClean="0"/>
              <a:t>самореализации.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Принципы ПП: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умей признать свою ошибку,</a:t>
            </a:r>
          </a:p>
          <a:p>
            <a:r>
              <a:rPr lang="ru-RU" dirty="0" smtClean="0"/>
              <a:t>з</a:t>
            </a:r>
            <a:r>
              <a:rPr lang="ru-RU" dirty="0" smtClean="0"/>
              <a:t>ащищая ребенка, учи его защищаться,</a:t>
            </a:r>
          </a:p>
          <a:p>
            <a:r>
              <a:rPr lang="ru-RU" dirty="0" smtClean="0"/>
              <a:t>п</a:t>
            </a:r>
            <a:r>
              <a:rPr lang="ru-RU" dirty="0" smtClean="0"/>
              <a:t>ризнавай право на ошибку и не суди за нее,</a:t>
            </a:r>
          </a:p>
          <a:p>
            <a:r>
              <a:rPr lang="ru-RU" dirty="0" smtClean="0"/>
              <a:t>н</a:t>
            </a:r>
            <a:r>
              <a:rPr lang="ru-RU" dirty="0" smtClean="0"/>
              <a:t>е сравнивай никого ни с кем, сравнить можно только результаты действий ,</a:t>
            </a:r>
          </a:p>
          <a:p>
            <a:r>
              <a:rPr lang="ru-RU" dirty="0" smtClean="0"/>
              <a:t>н</a:t>
            </a:r>
            <a:r>
              <a:rPr lang="ru-RU" dirty="0" smtClean="0"/>
              <a:t>е унижай достоинства своей личности и личности ребенка,</a:t>
            </a:r>
          </a:p>
          <a:p>
            <a:r>
              <a:rPr lang="ru-RU" dirty="0" smtClean="0"/>
              <a:t>д</a:t>
            </a:r>
            <a:r>
              <a:rPr lang="ru-RU" dirty="0" smtClean="0"/>
              <a:t>ети – носители грядущей культуры,</a:t>
            </a:r>
          </a:p>
          <a:p>
            <a:r>
              <a:rPr lang="ru-RU" dirty="0" smtClean="0"/>
              <a:t>соизмеряй свою культуру с культурой растущего </a:t>
            </a:r>
            <a:r>
              <a:rPr lang="ru-RU" dirty="0" smtClean="0"/>
              <a:t>поколения, </a:t>
            </a:r>
          </a:p>
          <a:p>
            <a:r>
              <a:rPr lang="ru-RU" dirty="0" smtClean="0"/>
              <a:t>воспитание - </a:t>
            </a:r>
            <a:r>
              <a:rPr lang="ru-RU" dirty="0" smtClean="0"/>
              <a:t>диалог </a:t>
            </a:r>
            <a:r>
              <a:rPr lang="ru-RU" dirty="0" smtClean="0"/>
              <a:t>культур,</a:t>
            </a:r>
          </a:p>
          <a:p>
            <a:r>
              <a:rPr lang="ru-RU" dirty="0" smtClean="0"/>
              <a:t>в</a:t>
            </a:r>
            <a:r>
              <a:rPr lang="ru-RU" dirty="0" smtClean="0"/>
              <a:t>сегда принимай ребенка таким какой он есть,</a:t>
            </a:r>
          </a:p>
          <a:p>
            <a:r>
              <a:rPr lang="ru-RU" dirty="0" smtClean="0"/>
              <a:t>д</a:t>
            </a:r>
            <a:r>
              <a:rPr lang="ru-RU" dirty="0" smtClean="0"/>
              <a:t>оверяя – не проверяй,</a:t>
            </a:r>
          </a:p>
          <a:p>
            <a:r>
              <a:rPr lang="ru-RU" dirty="0" smtClean="0"/>
              <a:t>ребёнок </a:t>
            </a:r>
            <a:r>
              <a:rPr lang="ru-RU" dirty="0" smtClean="0"/>
              <a:t>не может быть средством в достижении педагогических </a:t>
            </a:r>
            <a:r>
              <a:rPr lang="ru-RU" dirty="0" smtClean="0"/>
              <a:t>целей,</a:t>
            </a:r>
          </a:p>
          <a:p>
            <a:r>
              <a:rPr lang="ru-RU" dirty="0" smtClean="0"/>
              <a:t>самореализация </a:t>
            </a:r>
            <a:r>
              <a:rPr lang="ru-RU" dirty="0" smtClean="0"/>
              <a:t>педагога - в творческой самореализации </a:t>
            </a:r>
            <a:r>
              <a:rPr lang="ru-RU" dirty="0" smtClean="0"/>
              <a:t>ребёнка.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Главные задачи педагога: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</a:t>
            </a:r>
            <a:r>
              <a:rPr lang="ru-RU" dirty="0" smtClean="0"/>
              <a:t>омочь ученику освоить должное, научиться жить среди людей, погрузиться в прошлое, настоящее и будущее культуры;</a:t>
            </a:r>
          </a:p>
          <a:p>
            <a:r>
              <a:rPr lang="ru-RU" dirty="0" smtClean="0"/>
              <a:t>п</a:t>
            </a:r>
            <a:r>
              <a:rPr lang="ru-RU" dirty="0" smtClean="0"/>
              <a:t>оддержать развитие индивидуальности феноменальности </a:t>
            </a:r>
            <a:r>
              <a:rPr lang="ru-RU" dirty="0" smtClean="0"/>
              <a:t> </a:t>
            </a:r>
            <a:r>
              <a:rPr lang="ru-RU" dirty="0" smtClean="0"/>
              <a:t>ребенка.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/>
              <a:t>В школе педагогической поддержки различают два варианта позиции учащегося, придерживаясь второй: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Взрослые все придумали, решили , т.е. создали иллюзию самостоятельности учащегося.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Самоопределение каждого в ситуации выбора. Это возможно только тогда, </a:t>
            </a:r>
            <a:r>
              <a:rPr lang="ru-RU" dirty="0" smtClean="0"/>
              <a:t>к</a:t>
            </a:r>
            <a:r>
              <a:rPr lang="ru-RU" dirty="0" smtClean="0"/>
              <a:t>огда педагог помогает ему осознать цели, желания, проблемы.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604</TotalTime>
  <Words>540</Words>
  <PresentationFormat>Экран (4:3)</PresentationFormat>
  <Paragraphs>77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Городская</vt:lpstr>
      <vt:lpstr>Педагогическая поддержка учащихся в школе</vt:lpstr>
      <vt:lpstr>Педагогическая поддержка: понятие и сущность</vt:lpstr>
      <vt:lpstr>Цель ПП -</vt:lpstr>
      <vt:lpstr>Основные формы педагогической поддержки </vt:lpstr>
      <vt:lpstr>Условия ПП</vt:lpstr>
      <vt:lpstr>Главное условие гуманистического подхода в образовании - </vt:lpstr>
      <vt:lpstr> Принципы ПП:</vt:lpstr>
      <vt:lpstr>Главные задачи педагога:</vt:lpstr>
      <vt:lpstr>В школе педагогической поддержки различают два варианта позиции учащегося, придерживаясь второй: </vt:lpstr>
      <vt:lpstr>Для этого педагог должен:</vt:lpstr>
      <vt:lpstr>Слайд 11</vt:lpstr>
      <vt:lpstr>ПП на уроках иностранного языка направлена на активизацию познавательной деятельности учащихся</vt:lpstr>
      <vt:lpstr> </vt:lpstr>
      <vt:lpstr> 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Педагогическая поддержка учащихся в школе</dc:title>
  <dc:creator>User</dc:creator>
  <cp:lastModifiedBy>User</cp:lastModifiedBy>
  <cp:revision>54</cp:revision>
  <dcterms:created xsi:type="dcterms:W3CDTF">2014-01-26T09:54:24Z</dcterms:created>
  <dcterms:modified xsi:type="dcterms:W3CDTF">2014-01-26T20:13:38Z</dcterms:modified>
</cp:coreProperties>
</file>