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MfT4rBF8efVKoQZjfJBAw==" hashData="cm89dGPal67hhoCJuFPU1tYVXI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4B"/>
    <a:srgbClr val="005F46"/>
    <a:srgbClr val="005F3B"/>
    <a:srgbClr val="00744B"/>
    <a:srgbClr val="004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ED03-485B-480A-A056-13E6D1EDF7B3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DDE7-9B60-408F-9077-F50BC8714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7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2799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2999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3117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2809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3129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2831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2841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2869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3105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3109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DDE7-9B60-408F-9077-F50BC87146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4572000" cy="4248472"/>
          </a:xfrm>
        </p:spPr>
        <p:txBody>
          <a:bodyPr>
            <a:noAutofit/>
          </a:bodyPr>
          <a:lstStyle>
            <a:lvl1pPr>
              <a:defRPr sz="6000">
                <a:latin typeface="Segoe Scrip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404664"/>
            <a:ext cx="7164288" cy="9109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4000" i="1" u="sng" dirty="0" smtClean="0">
                <a:solidFill>
                  <a:schemeClr val="bg1"/>
                </a:solidFill>
                <a:latin typeface="Segoe Script" pitchFamily="34" charset="0"/>
                <a:cs typeface="Arial" pitchFamily="34" charset="0"/>
              </a:rPr>
              <a:t>Тема урока:</a:t>
            </a:r>
            <a:endParaRPr lang="ru-RU" sz="4000" i="1" u="sng" dirty="0">
              <a:solidFill>
                <a:schemeClr val="bg1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9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9144000" cy="4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72330" y="500042"/>
            <a:ext cx="714380" cy="714380"/>
          </a:xfrm>
          <a:prstGeom prst="rect">
            <a:avLst/>
          </a:prstGeom>
          <a:solidFill>
            <a:srgbClr val="00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9"/>
            <a:ext cx="9144000" cy="2448271"/>
          </a:xfrm>
        </p:spPr>
        <p:txBody>
          <a:bodyPr/>
          <a:lstStyle/>
          <a:p>
            <a:r>
              <a:rPr lang="ru-RU" sz="7200" dirty="0" smtClean="0"/>
              <a:t>Пирамида в задачах ЕГЭ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7164288" cy="910952"/>
          </a:xfrm>
        </p:spPr>
        <p:txBody>
          <a:bodyPr>
            <a:noAutofit/>
          </a:bodyPr>
          <a:lstStyle/>
          <a:p>
            <a:r>
              <a:rPr lang="ru-RU" sz="5400" u="sng" dirty="0" smtClean="0"/>
              <a:t>Тема урока:</a:t>
            </a:r>
            <a:endParaRPr lang="ru-RU" sz="5400" u="sng" dirty="0"/>
          </a:p>
        </p:txBody>
      </p:sp>
      <p:pic>
        <p:nvPicPr>
          <p:cNvPr id="5" name="Picture 2" descr="C:\ВРЕМЕННО\в СГУ Маг\4 семестр\флешка Марина\презент БМН\рис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C2"/>
              </a:clrFrom>
              <a:clrTo>
                <a:srgbClr val="FFF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80" y="3118891"/>
            <a:ext cx="3149252" cy="267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9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4422"/>
                <a:ext cx="9144000" cy="2790641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Найдите объём правильной треугольной пирамиды, стороны основания которой равны 1, а высота 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 smtClean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4422"/>
                <a:ext cx="9144000" cy="2790641"/>
              </a:xfrm>
              <a:blipFill rotWithShape="1">
                <a:blip r:embed="rId3"/>
                <a:stretch>
                  <a:fillRect l="-867" t="-2402" r="-2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8" t="46777" r="52700" b="28145"/>
          <a:stretch/>
        </p:blipFill>
        <p:spPr bwMode="auto">
          <a:xfrm>
            <a:off x="3347864" y="2428163"/>
            <a:ext cx="2448272" cy="27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0,25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11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4932040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Объём треугольной пирамиды </a:t>
            </a:r>
            <a:r>
              <a:rPr lang="en-US" dirty="0" smtClean="0"/>
              <a:t>S</a:t>
            </a:r>
            <a:r>
              <a:rPr lang="ru-RU" dirty="0" smtClean="0"/>
              <a:t>АВС равен 15. Плоскость проходит через сторону АВ основания этой пирамиды и пересекает противоположное боковое ребро в точке </a:t>
            </a:r>
            <a:r>
              <a:rPr lang="en-US" dirty="0" smtClean="0"/>
              <a:t>D</a:t>
            </a:r>
            <a:r>
              <a:rPr lang="ru-RU" dirty="0" smtClean="0"/>
              <a:t>, делящей ребро </a:t>
            </a:r>
            <a:r>
              <a:rPr lang="en-US" dirty="0" smtClean="0"/>
              <a:t>S</a:t>
            </a:r>
            <a:r>
              <a:rPr lang="ru-RU" dirty="0" smtClean="0"/>
              <a:t>С в отношении 1 : 2, считая от вершины </a:t>
            </a:r>
            <a:r>
              <a:rPr lang="en-US" dirty="0" smtClean="0"/>
              <a:t>S</a:t>
            </a:r>
            <a:r>
              <a:rPr lang="ru-RU" dirty="0" smtClean="0"/>
              <a:t>. Найдите объём пирамиды </a:t>
            </a:r>
            <a:r>
              <a:rPr lang="en-US" dirty="0" smtClean="0"/>
              <a:t>D</a:t>
            </a:r>
            <a:r>
              <a:rPr lang="ru-RU" dirty="0" smtClean="0"/>
              <a:t>АВС.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t="39589" r="51158" b="30303"/>
          <a:stretch/>
        </p:blipFill>
        <p:spPr bwMode="auto">
          <a:xfrm>
            <a:off x="5004048" y="1124744"/>
            <a:ext cx="3593206" cy="393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95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988840"/>
            <a:ext cx="5282173" cy="3168351"/>
          </a:xfrm>
        </p:spPr>
        <p:txBody>
          <a:bodyPr>
            <a:normAutofit/>
          </a:bodyPr>
          <a:lstStyle/>
          <a:p>
            <a:r>
              <a:rPr lang="ru-RU" dirty="0" smtClean="0"/>
              <a:t>Во сколько раз увеличится площадь поверхности пирамиды, если все её ребра увеличить в 2 раза?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1" t="61321" r="52229" b="9722"/>
          <a:stretch/>
        </p:blipFill>
        <p:spPr bwMode="auto">
          <a:xfrm>
            <a:off x="5282173" y="1035038"/>
            <a:ext cx="3492912" cy="40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157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4422"/>
                <a:ext cx="5436096" cy="3942769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Основанием пирамиды служит прямоугольник, одна боковая грань перпендикулярна плоскости основания, а три другие боковые грани наклонены к плоскости основания под углом 60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 smtClean="0"/>
                  <a:t>. Высота пирамиды равна 6. Найдите объём пирамиды.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4422"/>
                <a:ext cx="5436096" cy="3942769"/>
              </a:xfrm>
              <a:blipFill rotWithShape="1">
                <a:blip r:embed="rId3"/>
                <a:stretch>
                  <a:fillRect l="-1457" t="-1700" r="-1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t="68582" r="53081" b="9126"/>
          <a:stretch/>
        </p:blipFill>
        <p:spPr bwMode="auto">
          <a:xfrm>
            <a:off x="5292080" y="1484784"/>
            <a:ext cx="3507512" cy="321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9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4422"/>
                <a:ext cx="9144000" cy="2790641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Сторона основания правильной шестиугольной пирамиды равна 4, а угол между боковой гранью и основанием равен 45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 smtClean="0"/>
                  <a:t>. Найдите объём пирамиды.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4422"/>
                <a:ext cx="9144000" cy="2790641"/>
              </a:xfrm>
              <a:blipFill rotWithShape="1">
                <a:blip r:embed="rId3"/>
                <a:stretch>
                  <a:fillRect l="-867" t="-2402" r="-1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7" t="23180" r="50671" b="51191"/>
          <a:stretch/>
        </p:blipFill>
        <p:spPr bwMode="auto">
          <a:xfrm>
            <a:off x="3092662" y="2596978"/>
            <a:ext cx="2958675" cy="256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</a:t>
            </a:r>
            <a:r>
              <a:rPr lang="ru-RU" sz="3600" smtClean="0"/>
              <a:t>: 48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101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112568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5" name="Picture 3" descr="F:\АРХИВ\архив 2014\08 2014 непол\рис школ принадл\karanda1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588224" cy="16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1206466"/>
          </a:xfrm>
        </p:spPr>
        <p:txBody>
          <a:bodyPr/>
          <a:lstStyle/>
          <a:p>
            <a:r>
              <a:rPr lang="ru-RU" dirty="0" smtClean="0"/>
              <a:t>В правильной четырехугольной пирамиде</a:t>
            </a:r>
            <a:r>
              <a:rPr lang="en-US" dirty="0" smtClean="0"/>
              <a:t> SABCD</a:t>
            </a:r>
            <a:r>
              <a:rPr lang="ru-RU" dirty="0" smtClean="0"/>
              <a:t> точка О – центр основания, </a:t>
            </a:r>
            <a:r>
              <a:rPr lang="en-US" dirty="0" smtClean="0"/>
              <a:t>S</a:t>
            </a:r>
            <a:r>
              <a:rPr lang="ru-RU" dirty="0" smtClean="0"/>
              <a:t> – вершина,</a:t>
            </a:r>
            <a:r>
              <a:rPr lang="en-US" dirty="0" smtClean="0"/>
              <a:t> SO</a:t>
            </a:r>
            <a:r>
              <a:rPr lang="ru-RU" dirty="0" smtClean="0"/>
              <a:t> = 10,</a:t>
            </a:r>
            <a:r>
              <a:rPr lang="en-US" dirty="0" smtClean="0"/>
              <a:t> BD</a:t>
            </a:r>
            <a:r>
              <a:rPr lang="ru-RU" dirty="0" smtClean="0"/>
              <a:t> = 48. Найдите боковое ребро </a:t>
            </a:r>
            <a:r>
              <a:rPr lang="en-US" dirty="0" smtClean="0"/>
              <a:t>SA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26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76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1206466"/>
          </a:xfrm>
        </p:spPr>
        <p:txBody>
          <a:bodyPr/>
          <a:lstStyle/>
          <a:p>
            <a:r>
              <a:rPr lang="ru-RU" dirty="0" smtClean="0"/>
              <a:t>В правильной четырехугольной пирамиде</a:t>
            </a:r>
            <a:r>
              <a:rPr lang="en-US" dirty="0" smtClean="0"/>
              <a:t> SABCD</a:t>
            </a:r>
            <a:r>
              <a:rPr lang="ru-RU" dirty="0" smtClean="0"/>
              <a:t> точка О – центр основания, </a:t>
            </a:r>
            <a:r>
              <a:rPr lang="en-US" dirty="0" smtClean="0"/>
              <a:t>S</a:t>
            </a:r>
            <a:r>
              <a:rPr lang="ru-RU" dirty="0" smtClean="0"/>
              <a:t> – вершина,</a:t>
            </a:r>
            <a:r>
              <a:rPr lang="en-US" dirty="0" smtClean="0"/>
              <a:t> SD</a:t>
            </a:r>
            <a:r>
              <a:rPr lang="ru-RU" dirty="0" smtClean="0"/>
              <a:t> = 1</a:t>
            </a:r>
            <a:r>
              <a:rPr lang="en-US" dirty="0" smtClean="0"/>
              <a:t>3</a:t>
            </a:r>
            <a:r>
              <a:rPr lang="ru-RU" dirty="0" smtClean="0"/>
              <a:t>,</a:t>
            </a:r>
            <a:r>
              <a:rPr lang="en-US" dirty="0" smtClean="0"/>
              <a:t> BD</a:t>
            </a:r>
            <a:r>
              <a:rPr lang="ru-RU" dirty="0" smtClean="0"/>
              <a:t> = </a:t>
            </a:r>
            <a:r>
              <a:rPr lang="en-US" dirty="0" smtClean="0"/>
              <a:t>10</a:t>
            </a:r>
            <a:r>
              <a:rPr lang="ru-RU" dirty="0" smtClean="0"/>
              <a:t>. Найдите длину отрезка </a:t>
            </a:r>
            <a:r>
              <a:rPr lang="en-US" dirty="0" smtClean="0"/>
              <a:t>SO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12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26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2790641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площадь поверхности правильной четырёхугольной пирамиды, стороны основания которой равны 6 и высота равна 4.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41350" r="51823" b="39484"/>
          <a:stretch/>
        </p:blipFill>
        <p:spPr bwMode="auto">
          <a:xfrm>
            <a:off x="2811221" y="2492896"/>
            <a:ext cx="35215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96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304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646626"/>
          </a:xfrm>
        </p:spPr>
        <p:txBody>
          <a:bodyPr>
            <a:normAutofit/>
          </a:bodyPr>
          <a:lstStyle/>
          <a:p>
            <a:r>
              <a:rPr lang="ru-RU" dirty="0" smtClean="0"/>
              <a:t>В правильной треугольной пирамиде</a:t>
            </a:r>
            <a:r>
              <a:rPr lang="en-US" dirty="0" smtClean="0"/>
              <a:t> SABC</a:t>
            </a:r>
            <a:r>
              <a:rPr lang="ru-RU" dirty="0" smtClean="0"/>
              <a:t> М – середина ребра ВС, </a:t>
            </a:r>
            <a:r>
              <a:rPr lang="en-US" dirty="0" smtClean="0"/>
              <a:t>S</a:t>
            </a:r>
            <a:r>
              <a:rPr lang="ru-RU" dirty="0" smtClean="0"/>
              <a:t> – вершина. Известно,</a:t>
            </a:r>
            <a:r>
              <a:rPr lang="en-US" dirty="0" smtClean="0"/>
              <a:t> </a:t>
            </a:r>
            <a:r>
              <a:rPr lang="ru-RU" dirty="0" smtClean="0"/>
              <a:t>что АВ = 6, а </a:t>
            </a:r>
            <a:r>
              <a:rPr lang="en-US" dirty="0" smtClean="0"/>
              <a:t>S</a:t>
            </a:r>
            <a:r>
              <a:rPr lang="ru-RU" dirty="0" smtClean="0"/>
              <a:t>М = 5. Найдите площадь боковой поверхности.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45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831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2790641"/>
          </a:xfrm>
        </p:spPr>
        <p:txBody>
          <a:bodyPr>
            <a:normAutofit/>
          </a:bodyPr>
          <a:lstStyle/>
          <a:p>
            <a:r>
              <a:rPr lang="ru-RU" dirty="0" smtClean="0"/>
              <a:t>В правильной треугольной пирамиде</a:t>
            </a:r>
            <a:r>
              <a:rPr lang="en-US" dirty="0" smtClean="0"/>
              <a:t> SABC</a:t>
            </a:r>
            <a:r>
              <a:rPr lang="ru-RU" dirty="0" smtClean="0"/>
              <a:t> М – середина ребра ВС, </a:t>
            </a:r>
            <a:r>
              <a:rPr lang="en-US" dirty="0" smtClean="0"/>
              <a:t>S</a:t>
            </a:r>
            <a:r>
              <a:rPr lang="ru-RU" dirty="0" smtClean="0"/>
              <a:t> – вершина. Известно,</a:t>
            </a:r>
            <a:r>
              <a:rPr lang="en-US" dirty="0" smtClean="0"/>
              <a:t> </a:t>
            </a:r>
            <a:r>
              <a:rPr lang="ru-RU" dirty="0" smtClean="0"/>
              <a:t>что АВ = 6, а площадь боковой поверхности равна 45. Найдите длину отрезка </a:t>
            </a:r>
            <a:r>
              <a:rPr lang="en-US" dirty="0" smtClean="0"/>
              <a:t>S</a:t>
            </a:r>
            <a:r>
              <a:rPr lang="ru-RU" dirty="0" smtClean="0"/>
              <a:t>М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50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2790641"/>
          </a:xfrm>
        </p:spPr>
        <p:txBody>
          <a:bodyPr>
            <a:normAutofit/>
          </a:bodyPr>
          <a:lstStyle/>
          <a:p>
            <a:r>
              <a:rPr lang="ru-RU" dirty="0" smtClean="0"/>
              <a:t>В правильной треугольной пирамиде</a:t>
            </a:r>
            <a:r>
              <a:rPr lang="en-US" dirty="0" smtClean="0"/>
              <a:t> SABC</a:t>
            </a:r>
            <a:r>
              <a:rPr lang="ru-RU" dirty="0" smtClean="0"/>
              <a:t> медианы основания пересекаются в точке К. Объём пирамиды равен 42, К</a:t>
            </a:r>
            <a:r>
              <a:rPr lang="en-US" dirty="0" smtClean="0"/>
              <a:t>S</a:t>
            </a:r>
            <a:r>
              <a:rPr lang="ru-RU" dirty="0" smtClean="0"/>
              <a:t> = 18. Найдите площадь треугольника АВС.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7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08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2790641"/>
          </a:xfrm>
        </p:spPr>
        <p:txBody>
          <a:bodyPr>
            <a:normAutofit/>
          </a:bodyPr>
          <a:lstStyle/>
          <a:p>
            <a:r>
              <a:rPr lang="ru-RU" dirty="0" smtClean="0"/>
              <a:t>Объём тетраэдра равен 1,2. Найдите объём многогранника, вершинами которого являются середины сторон данного тетраэдра.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5" t="34602" r="54031" b="47406"/>
          <a:stretch/>
        </p:blipFill>
        <p:spPr bwMode="auto">
          <a:xfrm>
            <a:off x="3311860" y="2420887"/>
            <a:ext cx="2520280" cy="275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0,6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18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14422"/>
            <a:ext cx="4680520" cy="3958496"/>
          </a:xfrm>
        </p:spPr>
        <p:txBody>
          <a:bodyPr>
            <a:normAutofit/>
          </a:bodyPr>
          <a:lstStyle/>
          <a:p>
            <a:r>
              <a:rPr lang="ru-RU" dirty="0" smtClean="0"/>
              <a:t>Площадь поверхности тетраэдра </a:t>
            </a:r>
            <a:r>
              <a:rPr lang="ru-RU" dirty="0"/>
              <a:t>равен </a:t>
            </a:r>
            <a:r>
              <a:rPr lang="ru-RU" dirty="0" smtClean="0"/>
              <a:t>1,3. </a:t>
            </a:r>
            <a:r>
              <a:rPr lang="ru-RU" dirty="0"/>
              <a:t>Найдите </a:t>
            </a:r>
            <a:r>
              <a:rPr lang="ru-RU" dirty="0" smtClean="0"/>
              <a:t>площадь поверхности многогранника</a:t>
            </a:r>
            <a:r>
              <a:rPr lang="ru-RU" dirty="0"/>
              <a:t>, вершинами которого являются середины сторон данного тетраэдра.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5157191"/>
            <a:ext cx="9144000" cy="70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Segoe Scrip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/>
              <a:t>Ответ: 0,65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5" t="34602" r="54031" b="47406"/>
          <a:stretch/>
        </p:blipFill>
        <p:spPr bwMode="auto">
          <a:xfrm>
            <a:off x="4860032" y="1040323"/>
            <a:ext cx="3600400" cy="39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2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128</TotalTime>
  <Words>457</Words>
  <Application>Microsoft Office PowerPoint</Application>
  <PresentationFormat>Экран (4:3)</PresentationFormat>
  <Paragraphs>68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Тема38</vt:lpstr>
      <vt:lpstr>Пирамида в задачах ЕГЭ</vt:lpstr>
      <vt:lpstr>Задача № 1</vt:lpstr>
      <vt:lpstr>Задача № 2</vt:lpstr>
      <vt:lpstr>Задача № 3</vt:lpstr>
      <vt:lpstr>Задача № 4</vt:lpstr>
      <vt:lpstr>Задача № 5</vt:lpstr>
      <vt:lpstr>Задача № 6</vt:lpstr>
      <vt:lpstr>Задача № 7</vt:lpstr>
      <vt:lpstr>Задача № 8</vt:lpstr>
      <vt:lpstr>Задача № 9</vt:lpstr>
      <vt:lpstr>Задача № 10</vt:lpstr>
      <vt:lpstr>Задача № 11</vt:lpstr>
      <vt:lpstr>Задача № 12</vt:lpstr>
      <vt:lpstr>Задача № 13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29</cp:revision>
  <dcterms:created xsi:type="dcterms:W3CDTF">2014-11-29T06:41:56Z</dcterms:created>
  <dcterms:modified xsi:type="dcterms:W3CDTF">2015-01-13T16:33:21Z</dcterms:modified>
</cp:coreProperties>
</file>