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0" r:id="rId4"/>
    <p:sldId id="262" r:id="rId5"/>
    <p:sldId id="263" r:id="rId6"/>
    <p:sldId id="266" r:id="rId7"/>
    <p:sldId id="268" r:id="rId8"/>
    <p:sldId id="270" r:id="rId9"/>
    <p:sldId id="272" r:id="rId10"/>
    <p:sldId id="274" r:id="rId11"/>
    <p:sldId id="275" r:id="rId12"/>
    <p:sldId id="276" r:id="rId13"/>
    <p:sldId id="277" r:id="rId14"/>
    <p:sldId id="278" r:id="rId15"/>
    <p:sldId id="279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eatVKnLJqJ+JLRKXM6bQZA==" hashData="MfYO4+29HkaNuaPLMwZSQPV2mcs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31"/>
    <a:srgbClr val="005F4B"/>
    <a:srgbClr val="005F46"/>
    <a:srgbClr val="005F3B"/>
    <a:srgbClr val="007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17563-30EB-4C3C-BC6D-77B58B2D2C8B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B4676-6954-4B12-9267-E05B6320E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30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2956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B4676-6954-4B12-9267-E05B6320E49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31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3048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B4676-6954-4B12-9267-E05B6320E49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31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3084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B4676-6954-4B12-9267-E05B6320E49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31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3089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B4676-6954-4B12-9267-E05B6320E49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31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3094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B4676-6954-4B12-9267-E05B6320E49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31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3098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B4676-6954-4B12-9267-E05B6320E49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31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3008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B4676-6954-4B12-9267-E05B6320E49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31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3011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B4676-6954-4B12-9267-E05B6320E49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31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3016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B4676-6954-4B12-9267-E05B6320E49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31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3023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B4676-6954-4B12-9267-E05B6320E49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31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3027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B4676-6954-4B12-9267-E05B6320E49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31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3031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B4676-6954-4B12-9267-E05B6320E49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31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3038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B4676-6954-4B12-9267-E05B6320E49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31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3043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B4676-6954-4B12-9267-E05B6320E49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31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7"/>
            <a:ext cx="4572000" cy="4248472"/>
          </a:xfrm>
        </p:spPr>
        <p:txBody>
          <a:bodyPr>
            <a:noAutofit/>
          </a:bodyPr>
          <a:lstStyle>
            <a:lvl1pPr>
              <a:defRPr sz="6000">
                <a:latin typeface="Segoe Script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0" y="404664"/>
            <a:ext cx="7164288" cy="91095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z="4000" i="1" u="sng" dirty="0" smtClean="0">
                <a:solidFill>
                  <a:schemeClr val="bg1"/>
                </a:solidFill>
                <a:latin typeface="Segoe Script" pitchFamily="34" charset="0"/>
                <a:cs typeface="Arial" pitchFamily="34" charset="0"/>
              </a:rPr>
              <a:t>Тема урока:</a:t>
            </a:r>
            <a:endParaRPr lang="ru-RU" sz="4000" i="1" u="sng" dirty="0">
              <a:solidFill>
                <a:schemeClr val="bg1"/>
              </a:solidFill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228183" y="6396335"/>
            <a:ext cx="2929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004800"/>
                </a:solidFill>
                <a:latin typeface="Segoe Script" pitchFamily="34" charset="0"/>
                <a:cs typeface="Arial" pitchFamily="34" charset="0"/>
              </a:rPr>
              <a:t>Е.В.Акчурина </a:t>
            </a:r>
            <a:endParaRPr lang="ru-RU" sz="2400" b="1" i="1" dirty="0">
              <a:solidFill>
                <a:srgbClr val="004800"/>
              </a:solidFill>
              <a:latin typeface="Segoe Script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97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214422"/>
            <a:ext cx="9144000" cy="4590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228183" y="6396335"/>
            <a:ext cx="2929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004800"/>
                </a:solidFill>
                <a:latin typeface="Segoe Script" pitchFamily="34" charset="0"/>
                <a:cs typeface="Arial" pitchFamily="34" charset="0"/>
              </a:rPr>
              <a:t>Е.В.Акчурина </a:t>
            </a:r>
            <a:endParaRPr lang="ru-RU" sz="2400" b="1" i="1" dirty="0">
              <a:solidFill>
                <a:srgbClr val="004800"/>
              </a:solidFill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072330" y="500042"/>
            <a:ext cx="714380" cy="714380"/>
          </a:xfrm>
          <a:prstGeom prst="rect">
            <a:avLst/>
          </a:prstGeom>
          <a:solidFill>
            <a:srgbClr val="005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Segoe Scrip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bg1"/>
          </a:solidFill>
          <a:latin typeface="Segoe Scrip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bg1"/>
          </a:solidFill>
          <a:latin typeface="Segoe Scrip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bg1"/>
          </a:solidFill>
          <a:latin typeface="Segoe Scrip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bg1"/>
          </a:solidFill>
          <a:latin typeface="Segoe Scrip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bg1"/>
          </a:solidFill>
          <a:latin typeface="Segoe Scrip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08721"/>
            <a:ext cx="9144000" cy="4752527"/>
          </a:xfrm>
        </p:spPr>
        <p:txBody>
          <a:bodyPr/>
          <a:lstStyle/>
          <a:p>
            <a:r>
              <a:rPr lang="ru-RU" sz="7200" dirty="0" smtClean="0"/>
              <a:t>Объём многогранников в задачах ЕГЭ 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7164288" cy="910952"/>
          </a:xfrm>
        </p:spPr>
        <p:txBody>
          <a:bodyPr>
            <a:noAutofit/>
          </a:bodyPr>
          <a:lstStyle/>
          <a:p>
            <a:r>
              <a:rPr lang="ru-RU" sz="5400" u="sng" dirty="0" smtClean="0"/>
              <a:t>Тема урока:</a:t>
            </a:r>
            <a:endParaRPr lang="ru-RU" sz="5400" u="sng" dirty="0"/>
          </a:p>
        </p:txBody>
      </p:sp>
      <p:pic>
        <p:nvPicPr>
          <p:cNvPr id="4" name="Picture 3" descr="F:\АРХИВ\архив 2014\08 2014 непол\рис школ принадл\karanda1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023" y="6003148"/>
            <a:ext cx="3250105" cy="80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90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4176464" cy="3510721"/>
          </a:xfrm>
        </p:spPr>
        <p:txBody>
          <a:bodyPr>
            <a:normAutofit/>
          </a:bodyPr>
          <a:lstStyle/>
          <a:p>
            <a:r>
              <a:rPr lang="ru-RU" dirty="0" smtClean="0"/>
              <a:t>Найдите объём многогранника, изображенного на рисунке (все двугранные углы многогранника прямые).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4961467"/>
            <a:ext cx="4499992" cy="603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48</a:t>
            </a:r>
            <a:endParaRPr lang="ru-RU" sz="3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4" t="27037" r="54359" b="52462"/>
          <a:stretch/>
        </p:blipFill>
        <p:spPr bwMode="auto">
          <a:xfrm>
            <a:off x="4499992" y="992959"/>
            <a:ext cx="4299422" cy="454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17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3419872" cy="3534505"/>
          </a:xfrm>
        </p:spPr>
        <p:txBody>
          <a:bodyPr>
            <a:normAutofit/>
          </a:bodyPr>
          <a:lstStyle/>
          <a:p>
            <a:r>
              <a:rPr lang="ru-RU" dirty="0" smtClean="0"/>
              <a:t>Найдите объём многогранника, изображенного на рисунке (все двугранные углы многогранника прямые).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5157192"/>
            <a:ext cx="9144000" cy="603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52</a:t>
            </a:r>
            <a:endParaRPr lang="ru-RU" sz="3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5" t="28004" r="51050" b="53976"/>
          <a:stretch/>
        </p:blipFill>
        <p:spPr bwMode="auto">
          <a:xfrm>
            <a:off x="3449674" y="1124744"/>
            <a:ext cx="5506372" cy="389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45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11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5292080" cy="3168351"/>
          </a:xfrm>
        </p:spPr>
        <p:txBody>
          <a:bodyPr/>
          <a:lstStyle/>
          <a:p>
            <a:r>
              <a:rPr lang="ru-RU" dirty="0" smtClean="0"/>
              <a:t>Найдите объём многогранника, изображенного на рисунке (все двугранные углы многогранника прямые).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4869160"/>
            <a:ext cx="5292080" cy="688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87</a:t>
            </a:r>
            <a:endParaRPr lang="ru-RU" sz="3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4" t="28033" r="54508" b="49405"/>
          <a:stretch/>
        </p:blipFill>
        <p:spPr bwMode="auto">
          <a:xfrm>
            <a:off x="5292080" y="932239"/>
            <a:ext cx="3470580" cy="462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23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12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3563888" cy="3469965"/>
          </a:xfrm>
        </p:spPr>
        <p:txBody>
          <a:bodyPr>
            <a:normAutofit/>
          </a:bodyPr>
          <a:lstStyle/>
          <a:p>
            <a:r>
              <a:rPr lang="ru-RU" dirty="0" smtClean="0"/>
              <a:t>Найдите объём многогранника, изображенного на рисунке (все двугранные углы многогранника прямые).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2367" y="4954750"/>
            <a:ext cx="3579052" cy="603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66</a:t>
            </a:r>
            <a:endParaRPr lang="ru-RU" sz="3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2" t="19634" r="52543" b="61616"/>
          <a:stretch/>
        </p:blipFill>
        <p:spPr bwMode="auto">
          <a:xfrm>
            <a:off x="3591419" y="1124744"/>
            <a:ext cx="5392869" cy="428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83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13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1"/>
            <a:ext cx="3419872" cy="3398207"/>
          </a:xfrm>
        </p:spPr>
        <p:txBody>
          <a:bodyPr>
            <a:normAutofit/>
          </a:bodyPr>
          <a:lstStyle/>
          <a:p>
            <a:r>
              <a:rPr lang="ru-RU" dirty="0" smtClean="0"/>
              <a:t>Найдите объём многогранника, изображенного на рисунке (все двугранные углы многогранника прямые).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7709" y="4841991"/>
            <a:ext cx="3486398" cy="603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48</a:t>
            </a:r>
            <a:endParaRPr lang="ru-RU" sz="3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0" t="24903" r="52759" b="55681"/>
          <a:stretch/>
        </p:blipFill>
        <p:spPr bwMode="auto">
          <a:xfrm>
            <a:off x="3486398" y="1052736"/>
            <a:ext cx="538464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27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14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66" y="1268760"/>
            <a:ext cx="3979099" cy="3582729"/>
          </a:xfrm>
        </p:spPr>
        <p:txBody>
          <a:bodyPr>
            <a:normAutofit/>
          </a:bodyPr>
          <a:lstStyle/>
          <a:p>
            <a:r>
              <a:rPr lang="ru-RU" dirty="0" smtClean="0"/>
              <a:t>Найдите объём многогранника, изображенного на рисунке (все двугранные углы многогранника прямые).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2367" y="4954750"/>
            <a:ext cx="3979099" cy="603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122</a:t>
            </a:r>
            <a:endParaRPr lang="ru-RU" sz="36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7" t="30326" r="52529" b="49165"/>
          <a:stretch/>
        </p:blipFill>
        <p:spPr bwMode="auto">
          <a:xfrm>
            <a:off x="3991466" y="1052736"/>
            <a:ext cx="4756859" cy="450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15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5112568"/>
          </a:xfrm>
        </p:spPr>
        <p:txBody>
          <a:bodyPr/>
          <a:lstStyle/>
          <a:p>
            <a:r>
              <a:rPr lang="ru-RU" sz="9600" dirty="0" smtClean="0"/>
              <a:t>Спасибо за внимание!</a:t>
            </a:r>
            <a:endParaRPr lang="ru-RU" sz="9600" dirty="0"/>
          </a:p>
        </p:txBody>
      </p:sp>
      <p:pic>
        <p:nvPicPr>
          <p:cNvPr id="4" name="Picture 3" descr="F:\АРХИВ\архив 2014\08 2014 непол\рис школ принадл\karanda1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77072"/>
            <a:ext cx="6588224" cy="162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51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7"/>
            <a:ext cx="3927361" cy="3843590"/>
          </a:xfrm>
        </p:spPr>
        <p:txBody>
          <a:bodyPr>
            <a:normAutofit/>
          </a:bodyPr>
          <a:lstStyle/>
          <a:p>
            <a:r>
              <a:rPr lang="ru-RU" dirty="0" smtClean="0"/>
              <a:t>Найдите объём многогранника, изображенного на рисунке (все двугранные углы многогранника прямые).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3855" y="5013176"/>
            <a:ext cx="9144000" cy="70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5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1" t="63636" r="54487" b="19899"/>
          <a:stretch/>
        </p:blipFill>
        <p:spPr bwMode="auto">
          <a:xfrm>
            <a:off x="3927360" y="1412776"/>
            <a:ext cx="4893111" cy="312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66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55" y="1916832"/>
            <a:ext cx="6444208" cy="2358594"/>
          </a:xfrm>
        </p:spPr>
        <p:txBody>
          <a:bodyPr/>
          <a:lstStyle/>
          <a:p>
            <a:r>
              <a:rPr lang="ru-RU" dirty="0" smtClean="0"/>
              <a:t>Найдите объём многогранника, изображенного на рисунке (все двугранные углы многогранника прямые).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4954750"/>
            <a:ext cx="6444208" cy="603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11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7" t="35775" r="55244" b="36607"/>
          <a:stretch/>
        </p:blipFill>
        <p:spPr bwMode="auto">
          <a:xfrm>
            <a:off x="6444208" y="899916"/>
            <a:ext cx="2295159" cy="464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28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2" y="1250043"/>
            <a:ext cx="4351103" cy="3115061"/>
          </a:xfrm>
        </p:spPr>
        <p:txBody>
          <a:bodyPr>
            <a:normAutofit/>
          </a:bodyPr>
          <a:lstStyle/>
          <a:p>
            <a:r>
              <a:rPr lang="ru-RU" dirty="0" smtClean="0"/>
              <a:t>Найдите объём многогранника, изображенного на рисунке (все двугранные углы многогранника прямые).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4938548"/>
            <a:ext cx="4355976" cy="603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40</a:t>
            </a:r>
            <a:endParaRPr lang="ru-RU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3" t="55216" r="52719" b="19898"/>
          <a:stretch/>
        </p:blipFill>
        <p:spPr bwMode="auto">
          <a:xfrm>
            <a:off x="4355976" y="948643"/>
            <a:ext cx="4381601" cy="464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9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3741640" cy="3240360"/>
          </a:xfrm>
        </p:spPr>
        <p:txBody>
          <a:bodyPr>
            <a:normAutofit/>
          </a:bodyPr>
          <a:lstStyle/>
          <a:p>
            <a:r>
              <a:rPr lang="ru-RU" dirty="0" smtClean="0"/>
              <a:t>Найдите объём многогранника, изображенного на рисунке (все двугранные углы многогранника прямые).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4797152"/>
            <a:ext cx="3741640" cy="760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96</a:t>
            </a:r>
            <a:endParaRPr lang="ru-RU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8" t="57419" r="51512" b="19899"/>
          <a:stretch/>
        </p:blipFill>
        <p:spPr bwMode="auto">
          <a:xfrm>
            <a:off x="3851920" y="1124743"/>
            <a:ext cx="5009599" cy="443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58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55" y="1507851"/>
            <a:ext cx="3419872" cy="3456384"/>
          </a:xfrm>
        </p:spPr>
        <p:txBody>
          <a:bodyPr>
            <a:normAutofit/>
          </a:bodyPr>
          <a:lstStyle/>
          <a:p>
            <a:r>
              <a:rPr lang="ru-RU" dirty="0" smtClean="0"/>
              <a:t>Найдите объём многогранника, изображенного на рисунке (все двугранные углы многогранника прямые).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4964235"/>
            <a:ext cx="3344750" cy="603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58</a:t>
            </a:r>
            <a:endParaRPr lang="ru-RU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5" t="30424" r="52153" b="49603"/>
          <a:stretch/>
        </p:blipFill>
        <p:spPr bwMode="auto">
          <a:xfrm>
            <a:off x="3495442" y="1124744"/>
            <a:ext cx="532592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50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67" y="1583654"/>
            <a:ext cx="4139952" cy="3360578"/>
          </a:xfrm>
        </p:spPr>
        <p:txBody>
          <a:bodyPr>
            <a:normAutofit/>
          </a:bodyPr>
          <a:lstStyle/>
          <a:p>
            <a:r>
              <a:rPr lang="ru-RU" dirty="0" smtClean="0"/>
              <a:t>Найдите объём многогранника, изображенного на рисунке (все двугранные углы многогранника прямые).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2367" y="4954751"/>
            <a:ext cx="4127585" cy="603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33</a:t>
            </a:r>
            <a:endParaRPr lang="ru-RU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9" t="25551" r="53207" b="53373"/>
          <a:stretch/>
        </p:blipFill>
        <p:spPr bwMode="auto">
          <a:xfrm>
            <a:off x="4139952" y="969902"/>
            <a:ext cx="4663396" cy="458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04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5292080" cy="2358594"/>
          </a:xfrm>
        </p:spPr>
        <p:txBody>
          <a:bodyPr/>
          <a:lstStyle/>
          <a:p>
            <a:r>
              <a:rPr lang="ru-RU" dirty="0" smtClean="0"/>
              <a:t>Найдите объём многогранника, изображенного на рисунке (все двугранные углы многогранника прямые).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4954750"/>
            <a:ext cx="5292080" cy="603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32</a:t>
            </a:r>
            <a:endParaRPr lang="ru-RU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8" t="55858" r="54509" b="24021"/>
          <a:stretch/>
        </p:blipFill>
        <p:spPr bwMode="auto">
          <a:xfrm>
            <a:off x="5292080" y="1011382"/>
            <a:ext cx="3513825" cy="454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58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55" y="1484784"/>
            <a:ext cx="5004048" cy="2790641"/>
          </a:xfrm>
        </p:spPr>
        <p:txBody>
          <a:bodyPr/>
          <a:lstStyle/>
          <a:p>
            <a:r>
              <a:rPr lang="ru-RU" dirty="0" smtClean="0"/>
              <a:t>Найдите объём многогранника, изображенного на рисунке (все двугранные углы многогранника прямые).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4989255"/>
            <a:ext cx="5004048" cy="603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56</a:t>
            </a:r>
            <a:endParaRPr lang="ru-RU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6" t="23561" r="53807" b="53868"/>
          <a:stretch/>
        </p:blipFill>
        <p:spPr bwMode="auto">
          <a:xfrm>
            <a:off x="5004048" y="1001376"/>
            <a:ext cx="3823170" cy="459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60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38">
  <a:themeElements>
    <a:clrScheme name="Другая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BFBFB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Тема38</Template>
  <TotalTime>232</TotalTime>
  <Words>320</Words>
  <Application>Microsoft Office PowerPoint</Application>
  <PresentationFormat>Экран (4:3)</PresentationFormat>
  <Paragraphs>73</Paragraphs>
  <Slides>16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Тема38</vt:lpstr>
      <vt:lpstr>Объём многогранников в задачах ЕГЭ </vt:lpstr>
      <vt:lpstr>Задача № 1</vt:lpstr>
      <vt:lpstr>Задача № 2</vt:lpstr>
      <vt:lpstr>Задача № 3</vt:lpstr>
      <vt:lpstr>Задача № 4</vt:lpstr>
      <vt:lpstr>Задача № 5</vt:lpstr>
      <vt:lpstr>Задача № 6</vt:lpstr>
      <vt:lpstr>Задача № 7</vt:lpstr>
      <vt:lpstr>Задача № 8</vt:lpstr>
      <vt:lpstr>Задача № 9</vt:lpstr>
      <vt:lpstr>Задача № 10</vt:lpstr>
      <vt:lpstr>Задача № 11</vt:lpstr>
      <vt:lpstr>Задача № 12</vt:lpstr>
      <vt:lpstr>Задача № 13</vt:lpstr>
      <vt:lpstr>Задача № 14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37</cp:revision>
  <dcterms:created xsi:type="dcterms:W3CDTF">2014-11-29T06:41:56Z</dcterms:created>
  <dcterms:modified xsi:type="dcterms:W3CDTF">2015-01-13T16:32:56Z</dcterms:modified>
</cp:coreProperties>
</file>