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357" r:id="rId2"/>
    <p:sldId id="343" r:id="rId3"/>
    <p:sldId id="344" r:id="rId4"/>
    <p:sldId id="341" r:id="rId5"/>
    <p:sldId id="327" r:id="rId6"/>
    <p:sldId id="345" r:id="rId7"/>
    <p:sldId id="329" r:id="rId8"/>
    <p:sldId id="346" r:id="rId9"/>
    <p:sldId id="347" r:id="rId10"/>
    <p:sldId id="348" r:id="rId11"/>
    <p:sldId id="349" r:id="rId12"/>
    <p:sldId id="353" r:id="rId13"/>
    <p:sldId id="352" r:id="rId14"/>
    <p:sldId id="354" r:id="rId15"/>
    <p:sldId id="35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333CC"/>
    <a:srgbClr val="FF33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07B8AFB-BD31-4B7A-B0E6-178F6163DDC6}" type="datetimeFigureOut">
              <a:rPr lang="ru-RU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93E83B8-82C0-4EDB-A03E-30DD008D3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7933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93E83B8-82C0-4EDB-A03E-30DD008D32C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6F8CE4-F6CB-4E56-89FE-70494FBDA3ED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53422-E9BB-491D-8120-E7002E2E44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31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D5527-4487-4DF2-97C0-B2568CDD1A2A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DF403-A6E8-4A9F-9548-5EAF6D9C90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196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008461-75D5-4C61-860B-422DD5406CF9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0EF87-4314-40EF-8EC2-317B59CC0D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73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AF0F5D-99E5-4EF3-8562-95E429C52ED1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A69FA-CE45-42E9-8794-DA63A05BB1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8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811703-B430-47EF-B734-03E1C679129E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B53000-5C3C-461B-85B6-6BC801BB3F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934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FC97F-7703-480C-90FB-6F8BF74E71CB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A90-67FF-47D1-A2CE-30C47B8ADB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49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DB998F-9EA2-488F-AA33-698C065A08BA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9B569-DE44-47C4-BF4A-9CB14A40BE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8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8E3F31-AC6C-4CF4-8143-4D4B82472062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3194B-03CA-43C4-AE42-7A0F9787DE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14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05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6E35BD-AE58-462E-8A5E-156F0C6DC905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0D144-19CC-4019-AA61-512B69EC57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639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25535A-F506-4588-908D-F1B76BE058BB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9E46F8-F428-4749-AD89-B65AF65C96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55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DD77673-A22F-4403-820F-9CF321446F8E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1B1AAC-0446-47C1-B3FE-27D576F8CC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7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90;&#1077;&#1086;&#1088;&#1077;&#1084;&#1072;%20&#1086;%20&#1089;&#1091;&#1084;&#1084;&#1077;%20&#1091;&#1075;&#1083;&#1086;&#1074;.oms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967335"/>
            <a:ext cx="64087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Сумма углов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треугольника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1484784"/>
            <a:ext cx="327596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7 класс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188209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2143108" y="1488596"/>
            <a:ext cx="5143536" cy="4226419"/>
            <a:chOff x="2857488" y="1571612"/>
            <a:chExt cx="3000396" cy="3880806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3275856" y="2060848"/>
              <a:ext cx="2132274" cy="3071834"/>
            </a:xfrm>
            <a:prstGeom prst="triangle">
              <a:avLst>
                <a:gd name="adj" fmla="val 5000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3714744" y="3429000"/>
              <a:ext cx="285752" cy="2143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10800000" flipV="1">
              <a:off x="4714876" y="3571876"/>
              <a:ext cx="366714" cy="27622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3643306" y="3643314"/>
              <a:ext cx="285752" cy="2143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4714876" y="3429000"/>
              <a:ext cx="285752" cy="2143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8"/>
            <p:cNvSpPr txBox="1"/>
            <p:nvPr/>
          </p:nvSpPr>
          <p:spPr>
            <a:xfrm>
              <a:off x="2857488" y="4906044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  <a:endPara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TextBox 19"/>
            <p:cNvSpPr txBox="1"/>
            <p:nvPr/>
          </p:nvSpPr>
          <p:spPr>
            <a:xfrm>
              <a:off x="4143372" y="157161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В</a:t>
              </a:r>
              <a:endPara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TextBox 20"/>
            <p:cNvSpPr txBox="1"/>
            <p:nvPr/>
          </p:nvSpPr>
          <p:spPr>
            <a:xfrm>
              <a:off x="5429256" y="4929198"/>
              <a:ext cx="428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</a:t>
              </a:r>
              <a:endPara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Box 23"/>
            <p:cNvSpPr txBox="1"/>
            <p:nvPr/>
          </p:nvSpPr>
          <p:spPr>
            <a:xfrm>
              <a:off x="3357554" y="4643446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40°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4" name="TextBox 24"/>
            <p:cNvSpPr txBox="1"/>
            <p:nvPr/>
          </p:nvSpPr>
          <p:spPr>
            <a:xfrm>
              <a:off x="4190997" y="2357430"/>
              <a:ext cx="5953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TextBox 25"/>
            <p:cNvSpPr txBox="1"/>
            <p:nvPr/>
          </p:nvSpPr>
          <p:spPr>
            <a:xfrm>
              <a:off x="4929190" y="4714884"/>
              <a:ext cx="714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714349" y="1928802"/>
            <a:ext cx="6357982" cy="4357718"/>
            <a:chOff x="3059113" y="1214422"/>
            <a:chExt cx="2676525" cy="2024078"/>
          </a:xfrm>
        </p:grpSpPr>
        <p:grpSp>
          <p:nvGrpSpPr>
            <p:cNvPr id="10" name="Группа 22"/>
            <p:cNvGrpSpPr/>
            <p:nvPr/>
          </p:nvGrpSpPr>
          <p:grpSpPr>
            <a:xfrm>
              <a:off x="3059113" y="1214422"/>
              <a:ext cx="2376487" cy="2024078"/>
              <a:chOff x="3059113" y="1214422"/>
              <a:chExt cx="2376487" cy="2024078"/>
            </a:xfrm>
          </p:grpSpPr>
          <p:sp>
            <p:nvSpPr>
              <p:cNvPr id="12" name="AutoShape 8"/>
              <p:cNvSpPr>
                <a:spLocks noChangeArrowheads="1"/>
              </p:cNvSpPr>
              <p:nvPr/>
            </p:nvSpPr>
            <p:spPr bwMode="auto">
              <a:xfrm>
                <a:off x="3419475" y="1628775"/>
                <a:ext cx="2016125" cy="1296988"/>
              </a:xfrm>
              <a:prstGeom prst="rtTriangle">
                <a:avLst/>
              </a:prstGeom>
              <a:solidFill>
                <a:srgbClr val="00CC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ru-RU" dirty="0" smtClean="0"/>
                  <a:t>                                        </a:t>
                </a:r>
              </a:p>
              <a:p>
                <a:r>
                  <a:rPr lang="ru-RU" dirty="0" smtClean="0"/>
                  <a:t>                                           </a:t>
                </a:r>
              </a:p>
              <a:p>
                <a:r>
                  <a:rPr lang="ru-RU" dirty="0" smtClean="0"/>
                  <a:t>                                         </a:t>
                </a:r>
              </a:p>
              <a:p>
                <a:endParaRPr lang="ru-RU" dirty="0" smtClean="0"/>
              </a:p>
              <a:p>
                <a:endParaRPr lang="ru-RU" dirty="0" smtClean="0"/>
              </a:p>
              <a:p>
                <a:r>
                  <a:rPr lang="ru-RU" dirty="0" smtClean="0"/>
                  <a:t>                                              </a:t>
                </a:r>
                <a:r>
                  <a:rPr lang="en-US" sz="3200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40°</a:t>
                </a:r>
                <a:endPara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  <a:p>
                <a:endParaRPr lang="ru-RU" sz="4000" b="1" dirty="0"/>
              </a:p>
            </p:txBody>
          </p:sp>
          <p:sp>
            <p:nvSpPr>
              <p:cNvPr id="13" name="Text Box 12"/>
              <p:cNvSpPr txBox="1">
                <a:spLocks noChangeArrowheads="1"/>
              </p:cNvSpPr>
              <p:nvPr/>
            </p:nvSpPr>
            <p:spPr bwMode="auto">
              <a:xfrm>
                <a:off x="3286116" y="1214422"/>
                <a:ext cx="4074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</a:rPr>
                  <a:t>N</a:t>
                </a:r>
                <a:endParaRPr lang="ru-RU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 Box 13"/>
              <p:cNvSpPr txBox="1">
                <a:spLocks noChangeArrowheads="1"/>
              </p:cNvSpPr>
              <p:nvPr/>
            </p:nvSpPr>
            <p:spPr bwMode="auto">
              <a:xfrm>
                <a:off x="3059113" y="2781300"/>
                <a:ext cx="455612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000000"/>
                    </a:solidFill>
                  </a:rPr>
                  <a:t>M</a:t>
                </a:r>
                <a:endParaRPr lang="ru-RU" sz="24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5364163" y="2636838"/>
              <a:ext cx="371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ru-RU" sz="2400" b="1" dirty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857356" y="1035827"/>
            <a:ext cx="5429288" cy="4786346"/>
            <a:chOff x="2571736" y="1571612"/>
            <a:chExt cx="5429288" cy="4786346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3929058" y="2000240"/>
              <a:ext cx="3214710" cy="3429024"/>
            </a:xfrm>
            <a:prstGeom prst="triangle">
              <a:avLst>
                <a:gd name="adj" fmla="val 65624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>
              <a:off x="6715140" y="5429264"/>
              <a:ext cx="1285884" cy="158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071802" y="5143512"/>
              <a:ext cx="1500198" cy="928694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2571736" y="5429264"/>
              <a:ext cx="1857388" cy="158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18"/>
            <p:cNvSpPr txBox="1"/>
            <p:nvPr/>
          </p:nvSpPr>
          <p:spPr>
            <a:xfrm>
              <a:off x="3929058" y="5429264"/>
              <a:ext cx="428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0" name="TextBox 19"/>
            <p:cNvSpPr txBox="1"/>
            <p:nvPr/>
          </p:nvSpPr>
          <p:spPr>
            <a:xfrm>
              <a:off x="5786446" y="157161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В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TextBox 20"/>
            <p:cNvSpPr txBox="1"/>
            <p:nvPr/>
          </p:nvSpPr>
          <p:spPr>
            <a:xfrm>
              <a:off x="7000892" y="5500702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TextBox 21"/>
            <p:cNvSpPr txBox="1"/>
            <p:nvPr/>
          </p:nvSpPr>
          <p:spPr>
            <a:xfrm>
              <a:off x="3071802" y="5500702"/>
              <a:ext cx="6429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60°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Box 22"/>
            <p:cNvSpPr txBox="1"/>
            <p:nvPr/>
          </p:nvSpPr>
          <p:spPr>
            <a:xfrm>
              <a:off x="7215206" y="4714884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110°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4" name="TextBox 23"/>
            <p:cNvSpPr txBox="1"/>
            <p:nvPr/>
          </p:nvSpPr>
          <p:spPr>
            <a:xfrm>
              <a:off x="5857884" y="2467269"/>
              <a:ext cx="428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TextBox 24"/>
            <p:cNvSpPr txBox="1"/>
            <p:nvPr/>
          </p:nvSpPr>
          <p:spPr>
            <a:xfrm>
              <a:off x="4286248" y="4929198"/>
              <a:ext cx="428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TextBox 25"/>
            <p:cNvSpPr txBox="1"/>
            <p:nvPr/>
          </p:nvSpPr>
          <p:spPr>
            <a:xfrm>
              <a:off x="6572264" y="4896161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7" name="TextBox 26"/>
            <p:cNvSpPr txBox="1"/>
            <p:nvPr/>
          </p:nvSpPr>
          <p:spPr>
            <a:xfrm>
              <a:off x="3571868" y="5357826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  <a:endParaRPr lang="ru-RU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8" name="TextBox 27"/>
            <p:cNvSpPr txBox="1"/>
            <p:nvPr/>
          </p:nvSpPr>
          <p:spPr>
            <a:xfrm>
              <a:off x="4071934" y="5131370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</a:t>
              </a:r>
              <a:endParaRPr lang="ru-RU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9" name="TextBox 28"/>
            <p:cNvSpPr txBox="1"/>
            <p:nvPr/>
          </p:nvSpPr>
          <p:spPr>
            <a:xfrm>
              <a:off x="5857884" y="2143116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</a:t>
              </a:r>
              <a:endParaRPr lang="ru-RU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0" name="TextBox 29"/>
            <p:cNvSpPr txBox="1"/>
            <p:nvPr/>
          </p:nvSpPr>
          <p:spPr>
            <a:xfrm>
              <a:off x="6786578" y="513137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1" name="TextBox 30"/>
            <p:cNvSpPr txBox="1"/>
            <p:nvPr/>
          </p:nvSpPr>
          <p:spPr>
            <a:xfrm>
              <a:off x="7143768" y="513137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</a:t>
              </a:r>
              <a:endParaRPr lang="ru-RU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57356" y="857232"/>
            <a:ext cx="1955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1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2408449" y="1667192"/>
            <a:ext cx="4327102" cy="3523616"/>
            <a:chOff x="3000364" y="2500306"/>
            <a:chExt cx="4327102" cy="352361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000364" y="5429264"/>
              <a:ext cx="1428760" cy="158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Группа 5"/>
            <p:cNvGrpSpPr/>
            <p:nvPr/>
          </p:nvGrpSpPr>
          <p:grpSpPr>
            <a:xfrm>
              <a:off x="3214678" y="2500306"/>
              <a:ext cx="4112788" cy="3523616"/>
              <a:chOff x="3214678" y="2500306"/>
              <a:chExt cx="4112788" cy="3523616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11960" y="2852936"/>
                <a:ext cx="2428892" cy="2571768"/>
              </a:xfrm>
              <a:prstGeom prst="triangle">
                <a:avLst>
                  <a:gd name="adj" fmla="val 3406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8" name="TextBox 13"/>
              <p:cNvSpPr txBox="1"/>
              <p:nvPr/>
            </p:nvSpPr>
            <p:spPr>
              <a:xfrm>
                <a:off x="3214678" y="4786322"/>
                <a:ext cx="8572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110</a:t>
                </a:r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°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9" name="TextBox 14"/>
              <p:cNvSpPr txBox="1"/>
              <p:nvPr/>
            </p:nvSpPr>
            <p:spPr>
              <a:xfrm>
                <a:off x="4786314" y="3262970"/>
                <a:ext cx="7143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40</a:t>
                </a:r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°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0" name="TextBox 15"/>
              <p:cNvSpPr txBox="1"/>
              <p:nvPr/>
            </p:nvSpPr>
            <p:spPr>
              <a:xfrm>
                <a:off x="4500562" y="4857760"/>
                <a:ext cx="7143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?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1" name="TextBox 16"/>
              <p:cNvSpPr txBox="1"/>
              <p:nvPr/>
            </p:nvSpPr>
            <p:spPr>
              <a:xfrm>
                <a:off x="5857884" y="4857760"/>
                <a:ext cx="5102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?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2" name="TextBox 17"/>
              <p:cNvSpPr txBox="1"/>
              <p:nvPr/>
            </p:nvSpPr>
            <p:spPr>
              <a:xfrm>
                <a:off x="4000496" y="5500702"/>
                <a:ext cx="7143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А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3" name="TextBox 18"/>
              <p:cNvSpPr txBox="1"/>
              <p:nvPr/>
            </p:nvSpPr>
            <p:spPr>
              <a:xfrm>
                <a:off x="4572000" y="2500306"/>
                <a:ext cx="612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В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4" name="TextBox 19"/>
              <p:cNvSpPr txBox="1"/>
              <p:nvPr/>
            </p:nvSpPr>
            <p:spPr>
              <a:xfrm>
                <a:off x="6715140" y="5429264"/>
                <a:ext cx="6123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800" b="1" dirty="0" smtClean="0">
                    <a:ln w="1905"/>
                    <a:gradFill>
                      <a:gsLst>
                        <a:gs pos="0">
                          <a:schemeClr val="accent6">
                            <a:shade val="20000"/>
                            <a:satMod val="200000"/>
                          </a:schemeClr>
                        </a:gs>
                        <a:gs pos="78000">
                          <a:schemeClr val="accent6">
                            <a:tint val="90000"/>
                            <a:shade val="89000"/>
                            <a:satMod val="220000"/>
                          </a:schemeClr>
                        </a:gs>
                        <a:gs pos="100000">
                          <a:schemeClr val="accent6">
                            <a:tint val="12000"/>
                            <a:satMod val="255000"/>
                          </a:schemeClr>
                        </a:gs>
                      </a:gsLst>
                      <a:lin ang="5400000"/>
                    </a:gra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С</a:t>
                </a:r>
                <a:endParaRPr lang="ru-RU" sz="28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3967695" y="5059932"/>
                <a:ext cx="318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1</a:t>
                </a:r>
                <a:endParaRPr lang="ru-RU" b="1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6" name="TextBox 22"/>
              <p:cNvSpPr txBox="1"/>
              <p:nvPr/>
            </p:nvSpPr>
            <p:spPr>
              <a:xfrm>
                <a:off x="4286248" y="5072074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2</a:t>
                </a:r>
                <a:endParaRPr lang="ru-RU" b="1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7" name="TextBox 23"/>
              <p:cNvSpPr txBox="1"/>
              <p:nvPr/>
            </p:nvSpPr>
            <p:spPr>
              <a:xfrm>
                <a:off x="4959806" y="3071810"/>
                <a:ext cx="6123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3</a:t>
                </a:r>
                <a:endParaRPr lang="ru-RU" b="1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  <p:sp>
            <p:nvSpPr>
              <p:cNvPr id="18" name="TextBox 24"/>
              <p:cNvSpPr txBox="1"/>
              <p:nvPr/>
            </p:nvSpPr>
            <p:spPr>
              <a:xfrm>
                <a:off x="6174252" y="5059932"/>
                <a:ext cx="6123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b="1" dirty="0" smtClean="0">
                    <a:ln w="1905"/>
                    <a:solidFill>
                      <a:schemeClr val="accent6">
                        <a:lumMod val="50000"/>
                      </a:schemeClr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4</a:t>
                </a:r>
                <a:endParaRPr lang="ru-RU" b="1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endParaRPr>
              </a:p>
            </p:txBody>
          </p:sp>
        </p:grpSp>
      </p:grpSp>
      <p:sp>
        <p:nvSpPr>
          <p:cNvPr id="19" name="TextBox 18"/>
          <p:cNvSpPr txBox="1"/>
          <p:nvPr/>
        </p:nvSpPr>
        <p:spPr>
          <a:xfrm>
            <a:off x="2071670" y="428604"/>
            <a:ext cx="195540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Задача 2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 smtClean="0"/>
              <a:t>Решаем тест </a:t>
            </a:r>
            <a:endParaRPr lang="ru-RU" sz="7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AF0F5D-99E5-4EF3-8562-95E429C52ED1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A69FA-CE45-42E9-8794-DA63A05BB181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27784" y="1340768"/>
            <a:ext cx="372730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Ответы:</a:t>
            </a:r>
          </a:p>
          <a:p>
            <a:pPr lvl="0"/>
            <a:r>
              <a:rPr lang="ru-RU" sz="5400" b="1" dirty="0" smtClean="0"/>
              <a:t>   1.  </a:t>
            </a:r>
            <a:r>
              <a:rPr lang="ru-RU" sz="5400" b="1" dirty="0" smtClean="0"/>
              <a:t>Б)  </a:t>
            </a:r>
            <a:r>
              <a:rPr lang="ru-RU" sz="5400" b="1" dirty="0" smtClean="0"/>
              <a:t>80</a:t>
            </a:r>
          </a:p>
          <a:p>
            <a:pPr lvl="0"/>
            <a:r>
              <a:rPr lang="ru-RU" sz="5400" b="1" dirty="0" smtClean="0"/>
              <a:t>    2. </a:t>
            </a:r>
            <a:r>
              <a:rPr lang="ru-RU" sz="5400" b="1" dirty="0" smtClean="0"/>
              <a:t>Б)  </a:t>
            </a:r>
            <a:r>
              <a:rPr lang="ru-RU" sz="5400" b="1" dirty="0" smtClean="0"/>
              <a:t>70</a:t>
            </a:r>
          </a:p>
          <a:p>
            <a:pPr lvl="0"/>
            <a:r>
              <a:rPr lang="ru-RU" sz="5400" b="1" dirty="0" smtClean="0"/>
              <a:t>    3. </a:t>
            </a:r>
            <a:r>
              <a:rPr lang="ru-RU" sz="5400" b="1" dirty="0" smtClean="0"/>
              <a:t>Г)  </a:t>
            </a:r>
            <a:r>
              <a:rPr lang="ru-RU" sz="5400" b="1" dirty="0" smtClean="0"/>
              <a:t>40</a:t>
            </a:r>
          </a:p>
          <a:p>
            <a:pPr lvl="0"/>
            <a:r>
              <a:rPr lang="ru-RU" sz="5400" b="1" dirty="0" smtClean="0"/>
              <a:t>    4. </a:t>
            </a:r>
            <a:r>
              <a:rPr lang="ru-RU" sz="5400" b="1" dirty="0" smtClean="0"/>
              <a:t>А)  </a:t>
            </a:r>
            <a:r>
              <a:rPr lang="ru-RU" sz="5400" b="1" dirty="0" smtClean="0"/>
              <a:t>40</a:t>
            </a:r>
          </a:p>
          <a:p>
            <a:pPr lvl="0"/>
            <a:r>
              <a:rPr lang="ru-RU" sz="5400" b="1" dirty="0" smtClean="0"/>
              <a:t>    5. </a:t>
            </a:r>
            <a:r>
              <a:rPr lang="ru-RU" sz="5400" b="1" dirty="0" smtClean="0"/>
              <a:t>Г)  </a:t>
            </a:r>
            <a:r>
              <a:rPr lang="ru-RU" sz="5400" b="1" dirty="0" smtClean="0"/>
              <a:t>10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714348" y="1357298"/>
            <a:ext cx="7858180" cy="4929222"/>
            <a:chOff x="2843808" y="1556792"/>
            <a:chExt cx="4536504" cy="2952328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059832" y="2564904"/>
              <a:ext cx="432048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2987824" y="4005064"/>
              <a:ext cx="432048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3563888" y="2276872"/>
              <a:ext cx="2592288" cy="187220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9"/>
            <p:cNvSpPr txBox="1"/>
            <p:nvPr/>
          </p:nvSpPr>
          <p:spPr>
            <a:xfrm>
              <a:off x="2843808" y="2052137"/>
              <a:ext cx="5040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</a:p>
          </p:txBody>
        </p:sp>
        <p:sp>
          <p:nvSpPr>
            <p:cNvPr id="9" name="TextBox 20"/>
            <p:cNvSpPr txBox="1"/>
            <p:nvPr/>
          </p:nvSpPr>
          <p:spPr>
            <a:xfrm>
              <a:off x="2843808" y="3852337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в</a:t>
              </a:r>
              <a:endParaRPr lang="ru-RU" sz="3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0" name="TextBox 21"/>
            <p:cNvSpPr txBox="1"/>
            <p:nvPr/>
          </p:nvSpPr>
          <p:spPr>
            <a:xfrm>
              <a:off x="5436096" y="1556792"/>
              <a:ext cx="432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</a:t>
              </a:r>
              <a:endParaRPr lang="ru-RU" sz="3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TextBox 22"/>
            <p:cNvSpPr txBox="1"/>
            <p:nvPr/>
          </p:nvSpPr>
          <p:spPr>
            <a:xfrm>
              <a:off x="5076056" y="2175247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TextBox 23"/>
            <p:cNvSpPr txBox="1"/>
            <p:nvPr/>
          </p:nvSpPr>
          <p:spPr>
            <a:xfrm>
              <a:off x="5436096" y="2326965"/>
              <a:ext cx="459542" cy="27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Box 24"/>
            <p:cNvSpPr txBox="1"/>
            <p:nvPr/>
          </p:nvSpPr>
          <p:spPr>
            <a:xfrm>
              <a:off x="5318265" y="2492896"/>
              <a:ext cx="333855" cy="27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4" name="TextBox 25"/>
            <p:cNvSpPr txBox="1"/>
            <p:nvPr/>
          </p:nvSpPr>
          <p:spPr>
            <a:xfrm>
              <a:off x="4860032" y="2492896"/>
              <a:ext cx="3600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5" name="TextBox 26"/>
            <p:cNvSpPr txBox="1"/>
            <p:nvPr/>
          </p:nvSpPr>
          <p:spPr>
            <a:xfrm>
              <a:off x="3995936" y="3615407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6" name="TextBox 27"/>
            <p:cNvSpPr txBox="1"/>
            <p:nvPr/>
          </p:nvSpPr>
          <p:spPr>
            <a:xfrm>
              <a:off x="4452205" y="3781735"/>
              <a:ext cx="247446" cy="27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6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7" name="TextBox 28"/>
            <p:cNvSpPr txBox="1"/>
            <p:nvPr/>
          </p:nvSpPr>
          <p:spPr>
            <a:xfrm>
              <a:off x="4211960" y="4081246"/>
              <a:ext cx="288032" cy="27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7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8" name="TextBox 29"/>
            <p:cNvSpPr txBox="1"/>
            <p:nvPr/>
          </p:nvSpPr>
          <p:spPr>
            <a:xfrm>
              <a:off x="3851920" y="3995672"/>
              <a:ext cx="476562" cy="2765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8</a:t>
              </a:r>
              <a:endParaRPr lang="ru-RU" sz="24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9" name="TextBox 30"/>
            <p:cNvSpPr txBox="1"/>
            <p:nvPr/>
          </p:nvSpPr>
          <p:spPr>
            <a:xfrm>
              <a:off x="5648193" y="2113028"/>
              <a:ext cx="618614" cy="423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0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65</a:t>
              </a:r>
              <a:r>
                <a:rPr lang="en-US" sz="28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°</a:t>
              </a:r>
              <a:endParaRPr lang="ru-RU" sz="28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20" name="TextBox 31"/>
            <p:cNvSpPr txBox="1"/>
            <p:nvPr/>
          </p:nvSpPr>
          <p:spPr>
            <a:xfrm>
              <a:off x="3379940" y="3610585"/>
              <a:ext cx="907300" cy="423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40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  <a:r>
                <a:rPr lang="ru-RU" sz="40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  <a:r>
                <a:rPr lang="en-US" sz="40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</a:t>
              </a:r>
              <a:r>
                <a:rPr lang="en-US" sz="28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°</a:t>
              </a:r>
              <a:endParaRPr lang="ru-RU" sz="28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91680" y="404664"/>
            <a:ext cx="746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1.Найти углы и проверить  будут ли прямые  </a:t>
            </a:r>
          </a:p>
          <a:p>
            <a:r>
              <a:rPr lang="ru-RU" sz="2400" b="1" dirty="0" smtClean="0"/>
              <a:t>а  и  в   параллельны.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357290" y="1500174"/>
            <a:ext cx="5612337" cy="3714776"/>
            <a:chOff x="1979712" y="1628800"/>
            <a:chExt cx="4509501" cy="2765921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16200000" flipH="1">
              <a:off x="4716016" y="2852936"/>
              <a:ext cx="2160240" cy="432048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2411760" y="4149080"/>
              <a:ext cx="3600400" cy="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2411760" y="1988840"/>
              <a:ext cx="3168352" cy="2160240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26"/>
            <p:cNvSpPr txBox="1"/>
            <p:nvPr/>
          </p:nvSpPr>
          <p:spPr>
            <a:xfrm>
              <a:off x="1979712" y="3861048"/>
              <a:ext cx="4860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9" name="TextBox 29"/>
            <p:cNvSpPr txBox="1"/>
            <p:nvPr/>
          </p:nvSpPr>
          <p:spPr>
            <a:xfrm>
              <a:off x="6084168" y="3933056"/>
              <a:ext cx="4050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D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0" name="TextBox 30"/>
            <p:cNvSpPr txBox="1"/>
            <p:nvPr/>
          </p:nvSpPr>
          <p:spPr>
            <a:xfrm>
              <a:off x="5436096" y="1628800"/>
              <a:ext cx="4050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Е</a:t>
              </a:r>
              <a:endPara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TextBox 31"/>
            <p:cNvSpPr txBox="1"/>
            <p:nvPr/>
          </p:nvSpPr>
          <p:spPr>
            <a:xfrm>
              <a:off x="2699792" y="3759423"/>
              <a:ext cx="6480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30°</a:t>
              </a:r>
              <a:endParaRPr lang="ru-RU" sz="24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2" name="TextBox 33"/>
            <p:cNvSpPr txBox="1"/>
            <p:nvPr/>
          </p:nvSpPr>
          <p:spPr>
            <a:xfrm>
              <a:off x="5220072" y="3717032"/>
              <a:ext cx="792089" cy="343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80°</a:t>
              </a:r>
              <a:endParaRPr lang="ru-RU" sz="24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Box 34"/>
            <p:cNvSpPr txBox="1"/>
            <p:nvPr/>
          </p:nvSpPr>
          <p:spPr>
            <a:xfrm>
              <a:off x="5220072" y="2132856"/>
              <a:ext cx="567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2400" b="1" dirty="0" smtClean="0">
                  <a:ln w="1905"/>
                  <a:solidFill>
                    <a:schemeClr val="tx2">
                      <a:lumMod val="60000"/>
                      <a:lumOff val="4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2400" b="1" dirty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339752" y="476672"/>
            <a:ext cx="512121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2.Найдите  неизвестный угол</a:t>
            </a:r>
          </a:p>
          <a:p>
            <a:r>
              <a:rPr lang="ru-RU" sz="2800" b="1" dirty="0" smtClean="0"/>
              <a:t>  треугольника.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14400" y="214290"/>
            <a:ext cx="8229600" cy="1143000"/>
          </a:xfrm>
          <a:prstGeom prst="rect">
            <a:avLst/>
          </a:prstGeom>
        </p:spPr>
        <p:txBody>
          <a:bodyPr/>
          <a:lstStyle/>
          <a:p>
            <a:pPr lvl="0" algn="ctr" eaLnBrk="0" hangingPunct="0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Исследовательская</a:t>
            </a:r>
            <a:r>
              <a:rPr kumimoji="0" lang="ru-RU" sz="36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работа</a:t>
            </a:r>
            <a:endParaRPr kumimoji="0" lang="ru-RU" sz="3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2174875"/>
            <a:ext cx="7972452" cy="39512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Возьмите треугольники, которые лежат у вас на столе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Обозначьте углы этих треугольников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Измерьте их с помощью транспортира.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Найдите сумму этих углов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Сделайте вывод.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1071546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3333CC"/>
                </a:solidFill>
              </a:rPr>
              <a:t>ОПЫТНЫМ ПУТЕМ ОПРЕДЕЛИТЕ, ЧЕМУ РАВНА СУММА УГЛОВ ТРЕУГОЛЬНИКОВ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EEE05-7127-4330-A658-5D2C2C40B7E1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5A4F72-FF00-4D84-B02E-D6E6735DF68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571604" y="285728"/>
            <a:ext cx="7572396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Исследовательская работа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4" name="Group 89"/>
          <p:cNvGraphicFramePr>
            <a:graphicFrameLocks/>
          </p:cNvGraphicFramePr>
          <p:nvPr/>
        </p:nvGraphicFramePr>
        <p:xfrm>
          <a:off x="500034" y="4000504"/>
          <a:ext cx="8229600" cy="24231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A=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B=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C=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M=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N=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T=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P=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 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Q=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en-US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S=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А 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В+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С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"/>
                        </a:rPr>
                        <a:t>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M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N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T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"/>
                        </a:rPr>
                        <a:t>=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P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Q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+</a:t>
                      </a: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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ahoma" pitchFamily="34" charset="0"/>
                        </a:rPr>
                        <a:t>S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"/>
                        </a:rPr>
                        <a:t>=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"/>
                        </a:rPr>
                        <a:t>Вывод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9900"/>
                        </a:solidFill>
                        <a:effectLst/>
                        <a:latin typeface="Tahoma" pitchFamily="34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142844" y="714356"/>
            <a:ext cx="2744804" cy="3314720"/>
            <a:chOff x="500034" y="571480"/>
            <a:chExt cx="2744804" cy="3314720"/>
          </a:xfrm>
        </p:grpSpPr>
        <p:sp>
          <p:nvSpPr>
            <p:cNvPr id="11" name="AutoShape 7"/>
            <p:cNvSpPr>
              <a:spLocks noChangeArrowheads="1"/>
            </p:cNvSpPr>
            <p:nvPr/>
          </p:nvSpPr>
          <p:spPr bwMode="auto">
            <a:xfrm>
              <a:off x="928662" y="1000108"/>
              <a:ext cx="1873250" cy="2592388"/>
            </a:xfrm>
            <a:prstGeom prst="triangle">
              <a:avLst>
                <a:gd name="adj" fmla="val 70593"/>
              </a:avLst>
            </a:prstGeom>
            <a:solidFill>
              <a:srgbClr val="FFFF00"/>
            </a:solidFill>
            <a:ln w="28575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071670" y="571480"/>
              <a:ext cx="3921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</a:rPr>
                <a:t>B</a:t>
              </a:r>
              <a:endParaRPr lang="ru-RU" sz="2400" b="1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500034" y="3429000"/>
              <a:ext cx="39211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rgbClr val="000000"/>
                  </a:solidFill>
                </a:rPr>
                <a:t>А</a:t>
              </a: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2857488" y="3357562"/>
              <a:ext cx="387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</a:rPr>
                <a:t>C</a:t>
              </a:r>
              <a:endParaRPr lang="ru-RU" sz="2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572132" y="278605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3059113" y="1214422"/>
            <a:ext cx="2676525" cy="2024078"/>
            <a:chOff x="3059113" y="1214422"/>
            <a:chExt cx="2676525" cy="2024078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3059113" y="1214422"/>
              <a:ext cx="2376487" cy="2024078"/>
              <a:chOff x="3059113" y="1214422"/>
              <a:chExt cx="2376487" cy="2024078"/>
            </a:xfrm>
          </p:grpSpPr>
          <p:sp>
            <p:nvSpPr>
              <p:cNvPr id="12" name="AutoShape 8"/>
              <p:cNvSpPr>
                <a:spLocks noChangeArrowheads="1"/>
              </p:cNvSpPr>
              <p:nvPr/>
            </p:nvSpPr>
            <p:spPr bwMode="auto">
              <a:xfrm>
                <a:off x="3419475" y="1628775"/>
                <a:ext cx="2016125" cy="1296988"/>
              </a:xfrm>
              <a:prstGeom prst="rtTriangle">
                <a:avLst/>
              </a:prstGeom>
              <a:solidFill>
                <a:srgbClr val="00CCFF"/>
              </a:solidFill>
              <a:ln w="28575">
                <a:solidFill>
                  <a:srgbClr val="0000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Text Box 12"/>
              <p:cNvSpPr txBox="1">
                <a:spLocks noChangeArrowheads="1"/>
              </p:cNvSpPr>
              <p:nvPr/>
            </p:nvSpPr>
            <p:spPr bwMode="auto">
              <a:xfrm>
                <a:off x="3286116" y="1214422"/>
                <a:ext cx="4074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00"/>
                    </a:solidFill>
                  </a:rPr>
                  <a:t>N</a:t>
                </a:r>
                <a:endParaRPr lang="ru-RU" sz="24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 Box 13"/>
              <p:cNvSpPr txBox="1">
                <a:spLocks noChangeArrowheads="1"/>
              </p:cNvSpPr>
              <p:nvPr/>
            </p:nvSpPr>
            <p:spPr bwMode="auto">
              <a:xfrm>
                <a:off x="3059113" y="2781300"/>
                <a:ext cx="455612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000000"/>
                    </a:solidFill>
                  </a:rPr>
                  <a:t>M</a:t>
                </a:r>
                <a:endParaRPr lang="ru-RU" sz="2400" b="1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5364163" y="2636838"/>
              <a:ext cx="3714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</a:rPr>
                <a:t>T</a:t>
              </a:r>
              <a:endParaRPr lang="ru-RU" sz="24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793845" y="1000108"/>
            <a:ext cx="3350155" cy="2319053"/>
            <a:chOff x="5793845" y="1000108"/>
            <a:chExt cx="3350155" cy="2319053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 rot="12360031">
              <a:off x="5793845" y="2124664"/>
              <a:ext cx="3097213" cy="1074737"/>
            </a:xfrm>
            <a:prstGeom prst="triangle">
              <a:avLst>
                <a:gd name="adj" fmla="val 70444"/>
              </a:avLst>
            </a:prstGeom>
            <a:solidFill>
              <a:srgbClr val="00FF00"/>
            </a:solidFill>
            <a:ln w="2857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ru-RU"/>
            </a:p>
          </p:txBody>
        </p:sp>
        <p:grpSp>
          <p:nvGrpSpPr>
            <p:cNvPr id="28" name="Группа 27"/>
            <p:cNvGrpSpPr/>
            <p:nvPr/>
          </p:nvGrpSpPr>
          <p:grpSpPr>
            <a:xfrm>
              <a:off x="6072198" y="1000108"/>
              <a:ext cx="3071802" cy="2319053"/>
              <a:chOff x="6072198" y="1000108"/>
              <a:chExt cx="3071802" cy="2319053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072198" y="1000108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P</a:t>
                </a:r>
                <a:endParaRPr lang="ru-RU" sz="2400" b="1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215074" y="285749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Q</a:t>
                </a:r>
                <a:endParaRPr lang="ru-RU" sz="2400" b="1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8501058" y="2857496"/>
                <a:ext cx="6429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/>
                  <a:t>S</a:t>
                </a:r>
                <a:endParaRPr lang="ru-RU" sz="2400" b="1" dirty="0"/>
              </a:p>
            </p:txBody>
          </p:sp>
        </p:grpSp>
      </p:grpSp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462708" y="4032173"/>
          <a:ext cx="8273668" cy="2423711"/>
        </p:xfrm>
        <a:graphic>
          <a:graphicData uri="http://schemas.openxmlformats.org/drawingml/2006/table">
            <a:tbl>
              <a:tblPr/>
              <a:tblGrid>
                <a:gridCol w="8273668"/>
              </a:tblGrid>
              <a:tr h="2423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mpd="sng">
                      <a:solidFill>
                        <a:schemeClr val="tx1"/>
                      </a:solidFill>
                      <a:prstDash val="solid"/>
                    </a:lnL>
                    <a:lnR w="28575" cmpd="sng">
                      <a:solidFill>
                        <a:schemeClr val="tx1"/>
                      </a:solidFill>
                      <a:prstDash val="solid"/>
                    </a:lnR>
                    <a:lnT w="28575" cmpd="sng">
                      <a:solidFill>
                        <a:schemeClr val="tx1"/>
                      </a:solidFill>
                      <a:prstDash val="solid"/>
                    </a:lnT>
                    <a:lnB w="28575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57422" y="1857364"/>
            <a:ext cx="417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file"/>
              </a:rPr>
              <a:t>Теорема</a:t>
            </a:r>
            <a:r>
              <a:rPr lang="ru-RU" dirty="0" smtClean="0"/>
              <a:t> о сумме углов треугольника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2EEE05-7127-4330-A658-5D2C2C40B7E1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C28713-93CC-46AD-8CEB-1CAD84AD5D0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285860"/>
            <a:ext cx="77057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2" name="Группа 21"/>
          <p:cNvGrpSpPr/>
          <p:nvPr/>
        </p:nvGrpSpPr>
        <p:grpSpPr>
          <a:xfrm>
            <a:off x="5429256" y="4857760"/>
            <a:ext cx="1295400" cy="1038225"/>
            <a:chOff x="5429256" y="4857760"/>
            <a:chExt cx="1295400" cy="1038225"/>
          </a:xfrm>
        </p:grpSpPr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10800000">
              <a:off x="5429256" y="4857760"/>
              <a:ext cx="1295400" cy="1038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6000760" y="5214950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/>
                <a:t>3</a:t>
              </a:r>
              <a:endParaRPr lang="ru-RU" b="1" i="1" dirty="0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928794" y="5000636"/>
            <a:ext cx="971550" cy="1066800"/>
            <a:chOff x="1928794" y="5000636"/>
            <a:chExt cx="971550" cy="1066800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928794" y="5000636"/>
              <a:ext cx="971550" cy="1066800"/>
              <a:chOff x="1928794" y="5000636"/>
              <a:chExt cx="971550" cy="106680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2285984" y="5357826"/>
                <a:ext cx="500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i="1" dirty="0" smtClean="0"/>
                  <a:t>1</a:t>
                </a:r>
                <a:endParaRPr lang="ru-RU" b="1" i="1" dirty="0"/>
              </a:p>
            </p:txBody>
          </p:sp>
          <p:pic>
            <p:nvPicPr>
              <p:cNvPr id="9229" name="Picture 1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0800000">
                <a:off x="1928794" y="5000636"/>
                <a:ext cx="971550" cy="1066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2285984" y="5357826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1</a:t>
              </a:r>
              <a:endParaRPr lang="ru-RU" b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4286248" y="5959475"/>
            <a:ext cx="765163" cy="898525"/>
            <a:chOff x="6572264" y="2000264"/>
            <a:chExt cx="765163" cy="898525"/>
          </a:xfrm>
        </p:grpSpPr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6572264" y="2000264"/>
              <a:ext cx="765163" cy="898525"/>
            </a:xfrm>
            <a:custGeom>
              <a:avLst/>
              <a:gdLst/>
              <a:ahLst/>
              <a:cxnLst>
                <a:cxn ang="0">
                  <a:pos x="0" y="57"/>
                </a:cxn>
                <a:cxn ang="0">
                  <a:pos x="56" y="80"/>
                </a:cxn>
                <a:cxn ang="0">
                  <a:pos x="92" y="71"/>
                </a:cxn>
                <a:cxn ang="0">
                  <a:pos x="56" y="0"/>
                </a:cxn>
                <a:cxn ang="0">
                  <a:pos x="0" y="57"/>
                </a:cxn>
              </a:cxnLst>
              <a:rect l="0" t="0" r="r" b="b"/>
              <a:pathLst>
                <a:path w="92" h="80">
                  <a:moveTo>
                    <a:pt x="0" y="57"/>
                  </a:moveTo>
                  <a:cubicBezTo>
                    <a:pt x="15" y="71"/>
                    <a:pt x="35" y="80"/>
                    <a:pt x="56" y="80"/>
                  </a:cubicBezTo>
                  <a:cubicBezTo>
                    <a:pt x="69" y="79"/>
                    <a:pt x="81" y="77"/>
                    <a:pt x="92" y="71"/>
                  </a:cubicBezTo>
                  <a:lnTo>
                    <a:pt x="56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86578" y="2327309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i="1" dirty="0" smtClean="0"/>
                <a:t>2</a:t>
              </a:r>
              <a:endParaRPr lang="ru-RU" b="1" i="1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532 -0.11589 L -0.10156 -0.420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15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57 -0.12051 L 0.20243 -0.453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3919E-6 L 0.00521 -0.5496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2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000100" y="1212728"/>
            <a:ext cx="7143800" cy="4432545"/>
            <a:chOff x="2428860" y="1857364"/>
            <a:chExt cx="4714908" cy="4432545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2786050" y="2214554"/>
              <a:ext cx="3929090" cy="3571900"/>
            </a:xfrm>
            <a:prstGeom prst="triangle">
              <a:avLst>
                <a:gd name="adj" fmla="val 21404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sp>
          <p:nvSpPr>
            <p:cNvPr id="6" name="TextBox 12"/>
            <p:cNvSpPr txBox="1"/>
            <p:nvPr/>
          </p:nvSpPr>
          <p:spPr>
            <a:xfrm>
              <a:off x="3000364" y="5201679"/>
              <a:ext cx="9286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40°</a:t>
              </a:r>
              <a:endParaRPr lang="ru-RU" sz="3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7" name="TextBox 13"/>
            <p:cNvSpPr txBox="1"/>
            <p:nvPr/>
          </p:nvSpPr>
          <p:spPr>
            <a:xfrm>
              <a:off x="3482570" y="2643182"/>
              <a:ext cx="8036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80°</a:t>
              </a:r>
              <a:endParaRPr lang="ru-RU" sz="3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8" name="TextBox 14"/>
            <p:cNvSpPr txBox="1"/>
            <p:nvPr/>
          </p:nvSpPr>
          <p:spPr>
            <a:xfrm>
              <a:off x="5893603" y="5201679"/>
              <a:ext cx="53578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32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9" name="TextBox 15"/>
            <p:cNvSpPr txBox="1"/>
            <p:nvPr/>
          </p:nvSpPr>
          <p:spPr>
            <a:xfrm>
              <a:off x="2428860" y="5643578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6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А</a:t>
              </a:r>
              <a:endPara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3643306" y="1857364"/>
              <a:ext cx="5715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6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В</a:t>
              </a:r>
              <a:endPara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1" name="TextBox 17"/>
            <p:cNvSpPr txBox="1"/>
            <p:nvPr/>
          </p:nvSpPr>
          <p:spPr>
            <a:xfrm>
              <a:off x="6715140" y="5572140"/>
              <a:ext cx="4286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6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</a:t>
              </a:r>
              <a:endPara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036ABB-6076-4C4F-BCF0-DF02FDACBF83}" type="datetime1">
              <a:rPr lang="ru-RU" smtClean="0"/>
              <a:pPr>
                <a:defRPr/>
              </a:pPr>
              <a:t>18.01.2015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FAC87-403E-453E-B5EF-716F3A92D7B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071538" y="1279225"/>
            <a:ext cx="7358114" cy="4721543"/>
            <a:chOff x="1571604" y="1643050"/>
            <a:chExt cx="4572032" cy="4299551"/>
          </a:xfrm>
        </p:grpSpPr>
        <p:sp>
          <p:nvSpPr>
            <p:cNvPr id="5" name="Равнобедренный треугольник 4"/>
            <p:cNvSpPr/>
            <p:nvPr/>
          </p:nvSpPr>
          <p:spPr>
            <a:xfrm>
              <a:off x="2071670" y="1928802"/>
              <a:ext cx="3571900" cy="3643338"/>
            </a:xfrm>
            <a:prstGeom prst="triangle">
              <a:avLst/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ru-RU" dirty="0"/>
            </a:p>
          </p:txBody>
        </p:sp>
        <p:sp>
          <p:nvSpPr>
            <p:cNvPr id="6" name="TextBox 15"/>
            <p:cNvSpPr txBox="1"/>
            <p:nvPr/>
          </p:nvSpPr>
          <p:spPr>
            <a:xfrm>
              <a:off x="4000496" y="1643050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</a:t>
              </a:r>
              <a:endPara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7" name="TextBox 16"/>
            <p:cNvSpPr txBox="1"/>
            <p:nvPr/>
          </p:nvSpPr>
          <p:spPr>
            <a:xfrm>
              <a:off x="5715008" y="5357826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К</a:t>
              </a:r>
              <a:endPara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8" name="TextBox 17"/>
            <p:cNvSpPr txBox="1"/>
            <p:nvPr/>
          </p:nvSpPr>
          <p:spPr>
            <a:xfrm>
              <a:off x="1571604" y="5357826"/>
              <a:ext cx="5715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32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М</a:t>
              </a:r>
              <a:endPara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>
            <a:xfrm>
              <a:off x="2786050" y="3714752"/>
              <a:ext cx="285752" cy="2143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3759987" y="5598335"/>
              <a:ext cx="347666" cy="95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 flipV="1">
              <a:off x="4643438" y="3643314"/>
              <a:ext cx="285752" cy="19526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0"/>
            <p:cNvSpPr txBox="1"/>
            <p:nvPr/>
          </p:nvSpPr>
          <p:spPr>
            <a:xfrm>
              <a:off x="3643306" y="2143116"/>
              <a:ext cx="5000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40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40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3" name="TextBox 31"/>
            <p:cNvSpPr txBox="1"/>
            <p:nvPr/>
          </p:nvSpPr>
          <p:spPr>
            <a:xfrm>
              <a:off x="2285984" y="5000636"/>
              <a:ext cx="5000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40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40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14" name="TextBox 32"/>
            <p:cNvSpPr txBox="1"/>
            <p:nvPr/>
          </p:nvSpPr>
          <p:spPr>
            <a:xfrm>
              <a:off x="5000628" y="5007130"/>
              <a:ext cx="50006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4000" b="1" dirty="0" smtClean="0">
                  <a:ln w="1905"/>
                  <a:solidFill>
                    <a:schemeClr val="accent6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?</a:t>
              </a:r>
              <a:endParaRPr lang="ru-RU" sz="4000" b="1" dirty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Words>289</Words>
  <Application>Microsoft Office PowerPoint</Application>
  <PresentationFormat>Экран (4:3)</PresentationFormat>
  <Paragraphs>153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Решаем тест 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userr</cp:lastModifiedBy>
  <cp:revision>134</cp:revision>
  <dcterms:created xsi:type="dcterms:W3CDTF">2010-12-11T18:03:11Z</dcterms:created>
  <dcterms:modified xsi:type="dcterms:W3CDTF">2015-01-18T02:17:40Z</dcterms:modified>
  <cp:category>шаблоны к Powerpoint</cp:category>
</cp:coreProperties>
</file>