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79" r:id="rId7"/>
    <p:sldId id="263" r:id="rId8"/>
    <p:sldId id="280" r:id="rId9"/>
    <p:sldId id="281" r:id="rId10"/>
    <p:sldId id="269" r:id="rId11"/>
    <p:sldId id="266" r:id="rId12"/>
    <p:sldId id="267" r:id="rId13"/>
    <p:sldId id="270" r:id="rId14"/>
    <p:sldId id="273" r:id="rId15"/>
    <p:sldId id="268" r:id="rId16"/>
    <p:sldId id="272" r:id="rId17"/>
    <p:sldId id="274" r:id="rId18"/>
    <p:sldId id="276" r:id="rId19"/>
    <p:sldId id="285" r:id="rId20"/>
    <p:sldId id="282" r:id="rId21"/>
    <p:sldId id="283" r:id="rId22"/>
    <p:sldId id="286" r:id="rId23"/>
    <p:sldId id="287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86CA6-FFFE-4376-A3DF-5C6C9A3F10AE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03207-9279-42A2-A3F7-6D6180CD1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ет полевых цвет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857628"/>
            <a:ext cx="3243800" cy="2429719"/>
          </a:xfrm>
          <a:prstGeom prst="rect">
            <a:avLst/>
          </a:prstGeom>
        </p:spPr>
      </p:pic>
      <p:pic>
        <p:nvPicPr>
          <p:cNvPr id="4" name="Рисунок 3" descr="букет полевых цветов увеличенный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1428736"/>
            <a:ext cx="3475458" cy="15001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57752" y="4357694"/>
            <a:ext cx="285752" cy="28575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00" y="357166"/>
            <a:ext cx="7786742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Кодирование графической информации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107154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111 000 111</a:t>
            </a:r>
            <a:endParaRPr lang="ru-RU" sz="2800" b="1" dirty="0">
              <a:solidFill>
                <a:srgbClr val="7030A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5000628" y="1500174"/>
            <a:ext cx="3357586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V="1">
            <a:off x="7000892" y="3429000"/>
            <a:ext cx="2857520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286776" y="5000636"/>
            <a:ext cx="357190" cy="21431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42910" y="1857364"/>
            <a:ext cx="39290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Графические изображения из аналоговой (непрерывной) формы в цифровую (дискретную) преобразуются путём пространственной дискретизации.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data:image/jpeg;base64,/9j/4AAQSkZJRgABAQAAAQABAAD/2wCEAAkGBhISERAUEhQUFRAUFBUUFRcVFRkXFxkZGBQVFBUaFRUYGyYfGB0kGhIXHy8gIycpLCwsGh8xNTAsNScrLCkBCQoKDgwOGg8PGi0kHyQuNCk1Ki4tNS80LDAvNTUtLDQvNCwuMCwvNS0vKi4pLCwsLDUpLCwsLCwsKSksLS8sLP/AABEIAMIBAwMBIgACEQEDEQH/xAAcAAEAAgMBAQEAAAAAAAAAAAAABAUCAwYBBwj/xABNEAACAQMCBAMEAgoPCAMBAAABAgMABBESIQUGEzEiQVEHFCNhMoEzUlNxc5GTobGzFyQlNUJUYnJ0grLB0dLwFRaDkpS04/Gi0+E0/8QAGgEBAAIDAQAAAAAAAAAAAAAAAAIEAQMFBv/EACsRAQABAwMDAgYDAQEAAAAAAAABAgMRBBIxBSFBE1EiYXGRwdGhsfDxgf/aAAwDAQACEQMRAD8A+2zzqilmOFAyTXOScxTSE9FVVPJn3J+r/wB1P5jj1qi58JbLDzIA2H4yKr1XAwO1cTXX7vqenTO2I9uZdLTWqNm6qMz/AE9XjF0vcRuPlkH6qseHcxxSnScpJ6N/cf8A1VdUO/tVbGdidg3z8gflVOnVX7PxRVuj2n98rE2LVztMY+cfp1l1EWGAcZIyfkN6zZwo8z+cn/GqXlnijNqik+yJ2J7kdt/XH99XUs4Xvn8RP6K7ti9Ret+rT59/DmXbdVur05/6xt5GOdS6fT1x863VhDMGGV7VnVinjnLTPJSlKkwUpSgUpSgUpSgUpSgUpSgUpSgUpSgUpSgUpSgUpSgUpSgUpSg53i0x950+XSBH/Mc/6+VaqteL8K6mlkwJUzjPYg91P+NVRUjZlKt6H+49iPmK89qbVdF2qauJnMS61mumqiIjmCqrjs7KI9KlmMkaqudIYs4UeLBxjOfvZq1qm4/asxhYTNGI9bBUWMlnICoT1EYYVWk8v4QPlVSqKMfHPZvjdn4eUfgvM0fvULOGjaRnjKhWkwVk923ZFwAZCoBOB4hXb8O4/BO7pExZkAY5jdVKlmUMjsoWRcqRlSRtXG8ncmBupJLJI/jyhOlTtci6P0VA3dQCfPsMYrrOEcrw20ssseepKPiE6RqPUeTUdKjfMhHpgCu10yiKbU1RxVMy52sqmbkRPiIg/wB6rXBIckYU+GORvptpVQFQkuSMhB4sb4xvWT8z2waBdZJnCmMrG7KQ7BE1OqlUyxwNRG+1QrfkmGNdMTyx+ISAqUyJQT8UBkI1lWKnIII7jO9VEvAbdJX/AHQCGFraQxM1vhEgkST42odTLSSSMX1LvMNtgD0lN0H+91pgESasrA4CpIzYuAxh8KqTlhG2BjPbIGRnbHzLbM0SiTJlClfA+PEWVQ7acRsWRlCuQSVIxkYqgh5VthFD7rc4C+6DqdSNyVjebplSVKlmaZlGQVOkAAYrZwmwtJGVo3lESNECWZBHPIsjzRMcjWW6jl9tIbUuxGKC2g5vtniMqtIYxoJxbz5w4LI2jp6ihAJ1gafnW9OY7Y4xIDllUEBiCWh94XBAwQYxqz2+vaucseR7FIhGk+VDQsD+18bdSCPUgi6bli7rqZS7MB4souJXC+UbAlXidZJISiaw0buvTtvdQjOq5A0bldvFv8qCyPN9pjaQsfh+FI5Hc9WMzIAiIWJMalsAbAZOKm/7Wi6cUur4cpjEbYPi6pAj2xkZ1Dv671zjcr8OSFVklUwBIi3VkjKsINaKzsw38c2WORlsA7EqbaKCz92t7dnikhZESIO6N1BGq6SuPpkaQ2V899qDaOZbYsih8l20jwPgHqNCNbacJmRGUaiNRGBmsLTmu1kAKyHBMYXMci6uqSsZXUo1KSCNQ2yDk1QW3CeFB4ZY7mDMLKoOu2fvNLPGmp0Yp4nkxoKkjzOkEb4uULeG2jF7MHVFgQmUxiICJtSoAyAaC5/hZY7b7Cgu05mti0aiTJfYeB8bu0a6m04TU6Mq6iNRBAzUfjnNUcHTC6HZw7Al8RqsejWzuquVAMib6SBnJwATUS15ctEYKk2BCI2eIPHp0pK9xAZFC5RVdyRpKggDOQKxu4uHSdNI7mGEsrqoglhUyRy4EihcHIYxL4lAbKbEb0FtJzJbq0is+DGju/hfThFDPpfTpYqCCVUkjPatI5vtdOrWwGplIaGVWXQELtIjIGRFEiEuwCjUN96pZ+BcN+JMLiKOO51RFla2AbUAsipMUMniUEFQ+2TgA4Il3vBbN5ZYzcaZpOq0sYljDGKWOJZUKMCVQrAhyMMMHDDNBYtzTbguMyHQ5j2gmIZwxVljIjxKwKtkJqwFJ7A1MbisQjik1jpylAjDJDGTGjGPXI3qmEFm0KmO6VR71JJHMksRxNKZCyoWBRiRM66SCcN671mLOymjSzSZGFuYz00lVnHRdRiQAk4yArZxnJHnQS4OabZ+kVclJQTG/TkEZxq26pXQD8NtiQcDNQ73naBY1aPLsz6AGV48Yj6pZgUL6dGCGCnOQRtkiLZcAtJZioeR/dTIjIyKozN1C41mIOVIkOQraTtnOK121jb65FWe4EkJy1yTENGhTD08smkqAWGdB8QY6tQoLq35mgZ1j15kOkeBXZNRiE4VZQmliYzqAzkjsKwbm+1CM7SMqqzq2qKVSrJH1mDqyAqdHiAIGryzVKOD2cMjrLdIkRdRFD1o0ClLSK03J+IXUA4w2BlTjIzUv9j23MEsBaQxStqdcRKCRCsKHSkSr4dCuNvpgMc4FBZNzTbAj4h3dkyEcrlXEbEsFwEDkLrJ052zkGs25ktgVBk3Yso8Ld1nW2YfR8pZFX689t6rp+QrZjEdwIiwjGiFwqFg/TQSRNpUEeHTgqDgEAADyX2f2rFyAytIZC7JpV2L3SXZ1OF1Eh4wAc5Ck+e9BMbm+0GnEhYM5QFI5HAImNuSxVSEXqKVDNhSQcE1c1zs/Its/T1aj05Hkj+h4Ge4FwSnh23UKPRcjuc10VApSlApSlAqj48Ju6gmNQThd/Fg7sO5H3qvKh8TJVOovePxffUfTB+rP1gVV1dG+1MZmPPb/fw3WKttcThW/wCyXeNGjdQWVW8S57gHYg/P0rTBylltU0mr5Lt+f0+9XRiva0z06xVMTVGf/Zx9m2NXdiJimcMIogoAUAKNgB2FZ0pV+Ix2hUKo5OWyeoNa6ZLtLl/Bk6UMTBAdW2WgXLEHYkYzgi8pWRy9rymUmtt8xx9V5DgAO3XMtspXJPgaaRgfUD120Qcg6VVRKqhPdlUxxaG6du7MNZ1nVIQxHU2x3A3rr6UHIW/s+VTGRKR0/ddAXWiAQXkt1ho1k0uCJQg1A6cZHfFWHLnLT20s0jzdVpUiTJDg/DaZtR1SMMnrdkCqMbKAcC/pQcNPyLctojM0PSSNlVhHIjqfe7e5XUVmy2eiVypQjuPlJh5BKtbsZtRj06wesFOm5kuVKhJxkhpMZl6hOlScnOrsKUHLcV5MaWKWNZ9AlmmkbwtgiVCmk6JEY6c5+lpPmp2xY8Q4I7rbaHQSQHYyRmRGzE0TakDqc4YkENtuPM1cUoOWl5KLGTMq6SJSgEW+qWWKZ+qdeJE1QgBMDw+Ek4BqbJwCR2jdpUWVYbmLVFFpGZjEQ6qztgr0vMnJOdu1XlKDhrj2cu8ZX3hdTTPKx0zkYe1jtmXJudbfY8+JypzgjFWVzyaZNZeRGZ3mZtUXhIe090VWCuDsqhjgjJ1Y0gjHT0oOLuPZzqBHvDuS0mTKZiWWWK3jcSNFNGzH9rZ76cMRp7EdLZcL6c1xJkHrGM4xjGhAnfO+cZqfSgqeH8LmS5uZXkjaObThVjZWXQNK5cyENsTnCjeqm85F1+8aZEQSLc6CIfGGuJBK5kfX8VQw2XC+Wc4BrrKUHP2nKYjZCH2S7e63Xc67d4WBOd2LSFy3mc7b5q7t1cL4yrNlt1UqMajpGCzbhcAnO5BOBnA20oFKUoFKUoFKUoFKUoFV3F58r0l3klGkD0U7Mx9ABmsPe3mdliOmNThpO5J81TO39Y1Kt4URiqjcjUSd2O+N2O5qrVX60TTTxPbP6/fH1bop9Oczzzj9/wC+yRjbaoy3T6wrJ38wdv0VIllCjJ7eZ9KzrfMZntLXE45gpSlTRc6/tD4aCQbuEEEg+LzBwfKpNtzfaSLqjl1p21Ijsu3fdVIr81X/ANll/CP/AGzX3X2NfvYn4Wb+3QdI/NFsO7sNwN4pBuTgD6Hck4r3/eW3+2f8lL/kr3j/ANjj/pFt/wBxHVkKCgn5/wCHoxV7mNHHdWyrDbO6kZGxrbw7nSxnkWKG5jeVs6VU7nALHG3oCfqr4Z7Tf31vf56fqY63eyn99bT/AIv6iWg/RFKUoFKg8XdgseksD1oQdP2pkUPn5ac5qBxCW4FygTVozBpG+kgvL7xq8tkCEZ7HTjuaC9pVFYS3HvTB9WjM+ob6QoaH3fT5ZKmQ7dzqz2GJ/CHYrJqLEiaYDV9r1G04+WMY+VBOpSlApSlApSlApSlApSlApSlApSlApSlBosrQRoqDsox9/wBT9Z3rHoN1dW2nTj5+v6ak1hLMFBJ7D/XlUIt0xEUxxCe6ZmfeXroCCD2O1aLKBlBDHI8vkKivxxfJJD/Vx+k1jFzDGThgy/Mj/CpTRmctsWbu3GFrSsUcEAg5B7EVkayrvnnCvZRw+eGKV0k6kiCRsSsBqbxHAHbc1wPH+PXPDbq5tLOeSK2ik8C+FsakR28TKSd2NfXuX+Iyi1twLaRgIkAYPCARgbgGQH8Yr4f7Q5C3ErwspRi65UkEj4UfcqSPxGg8m9oXEXADXTkBlYeGPurBlP0PIgGtn7JXE/43J/yx/wCSqLh1g88scUYBkkYIoJwMntk+VdZ+xBxP7nH+WWg6nknku34pbG7vepJcySuHcSFc6MKvhXA7ACuhtPZ9Z2V1ZSwK4kMzp4pGYYNtOTsf5orV7OoLiztGge3d3jmk1FJItOTpbA1OD2YeVXt3eyPNZBoHjHXbxM0ZH/8ANcbYRyfzUF/SlKCq45xv3cDC6j05pTvjwwoHYA+pyAP/AMqU97iWJAPDIkjZzuNPTwMY89Z8/KtXF5YAF6+MeIjIJ2CnWTj+DpznO2O9bpTH1Ys/ZdMhTv8AR8Gvcbea9/7qDxL09WVCBhEjcEHJOvqA5GNsdP596i8D437wDldJ6cMo3z4ZlLKD/KGkg/V61vguYTM4U/GIw3fcRkZAPY6TKM47aqx4RLAQ3Qxjwk4BGxUaCM/wdOMY2x27UFhSlKBSlKBSlKBSlKBSlKBSlKBSlKBSlKCJxK+ESFu57AepqlhkZsNIxJO4Gdh57DtWzmN8yRr8s/jOP7q0a/jY8guB+mtkR2dOxbiLcT5nulVrntww3+o1tpRKJx3hp4HeFJOk30SSB8j8vv10dcrapquVx5Nn8Qyf0V1VYqV9ZEb4mPMZVfLJ/adr+CT+yK+B+0s/urffhF/VR1Q3zHqy/hH/ALZr7R7JeCW8vDkaWCGR+rKNTxozbPtuRmoKT5ZyIf3Ssfw6fpr9MA1znG+XLRUjK20APXtxtCg2M8YI+j5g4qyHLVp/Frf8jH/loMeCnxXf9Jb9XFXvFvstl/SD/wBtcV8B9osKx8TvERQiB0wqgKo+DGdgNhuak+yo/uraf8X9RLQfoilKUFZxngi3AGWKnRLGTjPglTQ4+R2BB+VSHssyxODgRq64xnOrR552xo+fesOLwM6x6QSRNC22NgsiljuftQagX/DpmuVdfo/Awc/RCPKZx6+NXRfn9VBJtuAqkxkySMzEL6GZo2kyc77x7emT8qy4NwRbcHDFjoiiBIx4IlKoPmdySfPPlUSw4dMt0zt9EmfLZHiDtCYRjv4FRxv23+2qfwiBkWQMCMzTMM47NIzA7HzBoJ1KUoFKUoFKUoFKUoFKUoFKUoFKUoFKUoOf5hiIkjfy2H1g5/QfzVouLYsVZTg+v5xXRXNurqVYZB/1tVQOFSp9Ah08snBH91TiXRs342xEziYYr237147YBJ7DetFzxGOJ1jlkjjlbTpRnGo6mKJgD1YFR6mpEM3iXEZcEA/MeYPp+M1lLdE8JPBOHlQZH+m/l6Dv+M1a14DXtQmcufcrmurdL5jN7DIGZmN1NlmLfQTzJP99ddyvyu1jbiCKXUgZmy8fiyxyfosB+augpWEFdecPkkCgyKArxybRnujq47v2ytSOnL9un5M//AGVJpQfPuPeyCO7uJbiS4kV5CCQqLpGFVNs5PZR51ny37JI7O5iuEuJGaPVhWRcHUjIc4wezGu+pQKUpQKUpQKUpQKUpQKUpQKUpQKVFm4nEkixs46rYwoyWwSQCQOwyCMnbY+lSqBSlKBSlKBSlKBSlKCJexuxUD6BPix3+v5VKr2o15LjQPVx/r9Fa5iKc1JxmrFLj+NR3jG5k92BQ3FsFzNhzFa3SyDEfTO7nqMDq+i6+lYNyTKEmI6atMoaXSxYazdvO2oFfjKsbhMEDVpA8I3HcyR6gQfMYrC2hKqATkipZnPyY7Yc2vLk/+z7e3jlCTRyRsJBuAqza8qCMHw48OMeXaojcvXMRjkSNMxIhVUmcspjMjSxx61w4nJALOQfFlslVrqrZtDGM9t2T+b5j6j+bFS6kVRiXz3hvK96soJRISTbyyyLKXDuDee8MBoHjPvK6QQRhFydsVu4ZyzcLNCpUfBhsR1jI50mJ5TKsQK/E1rhGJI2bJzsK6Xj0s+q1SB9HVlZXfph8KIJZBsdhlkUZPr86oxxy81SSAhoTHcTIphK/DguIlUBickyQmQgnHdT2oig3HJN00KoemcPAXUS5ErRxzrLO3VhdQ8jSxkqUb7H3zgiQ3Kd51IW1R+CDpMyuQWHuUkRDaozI/wAcq+TJjGDp1DJxvr26eS3ds6WWOSGEJMNZe4clGaN1VHSHo5MgYA6zgANWUnM19nwxgjU6qCjKXK8Sit853CqYZDg4/gs/bFBst+ULsFA05YdSIs5YBwgsprd1TpoozrkGkn+cckAV5wjk64juLKV2T4KRI4zqY6bJ4H0OVBCdQoRH2JDOdyAMZeabwG3zHpdp3WRCjFSnvxtgFdVyWWPD58IxhskHFT+b+Z3tOpghR7nPJGSjMDMhXQMj5E7UErjXAJZJVkil0gvadRCNisF11sqw3U6XcEYOrCjbeqKHkWYwXMcxEsj9MqzyKVZ0ZtUulYFKMyuQSWc9hnABPic13pkvQiiRY+r0wI2OAs8aIxK7kGN3fHiL6dsYwZlnxO9k9yYyKFkeVZAkWoMsYkdWDMF0lgqqcDGc470Hg5bu1nmEbItkZ7aVE1DZYnsyQqiMFPDbyjBcg5UYG5qBYcrXT28mAIWcAMDIdU2LnqEyh42VPhhkAw4IcgjSBV3yfxye4WfqrnToaM6GQkOmoqwIA1KwIOMgdsnFVrcy3XRRtY1tkv8AtSU9OUIGW30A5Opsrq7jTju64CVZcszo1qScpEFEitKWMmJHZMlY0X4OoFQFAOdO2lWqom5Zv3iSB40wttbR6hOGVjb3MTvqDxEAuhbGVYeEg/O3u+M3RF3h+jNHG7pD7uz7IiuG6udL6jqXb7w3U1qPHrtLi3iJLqygSFoiudUMsodNIIwGRUOSN8jBJzQa7blC6ElmXfKRRxIQJQNOmRy/0oGLh42VW0mMHSRgLpC4zciSiNlt2WAk32THp8QlZvdlOpGGAhCnAyuMA1p4DzLe3EMSs2meSRfGICQsYt+pLnOBkSYTfGNajc17FzNxAtARFrVoVLKselTI3D5LjQzMdSv1kA2GkK6AnUcUEm+5TuX950lA0kMyCTqPqYPbdJImXThUSTx6gSds4yzVNm5XZbiJoFjSFekVIZlMWmV5JlSMLpYSqwU7j55wtV9txe+lhjYSKjG5WIlYS2UcJksHC6SjaxtnbAO4NWnOV4iJGpkkilfUI3R5EVCAMySdM4fTkEI2Qx2xjUQGHNHL9xcSZicKnQKHxMrFxNHInYbLhST5nAHYmocvK1wZLp9EfTkkjcw9U6ZQrSFw7LCukHWp8QckrpJ01K51klxDpYrCVlJwkz6pAE6KMIHR8MDJ54yFGCcVqh4xevOItPSjMpiLFCxXNis66SThtMmoFjscqB50GFpyrcJLCxcFgLfXJ1pcqIidcYjxiVWXwanIO7MdwKruFcrXTWkYMaJritFkjdyzMUVzJI/UiZUkJdBgq2yEfakbk5jvUSwLEu83ReUGAoumSWOJ1XSCdSBmY504GCSe1dvbXCuCV3AZkOxG6MUbuPVTv5+VBwtzyXeutriYI8cMaTESMes6200TF205G8gTUulirs2QUjxtueTrpmuyraerDJHHiVQqBo1VIyog1EIw2OvHnpySK7qlBwnEOTbx/eAJ9QkS8XWzaXPVhtViHw0Cp47dgSBspON2JFnw7lqZOIPcsy9NhMuM5fDGApltOSMxyYUnCAgDucdRSgUpSgUpSgVqlt1Ygkdtxv8A69K20rExE9pZiccFKUrLCPe2utdjhhurehqPZcSydEnhlG2PJvmtWFRr3h6SjDDfyI7j66y201U421cf0xvuJxw6eocFshQFZicDJwFBO1V1/wAzWYjfrtiEjS/UikCEN4cNqTGDnG/rWK2rx3VsGcuumbTnuNo+9VntbP7lXP8AOh/Xx1hCqIicROUz9kfhn8bi/Gf8Kl2vOFnKNUUvUXOMpHI4ztkZVSM7ivzJX3P2In9z5P6TJ/Yioi6q45stY1LO5RBjLNHIqjJwMkpgbnFQ29oHDSCDcxEHYg5x9e1aPaif3MuP50P6+KvhdU9RqZtTERD0fR+jUdQt1V1VzGJxw/SnC+IwzxrJAyvEcgFe3hOkgfeIxUuuQ9lP72Q/hJv1z119WqZzTEuDft+ldqojxMx9pwV4xAGTsBXtQuMWjSRFV7642x6hJUkZf6wUr9dSakoSKcDIyRkb+XqPlvXuob7j51zXDuXpklRmIx1jL3+ium4AiA9AZ1+Xf0GZl3wx295woOua3kXcbiPo6ifmOkcfVQXJcAgEjJ7fP71eCRcE5GBnJztt3zVLxvg0ssmpGwCsShvOMpOJWYeupRj+qM7VHtOX5VgdCQCWtTpB2IgEIk3/AJfSK/exnzFB0YcHGCNxkb+X+jWVUvC+FPHJEzAYCXIJz26twsqIPkqjHpsKuqBSlKBilKUClKUClKUClKUClKUGnf1rwSEd6yrFjXGmqqmN0VT92xuVs17WiM4Nb66Onu+pRmeeEJjBSlKsMOA9rXE5YEs3hkaN+pIupcZwUyRuPkPxVwfDeM3N7Pb211PLJbzSosiEgZGoMN1AI3AOxr6H7TuAzXgtIoQpfXI/ibSMBADvg/bCuH/3Ru+GtFeTohhgljZhHJljlwoABAHdh51UrovVX6Yozjs9No7ugp6dci9t9TFWMx347d8O7/Yf4Z9yk/LSf5q+c8z8Qm4ZeXFrYzSQ26lGCBtXieGNmJLAk7/Ouw/Zyt/4tP8Ajj/zVzF9y9c8annvbVEWFmWPTLIFYFIo1OygjHbzr1PT9LGmvb9bRijGPijtnw8deub6cWp7/JW8I5ju724t7a5uJZLeaaNZEJAyNYPdQCNwDsfKvqf7E/Dvucn5aT/NXzqLka84a8V5OsZhgljdgkmWPjVQFBUDuw867D9mmD+LTf8ANH/mqn1u5opvxNnbjHiMd8y6fS7PUKrc+lv58TP4dVyhYJBA8UYIjjnnVQSScdVvM7nvV5XP8kcSFxbGZQVWSadgDjI+Kw3xt5V0FcyMY7NVcVRVMV857/XyVB4zcOkRZO+qME/aq0qLI39VCzb+lTqjcRvREmojPiRAPVpHWNBnyGpxvWUFZwriErSRB22aO4OMDxBLhUiftnxRnO22/aq88YuOqFYlYzJIsrYX4KrNKsWMj+GqJ3z3yMZqws+aUkkVApHxTAxz2lAlYjtuPgnxfyht3xIn41pdkCZfrLCniwGLQ9bJODpAUN69vnQaor+Upw9n8DylequANzbSOV33GHUdvvVX23GLk28zkZcQwPnSPBI4PXTAG/TABwcnfBzU6bmmMLC4UlJIlnJOxWNmjQEjzPxc4/kn5Z8i5oQxSSFSNMcUqjOdSzZ6W+NiSCCPL1NBAs+MXJmCndBKETYfEjMtyrOTj+CkaHI+/wDwhXV1WWXGRI6ppwT1wxz2aGRY2A23B1ZB9BVnQKUpQKUpQKUpQKUpQKUpQKUpQaq8Ir2sWNceZiI7tgv0q31qhTzrYWAq5o6Zpt7p8zlGrl7SlKuIqriEgF1aEkAaZ+5x5R1Qe1e5Q8LuAGUnVD2Yfd46qfbYoMNnkZ+K/f8AB18+5PgU39kCqkGdAQQPWtVOr9G/RGM4mJ/l2rHRp1Oir1O/GIntj2j6ua6g9R+OvtnsXuEFhJllH7Yk7kfc4q7kcIg+4xfk1/wr4B7VIFXilyFVQoEWAAAPsMZ7CvR9R6zOttRbmjGJzzn3+Xzeas6b0qt2X1r2n3KHhlxhlJ1Q9mH3eOvh3UHqPxitvJMSniNiCoIM8YIIGDv51+kP9kQfcYvya/4V5e/pvVmJzh6rpXWp6fbqoijdmc84/Euc9lB/cyH+fN+ueuvqq5djCpMFAAFxPgAYA+K3YCrWrFMbYiHFvXPVuVXPeZn79yo9+kZjbqfQ2J++CCpGN86gMY3zipFROJ2PVj05wQ8bj0zHIkq5+RKAH5VJqRbO0tdcZj069JdcE74LIzkebAzMCTv4jWM/upMupvFrVmwWyHAMQKY3z4Sp0+hB86y4fwYxPG2oEBZ9W3dpplmOPQAgj8VQxysRIkgcaonkeMEHHxZJJH1+v2XAx6Z86CfLZ2x93yFxgJDg7EACUKMbEYhDY/k1hHaWohkxp6JzG25OyExhB5jSQVAHY9qyh4PoSzRW8NvpGSN2CwPD9R8efqrF+DkwtGWGesZgcbZ9595UEemcA0Htp7sHi0MNeHK7nfqMXkz6sTGxwd/C3oatK5+y5W6cgfXkdYzttvrKzKQPRfj/APx+e3QUClKUClKUClKUClKUClKUClKUGle+9ZFANz+esh3rG4h1KVyRn0qrRZpiJzGZ+aWe5BJqAPruPveX5qTRh1I8j/oVki4AHoMVHsZD41OfCxx97JrfM8Uz5ZiOZjw220ZVQGOTW2lKlEYjCMzmcud5y5PXiCRK0jR9NiwKqGzldON65/h3sjEEsUqXTa42DrqiUjI7ZAYV9CpUJt0zO6Y7rNvWX7dubVFcxTPMfXlV+53f8Yj/AOn/APLXI8f9kYvJ3nlunEj6c6IlC+FQgwCx8lHnX0KlbFV824X7GEt5opo7p9cTh11RqRkHIyARt9ddr7nd/wAYj/6f/wAtWlKCHwqwMSEM2tmd5GbTpGXYscLk4G/rUylKBSlKBSlKBSlKBSlKBSlKBSlKBSlKBSlKBSlKBSlKDFu4rKlKhTzV9fxAGvBSlSHtKUrIUpSgUpSgUpSgUpSgUpSgUpSgUpSgUpSgUpSgUpSgUpSgU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data:image/jpeg;base64,/9j/4AAQSkZJRgABAQAAAQABAAD/2wCEAAkGBhISERAUEhQUFRAUFBUUFRcVFRkXFxkZGBQVFBUaFRUYGyYfGB0kGhIXHy8gIycpLCwsGh8xNTAsNScrLCkBCQoKDgwOGg8PGi0kHyQuNCk1Ki4tNS80LDAvNTUtLDQvNCwuMCwvNS0vKi4pLCwsLDUpLCwsLCwsKSksLS8sLP/AABEIAMIBAwMBIgACEQEDEQH/xAAcAAEAAgMBAQEAAAAAAAAAAAAABAUCAwYBBwj/xABNEAACAQMCBAMEAgoPCAMBAAABAgMABBESIQUGEzEiQVEHFCNhMoEzUlNxc5GTobGzFyQlNUJUYnJ0grLB0dLwFRaDkpS04/Gi0+E0/8QAGgEBAAIDAQAAAAAAAAAAAAAAAAIEAQMFBv/EACsRAQABAwMDAgYDAQEAAAAAAAABAgMRBBIxBSFBE1EiYXGRwdGhsfDxgf/aAAwDAQACEQMRAD8A+2zzqilmOFAyTXOScxTSE9FVVPJn3J+r/wB1P5jj1qi58JbLDzIA2H4yKr1XAwO1cTXX7vqenTO2I9uZdLTWqNm6qMz/AE9XjF0vcRuPlkH6qseHcxxSnScpJ6N/cf8A1VdUO/tVbGdidg3z8gflVOnVX7PxRVuj2n98rE2LVztMY+cfp1l1EWGAcZIyfkN6zZwo8z+cn/GqXlnijNqik+yJ2J7kdt/XH99XUs4Xvn8RP6K7ti9Ret+rT59/DmXbdVur05/6xt5GOdS6fT1x863VhDMGGV7VnVinjnLTPJSlKkwUpSgUpSgUpSgUpSgUpSgUpSgUpSgUpSgUpSgUpSgUpSgUpSg53i0x950+XSBH/Mc/6+VaqteL8K6mlkwJUzjPYg91P+NVRUjZlKt6H+49iPmK89qbVdF2qauJnMS61mumqiIjmCqrjs7KI9KlmMkaqudIYs4UeLBxjOfvZq1qm4/asxhYTNGI9bBUWMlnICoT1EYYVWk8v4QPlVSqKMfHPZvjdn4eUfgvM0fvULOGjaRnjKhWkwVk923ZFwAZCoBOB4hXb8O4/BO7pExZkAY5jdVKlmUMjsoWRcqRlSRtXG8ncmBupJLJI/jyhOlTtci6P0VA3dQCfPsMYrrOEcrw20ssseepKPiE6RqPUeTUdKjfMhHpgCu10yiKbU1RxVMy52sqmbkRPiIg/wB6rXBIckYU+GORvptpVQFQkuSMhB4sb4xvWT8z2waBdZJnCmMrG7KQ7BE1OqlUyxwNRG+1QrfkmGNdMTyx+ISAqUyJQT8UBkI1lWKnIII7jO9VEvAbdJX/AHQCGFraQxM1vhEgkST42odTLSSSMX1LvMNtgD0lN0H+91pgESasrA4CpIzYuAxh8KqTlhG2BjPbIGRnbHzLbM0SiTJlClfA+PEWVQ7acRsWRlCuQSVIxkYqgh5VthFD7rc4C+6DqdSNyVjebplSVKlmaZlGQVOkAAYrZwmwtJGVo3lESNECWZBHPIsjzRMcjWW6jl9tIbUuxGKC2g5vtniMqtIYxoJxbz5w4LI2jp6ihAJ1gafnW9OY7Y4xIDllUEBiCWh94XBAwQYxqz2+vaucseR7FIhGk+VDQsD+18bdSCPUgi6bli7rqZS7MB4souJXC+UbAlXidZJISiaw0buvTtvdQjOq5A0bldvFv8qCyPN9pjaQsfh+FI5Hc9WMzIAiIWJMalsAbAZOKm/7Wi6cUur4cpjEbYPi6pAj2xkZ1Dv671zjcr8OSFVklUwBIi3VkjKsINaKzsw38c2WORlsA7EqbaKCz92t7dnikhZESIO6N1BGq6SuPpkaQ2V899qDaOZbYsih8l20jwPgHqNCNbacJmRGUaiNRGBmsLTmu1kAKyHBMYXMci6uqSsZXUo1KSCNQ2yDk1QW3CeFB4ZY7mDMLKoOu2fvNLPGmp0Yp4nkxoKkjzOkEb4uULeG2jF7MHVFgQmUxiICJtSoAyAaC5/hZY7b7Cgu05mti0aiTJfYeB8bu0a6m04TU6Mq6iNRBAzUfjnNUcHTC6HZw7Al8RqsejWzuquVAMib6SBnJwATUS15ctEYKk2BCI2eIPHp0pK9xAZFC5RVdyRpKggDOQKxu4uHSdNI7mGEsrqoglhUyRy4EihcHIYxL4lAbKbEb0FtJzJbq0is+DGju/hfThFDPpfTpYqCCVUkjPatI5vtdOrWwGplIaGVWXQELtIjIGRFEiEuwCjUN96pZ+BcN+JMLiKOO51RFla2AbUAsipMUMniUEFQ+2TgA4Il3vBbN5ZYzcaZpOq0sYljDGKWOJZUKMCVQrAhyMMMHDDNBYtzTbguMyHQ5j2gmIZwxVljIjxKwKtkJqwFJ7A1MbisQjik1jpylAjDJDGTGjGPXI3qmEFm0KmO6VR71JJHMksRxNKZCyoWBRiRM66SCcN671mLOymjSzSZGFuYz00lVnHRdRiQAk4yArZxnJHnQS4OabZ+kVclJQTG/TkEZxq26pXQD8NtiQcDNQ73naBY1aPLsz6AGV48Yj6pZgUL6dGCGCnOQRtkiLZcAtJZioeR/dTIjIyKozN1C41mIOVIkOQraTtnOK121jb65FWe4EkJy1yTENGhTD08smkqAWGdB8QY6tQoLq35mgZ1j15kOkeBXZNRiE4VZQmliYzqAzkjsKwbm+1CM7SMqqzq2qKVSrJH1mDqyAqdHiAIGryzVKOD2cMjrLdIkRdRFD1o0ClLSK03J+IXUA4w2BlTjIzUv9j23MEsBaQxStqdcRKCRCsKHSkSr4dCuNvpgMc4FBZNzTbAj4h3dkyEcrlXEbEsFwEDkLrJ052zkGs25ktgVBk3Yso8Ld1nW2YfR8pZFX689t6rp+QrZjEdwIiwjGiFwqFg/TQSRNpUEeHTgqDgEAADyX2f2rFyAytIZC7JpV2L3SXZ1OF1Eh4wAc5Ck+e9BMbm+0GnEhYM5QFI5HAImNuSxVSEXqKVDNhSQcE1c1zs/Its/T1aj05Hkj+h4Ge4FwSnh23UKPRcjuc10VApSlApSlAqj48Ju6gmNQThd/Fg7sO5H3qvKh8TJVOovePxffUfTB+rP1gVV1dG+1MZmPPb/fw3WKttcThW/wCyXeNGjdQWVW8S57gHYg/P0rTBylltU0mr5Lt+f0+9XRiva0z06xVMTVGf/Zx9m2NXdiJimcMIogoAUAKNgB2FZ0pV+Ix2hUKo5OWyeoNa6ZLtLl/Bk6UMTBAdW2WgXLEHYkYzgi8pWRy9rymUmtt8xx9V5DgAO3XMtspXJPgaaRgfUD120Qcg6VVRKqhPdlUxxaG6du7MNZ1nVIQxHU2x3A3rr6UHIW/s+VTGRKR0/ddAXWiAQXkt1ho1k0uCJQg1A6cZHfFWHLnLT20s0jzdVpUiTJDg/DaZtR1SMMnrdkCqMbKAcC/pQcNPyLctojM0PSSNlVhHIjqfe7e5XUVmy2eiVypQjuPlJh5BKtbsZtRj06wesFOm5kuVKhJxkhpMZl6hOlScnOrsKUHLcV5MaWKWNZ9AlmmkbwtgiVCmk6JEY6c5+lpPmp2xY8Q4I7rbaHQSQHYyRmRGzE0TakDqc4YkENtuPM1cUoOWl5KLGTMq6SJSgEW+qWWKZ+qdeJE1QgBMDw+Ek4BqbJwCR2jdpUWVYbmLVFFpGZjEQ6qztgr0vMnJOdu1XlKDhrj2cu8ZX3hdTTPKx0zkYe1jtmXJudbfY8+JypzgjFWVzyaZNZeRGZ3mZtUXhIe090VWCuDsqhjgjJ1Y0gjHT0oOLuPZzqBHvDuS0mTKZiWWWK3jcSNFNGzH9rZ76cMRp7EdLZcL6c1xJkHrGM4xjGhAnfO+cZqfSgqeH8LmS5uZXkjaObThVjZWXQNK5cyENsTnCjeqm85F1+8aZEQSLc6CIfGGuJBK5kfX8VQw2XC+Wc4BrrKUHP2nKYjZCH2S7e63Xc67d4WBOd2LSFy3mc7b5q7t1cL4yrNlt1UqMajpGCzbhcAnO5BOBnA20oFKUoFKUoFKUoFKUoFV3F58r0l3klGkD0U7Mx9ABmsPe3mdliOmNThpO5J81TO39Y1Kt4URiqjcjUSd2O+N2O5qrVX60TTTxPbP6/fH1bop9Oczzzj9/wC+yRjbaoy3T6wrJ38wdv0VIllCjJ7eZ9KzrfMZntLXE45gpSlTRc6/tD4aCQbuEEEg+LzBwfKpNtzfaSLqjl1p21Ijsu3fdVIr81X/ANll/CP/AGzX3X2NfvYn4Wb+3QdI/NFsO7sNwN4pBuTgD6Hck4r3/eW3+2f8lL/kr3j/ANjj/pFt/wBxHVkKCgn5/wCHoxV7mNHHdWyrDbO6kZGxrbw7nSxnkWKG5jeVs6VU7nALHG3oCfqr4Z7Tf31vf56fqY63eyn99bT/AIv6iWg/RFKUoFKg8XdgseksD1oQdP2pkUPn5ac5qBxCW4FygTVozBpG+kgvL7xq8tkCEZ7HTjuaC9pVFYS3HvTB9WjM+ob6QoaH3fT5ZKmQ7dzqz2GJ/CHYrJqLEiaYDV9r1G04+WMY+VBOpSlApSlApSlApSlApSlApSlApSlApSlBosrQRoqDsox9/wBT9Z3rHoN1dW2nTj5+v6ak1hLMFBJ7D/XlUIt0xEUxxCe6ZmfeXroCCD2O1aLKBlBDHI8vkKivxxfJJD/Vx+k1jFzDGThgy/Mj/CpTRmctsWbu3GFrSsUcEAg5B7EVkayrvnnCvZRw+eGKV0k6kiCRsSsBqbxHAHbc1wPH+PXPDbq5tLOeSK2ik8C+FsakR28TKSd2NfXuX+Iyi1twLaRgIkAYPCARgbgGQH8Yr4f7Q5C3ErwspRi65UkEj4UfcqSPxGg8m9oXEXADXTkBlYeGPurBlP0PIgGtn7JXE/43J/yx/wCSqLh1g88scUYBkkYIoJwMntk+VdZ+xBxP7nH+WWg6nknku34pbG7vepJcySuHcSFc6MKvhXA7ACuhtPZ9Z2V1ZSwK4kMzp4pGYYNtOTsf5orV7OoLiztGge3d3jmk1FJItOTpbA1OD2YeVXt3eyPNZBoHjHXbxM0ZH/8ANcbYRyfzUF/SlKCq45xv3cDC6j05pTvjwwoHYA+pyAP/AMqU97iWJAPDIkjZzuNPTwMY89Z8/KtXF5YAF6+MeIjIJ2CnWTj+DpznO2O9bpTH1Ys/ZdMhTv8AR8Gvcbea9/7qDxL09WVCBhEjcEHJOvqA5GNsdP596i8D437wDldJ6cMo3z4ZlLKD/KGkg/V61vguYTM4U/GIw3fcRkZAPY6TKM47aqx4RLAQ3Qxjwk4BGxUaCM/wdOMY2x27UFhSlKBSlKBSlKBSlKBSlKBSlKBSlKBSlKCJxK+ESFu57AepqlhkZsNIxJO4Gdh57DtWzmN8yRr8s/jOP7q0a/jY8guB+mtkR2dOxbiLcT5nulVrntww3+o1tpRKJx3hp4HeFJOk30SSB8j8vv10dcrapquVx5Nn8Qyf0V1VYqV9ZEb4mPMZVfLJ/adr+CT+yK+B+0s/urffhF/VR1Q3zHqy/hH/ALZr7R7JeCW8vDkaWCGR+rKNTxozbPtuRmoKT5ZyIf3Ssfw6fpr9MA1znG+XLRUjK20APXtxtCg2M8YI+j5g4qyHLVp/Frf8jH/loMeCnxXf9Jb9XFXvFvstl/SD/wBtcV8B9osKx8TvERQiB0wqgKo+DGdgNhuak+yo/uraf8X9RLQfoilKUFZxngi3AGWKnRLGTjPglTQ4+R2BB+VSHssyxODgRq64xnOrR552xo+fesOLwM6x6QSRNC22NgsiljuftQagX/DpmuVdfo/Awc/RCPKZx6+NXRfn9VBJtuAqkxkySMzEL6GZo2kyc77x7emT8qy4NwRbcHDFjoiiBIx4IlKoPmdySfPPlUSw4dMt0zt9EmfLZHiDtCYRjv4FRxv23+2qfwiBkWQMCMzTMM47NIzA7HzBoJ1KUoFKUoFKUoFKUoFKUoFKUoFKUoFKUoOf5hiIkjfy2H1g5/QfzVouLYsVZTg+v5xXRXNurqVYZB/1tVQOFSp9Ah08snBH91TiXRs342xEziYYr237147YBJ7DetFzxGOJ1jlkjjlbTpRnGo6mKJgD1YFR6mpEM3iXEZcEA/MeYPp+M1lLdE8JPBOHlQZH+m/l6Dv+M1a14DXtQmcufcrmurdL5jN7DIGZmN1NlmLfQTzJP99ddyvyu1jbiCKXUgZmy8fiyxyfosB+augpWEFdecPkkCgyKArxybRnujq47v2ytSOnL9un5M//AGVJpQfPuPeyCO7uJbiS4kV5CCQqLpGFVNs5PZR51ny37JI7O5iuEuJGaPVhWRcHUjIc4wezGu+pQKUpQKUpQKUpQKUpQKUpQKUpQKVFm4nEkixs46rYwoyWwSQCQOwyCMnbY+lSqBSlKBSlKBSlKBSlKCJexuxUD6BPix3+v5VKr2o15LjQPVx/r9Fa5iKc1JxmrFLj+NR3jG5k92BQ3FsFzNhzFa3SyDEfTO7nqMDq+i6+lYNyTKEmI6atMoaXSxYazdvO2oFfjKsbhMEDVpA8I3HcyR6gQfMYrC2hKqATkipZnPyY7Yc2vLk/+z7e3jlCTRyRsJBuAqza8qCMHw48OMeXaojcvXMRjkSNMxIhVUmcspjMjSxx61w4nJALOQfFlslVrqrZtDGM9t2T+b5j6j+bFS6kVRiXz3hvK96soJRISTbyyyLKXDuDee8MBoHjPvK6QQRhFydsVu4ZyzcLNCpUfBhsR1jI50mJ5TKsQK/E1rhGJI2bJzsK6Xj0s+q1SB9HVlZXfph8KIJZBsdhlkUZPr86oxxy81SSAhoTHcTIphK/DguIlUBickyQmQgnHdT2oig3HJN00KoemcPAXUS5ErRxzrLO3VhdQ8jSxkqUb7H3zgiQ3Kd51IW1R+CDpMyuQWHuUkRDaozI/wAcq+TJjGDp1DJxvr26eS3ds6WWOSGEJMNZe4clGaN1VHSHo5MgYA6zgANWUnM19nwxgjU6qCjKXK8Sit853CqYZDg4/gs/bFBst+ULsFA05YdSIs5YBwgsprd1TpoozrkGkn+cckAV5wjk64juLKV2T4KRI4zqY6bJ4H0OVBCdQoRH2JDOdyAMZeabwG3zHpdp3WRCjFSnvxtgFdVyWWPD58IxhskHFT+b+Z3tOpghR7nPJGSjMDMhXQMj5E7UErjXAJZJVkil0gvadRCNisF11sqw3U6XcEYOrCjbeqKHkWYwXMcxEsj9MqzyKVZ0ZtUulYFKMyuQSWc9hnABPic13pkvQiiRY+r0wI2OAs8aIxK7kGN3fHiL6dsYwZlnxO9k9yYyKFkeVZAkWoMsYkdWDMF0lgqqcDGc470Hg5bu1nmEbItkZ7aVE1DZYnsyQqiMFPDbyjBcg5UYG5qBYcrXT28mAIWcAMDIdU2LnqEyh42VPhhkAw4IcgjSBV3yfxye4WfqrnToaM6GQkOmoqwIA1KwIOMgdsnFVrcy3XRRtY1tkv8AtSU9OUIGW30A5Opsrq7jTju64CVZcszo1qScpEFEitKWMmJHZMlY0X4OoFQFAOdO2lWqom5Zv3iSB40wttbR6hOGVjb3MTvqDxEAuhbGVYeEg/O3u+M3RF3h+jNHG7pD7uz7IiuG6udL6jqXb7w3U1qPHrtLi3iJLqygSFoiudUMsodNIIwGRUOSN8jBJzQa7blC6ElmXfKRRxIQJQNOmRy/0oGLh42VW0mMHSRgLpC4zciSiNlt2WAk32THp8QlZvdlOpGGAhCnAyuMA1p4DzLe3EMSs2meSRfGICQsYt+pLnOBkSYTfGNajc17FzNxAtARFrVoVLKselTI3D5LjQzMdSv1kA2GkK6AnUcUEm+5TuX950lA0kMyCTqPqYPbdJImXThUSTx6gSds4yzVNm5XZbiJoFjSFekVIZlMWmV5JlSMLpYSqwU7j55wtV9txe+lhjYSKjG5WIlYS2UcJksHC6SjaxtnbAO4NWnOV4iJGpkkilfUI3R5EVCAMySdM4fTkEI2Qx2xjUQGHNHL9xcSZicKnQKHxMrFxNHInYbLhST5nAHYmocvK1wZLp9EfTkkjcw9U6ZQrSFw7LCukHWp8QckrpJ01K51klxDpYrCVlJwkz6pAE6KMIHR8MDJ54yFGCcVqh4xevOItPSjMpiLFCxXNis66SThtMmoFjscqB50GFpyrcJLCxcFgLfXJ1pcqIidcYjxiVWXwanIO7MdwKruFcrXTWkYMaJritFkjdyzMUVzJI/UiZUkJdBgq2yEfakbk5jvUSwLEu83ReUGAoumSWOJ1XSCdSBmY504GCSe1dvbXCuCV3AZkOxG6MUbuPVTv5+VBwtzyXeutriYI8cMaTESMes6200TF205G8gTUulirs2QUjxtueTrpmuyraerDJHHiVQqBo1VIyog1EIw2OvHnpySK7qlBwnEOTbx/eAJ9QkS8XWzaXPVhtViHw0Cp47dgSBspON2JFnw7lqZOIPcsy9NhMuM5fDGApltOSMxyYUnCAgDucdRSgUpSgUpSgVqlt1Ygkdtxv8A69K20rExE9pZiccFKUrLCPe2utdjhhurehqPZcSydEnhlG2PJvmtWFRr3h6SjDDfyI7j66y201U421cf0xvuJxw6eocFshQFZicDJwFBO1V1/wAzWYjfrtiEjS/UikCEN4cNqTGDnG/rWK2rx3VsGcuumbTnuNo+9VntbP7lXP8AOh/Xx1hCqIicROUz9kfhn8bi/Gf8Kl2vOFnKNUUvUXOMpHI4ztkZVSM7ivzJX3P2In9z5P6TJ/Yioi6q45stY1LO5RBjLNHIqjJwMkpgbnFQ29oHDSCDcxEHYg5x9e1aPaif3MuP50P6+KvhdU9RqZtTERD0fR+jUdQt1V1VzGJxw/SnC+IwzxrJAyvEcgFe3hOkgfeIxUuuQ9lP72Q/hJv1z119WqZzTEuDft+ldqojxMx9pwV4xAGTsBXtQuMWjSRFV7642x6hJUkZf6wUr9dSakoSKcDIyRkb+XqPlvXuob7j51zXDuXpklRmIx1jL3+ium4AiA9AZ1+Xf0GZl3wx295woOua3kXcbiPo6ifmOkcfVQXJcAgEjJ7fP71eCRcE5GBnJztt3zVLxvg0ssmpGwCsShvOMpOJWYeupRj+qM7VHtOX5VgdCQCWtTpB2IgEIk3/AJfSK/exnzFB0YcHGCNxkb+X+jWVUvC+FPHJEzAYCXIJz26twsqIPkqjHpsKuqBSlKBilKUClKUClKUClKUClKUGnf1rwSEd6yrFjXGmqqmN0VT92xuVs17WiM4Nb66Onu+pRmeeEJjBSlKsMOA9rXE5YEs3hkaN+pIupcZwUyRuPkPxVwfDeM3N7Pb211PLJbzSosiEgZGoMN1AI3AOxr6H7TuAzXgtIoQpfXI/ibSMBADvg/bCuH/3Ru+GtFeTohhgljZhHJljlwoABAHdh51UrovVX6Yozjs9No7ugp6dci9t9TFWMx347d8O7/Yf4Z9yk/LSf5q+c8z8Qm4ZeXFrYzSQ26lGCBtXieGNmJLAk7/Ouw/Zyt/4tP8Ajj/zVzF9y9c8annvbVEWFmWPTLIFYFIo1OygjHbzr1PT9LGmvb9bRijGPijtnw8deub6cWp7/JW8I5ju724t7a5uJZLeaaNZEJAyNYPdQCNwDsfKvqf7E/Dvucn5aT/NXzqLka84a8V5OsZhgljdgkmWPjVQFBUDuw867D9mmD+LTf8ANH/mqn1u5opvxNnbjHiMd8y6fS7PUKrc+lv58TP4dVyhYJBA8UYIjjnnVQSScdVvM7nvV5XP8kcSFxbGZQVWSadgDjI+Kw3xt5V0FcyMY7NVcVRVMV857/XyVB4zcOkRZO+qME/aq0qLI39VCzb+lTqjcRvREmojPiRAPVpHWNBnyGpxvWUFZwriErSRB22aO4OMDxBLhUiftnxRnO22/aq88YuOqFYlYzJIsrYX4KrNKsWMj+GqJ3z3yMZqws+aUkkVApHxTAxz2lAlYjtuPgnxfyht3xIn41pdkCZfrLCniwGLQ9bJODpAUN69vnQaor+Upw9n8DylequANzbSOV33GHUdvvVX23GLk28zkZcQwPnSPBI4PXTAG/TABwcnfBzU6bmmMLC4UlJIlnJOxWNmjQEjzPxc4/kn5Z8i5oQxSSFSNMcUqjOdSzZ6W+NiSCCPL1NBAs+MXJmCndBKETYfEjMtyrOTj+CkaHI+/wDwhXV1WWXGRI6ppwT1wxz2aGRY2A23B1ZB9BVnQKUpQKUpQKUpQKUpQKUpQKUpQaq8Ir2sWNceZiI7tgv0q31qhTzrYWAq5o6Zpt7p8zlGrl7SlKuIqriEgF1aEkAaZ+5x5R1Qe1e5Q8LuAGUnVD2Yfd46qfbYoMNnkZ+K/f8AB18+5PgU39kCqkGdAQQPWtVOr9G/RGM4mJ/l2rHRp1Oir1O/GIntj2j6ua6g9R+OvtnsXuEFhJllH7Yk7kfc4q7kcIg+4xfk1/wr4B7VIFXilyFVQoEWAAAPsMZ7CvR9R6zOttRbmjGJzzn3+Xzeas6b0qt2X1r2n3KHhlxhlJ1Q9mH3eOvh3UHqPxitvJMSniNiCoIM8YIIGDv51+kP9kQfcYvya/4V5e/pvVmJzh6rpXWp6fbqoijdmc84/Euc9lB/cyH+fN+ueuvqq5djCpMFAAFxPgAYA+K3YCrWrFMbYiHFvXPVuVXPeZn79yo9+kZjbqfQ2J++CCpGN86gMY3zipFROJ2PVj05wQ8bj0zHIkq5+RKAH5VJqRbO0tdcZj069JdcE74LIzkebAzMCTv4jWM/upMupvFrVmwWyHAMQKY3z4Sp0+hB86y4fwYxPG2oEBZ9W3dpplmOPQAgj8VQxysRIkgcaonkeMEHHxZJJH1+v2XAx6Z86CfLZ2x93yFxgJDg7EACUKMbEYhDY/k1hHaWohkxp6JzG25OyExhB5jSQVAHY9qyh4PoSzRW8NvpGSN2CwPD9R8efqrF+DkwtGWGesZgcbZ9595UEemcA0Htp7sHi0MNeHK7nfqMXkz6sTGxwd/C3oatK5+y5W6cgfXkdYzttvrKzKQPRfj/APx+e3QUClKUClKUClKUClKUClKUClKUGle+9ZFANz+esh3rG4h1KVyRn0qrRZpiJzGZ+aWe5BJqAPruPveX5qTRh1I8j/oVki4AHoMVHsZD41OfCxx97JrfM8Uz5ZiOZjw220ZVQGOTW2lKlEYjCMzmcud5y5PXiCRK0jR9NiwKqGzldON65/h3sjEEsUqXTa42DrqiUjI7ZAYV9CpUJt0zO6Y7rNvWX7dubVFcxTPMfXlV+53f8Yj/AOn/APLXI8f9kYvJ3nlunEj6c6IlC+FQgwCx8lHnX0KlbFV824X7GEt5opo7p9cTh11RqRkHIyARt9ddr7nd/wAYj/6f/wAtWlKCHwqwMSEM2tmd5GbTpGXYscLk4G/rUylKBSlKBSlKBSlKBSlKBSlKBSlKBSlKBSlKBSlKBSlKDFu4rKlKhTzV9fxAGvBSlSHtKUrIUpSgUpSgUpSgUpSgUpSgUpSgUpSgUpSgUpSgUpSgUpSgU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data:image/jpeg;base64,/9j/4AAQSkZJRgABAQAAAQABAAD/2wCEAAkGBhISERAUEhQUFRAUFBUUFRcVFRkXFxkZGBQVFBUaFRUYGyYfGB0kGhIXHy8gIycpLCwsGh8xNTAsNScrLCkBCQoKDgwOGg8PGi0kHyQuNCk1Ki4tNS80LDAvNTUtLDQvNCwuMCwvNS0vKi4pLCwsLDUpLCwsLCwsKSksLS8sLP/AABEIAMIBAwMBIgACEQEDEQH/xAAcAAEAAgMBAQEAAAAAAAAAAAAABAUCAwYBBwj/xABNEAACAQMCBAMEAgoPCAMBAAABAgMABBESIQUGEzEiQVEHFCNhMoEzUlNxc5GTobGzFyQlNUJUYnJ0grLB0dLwFRaDkpS04/Gi0+E0/8QAGgEBAAIDAQAAAAAAAAAAAAAAAAIEAQMFBv/EACsRAQABAwMDAgYDAQEAAAAAAAABAgMRBBIxBSFBE1EiYXGRwdGhsfDxgf/aAAwDAQACEQMRAD8A+2zzqilmOFAyTXOScxTSE9FVVPJn3J+r/wB1P5jj1qi58JbLDzIA2H4yKr1XAwO1cTXX7vqenTO2I9uZdLTWqNm6qMz/AE9XjF0vcRuPlkH6qseHcxxSnScpJ6N/cf8A1VdUO/tVbGdidg3z8gflVOnVX7PxRVuj2n98rE2LVztMY+cfp1l1EWGAcZIyfkN6zZwo8z+cn/GqXlnijNqik+yJ2J7kdt/XH99XUs4Xvn8RP6K7ti9Ret+rT59/DmXbdVur05/6xt5GOdS6fT1x863VhDMGGV7VnVinjnLTPJSlKkwUpSgUpSgUpSgUpSgUpSgUpSgUpSgUpSgUpSgUpSgUpSgUpSg53i0x950+XSBH/Mc/6+VaqteL8K6mlkwJUzjPYg91P+NVRUjZlKt6H+49iPmK89qbVdF2qauJnMS61mumqiIjmCqrjs7KI9KlmMkaqudIYs4UeLBxjOfvZq1qm4/asxhYTNGI9bBUWMlnICoT1EYYVWk8v4QPlVSqKMfHPZvjdn4eUfgvM0fvULOGjaRnjKhWkwVk923ZFwAZCoBOB4hXb8O4/BO7pExZkAY5jdVKlmUMjsoWRcqRlSRtXG8ncmBupJLJI/jyhOlTtci6P0VA3dQCfPsMYrrOEcrw20ssseepKPiE6RqPUeTUdKjfMhHpgCu10yiKbU1RxVMy52sqmbkRPiIg/wB6rXBIckYU+GORvptpVQFQkuSMhB4sb4xvWT8z2waBdZJnCmMrG7KQ7BE1OqlUyxwNRG+1QrfkmGNdMTyx+ISAqUyJQT8UBkI1lWKnIII7jO9VEvAbdJX/AHQCGFraQxM1vhEgkST42odTLSSSMX1LvMNtgD0lN0H+91pgESasrA4CpIzYuAxh8KqTlhG2BjPbIGRnbHzLbM0SiTJlClfA+PEWVQ7acRsWRlCuQSVIxkYqgh5VthFD7rc4C+6DqdSNyVjebplSVKlmaZlGQVOkAAYrZwmwtJGVo3lESNECWZBHPIsjzRMcjWW6jl9tIbUuxGKC2g5vtniMqtIYxoJxbz5w4LI2jp6ihAJ1gafnW9OY7Y4xIDllUEBiCWh94XBAwQYxqz2+vaucseR7FIhGk+VDQsD+18bdSCPUgi6bli7rqZS7MB4souJXC+UbAlXidZJISiaw0buvTtvdQjOq5A0bldvFv8qCyPN9pjaQsfh+FI5Hc9WMzIAiIWJMalsAbAZOKm/7Wi6cUur4cpjEbYPi6pAj2xkZ1Dv671zjcr8OSFVklUwBIi3VkjKsINaKzsw38c2WORlsA7EqbaKCz92t7dnikhZESIO6N1BGq6SuPpkaQ2V899qDaOZbYsih8l20jwPgHqNCNbacJmRGUaiNRGBmsLTmu1kAKyHBMYXMci6uqSsZXUo1KSCNQ2yDk1QW3CeFB4ZY7mDMLKoOu2fvNLPGmp0Yp4nkxoKkjzOkEb4uULeG2jF7MHVFgQmUxiICJtSoAyAaC5/hZY7b7Cgu05mti0aiTJfYeB8bu0a6m04TU6Mq6iNRBAzUfjnNUcHTC6HZw7Al8RqsejWzuquVAMib6SBnJwATUS15ctEYKk2BCI2eIPHp0pK9xAZFC5RVdyRpKggDOQKxu4uHSdNI7mGEsrqoglhUyRy4EihcHIYxL4lAbKbEb0FtJzJbq0is+DGju/hfThFDPpfTpYqCCVUkjPatI5vtdOrWwGplIaGVWXQELtIjIGRFEiEuwCjUN96pZ+BcN+JMLiKOO51RFla2AbUAsipMUMniUEFQ+2TgA4Il3vBbN5ZYzcaZpOq0sYljDGKWOJZUKMCVQrAhyMMMHDDNBYtzTbguMyHQ5j2gmIZwxVljIjxKwKtkJqwFJ7A1MbisQjik1jpylAjDJDGTGjGPXI3qmEFm0KmO6VR71JJHMksRxNKZCyoWBRiRM66SCcN671mLOymjSzSZGFuYz00lVnHRdRiQAk4yArZxnJHnQS4OabZ+kVclJQTG/TkEZxq26pXQD8NtiQcDNQ73naBY1aPLsz6AGV48Yj6pZgUL6dGCGCnOQRtkiLZcAtJZioeR/dTIjIyKozN1C41mIOVIkOQraTtnOK121jb65FWe4EkJy1yTENGhTD08smkqAWGdB8QY6tQoLq35mgZ1j15kOkeBXZNRiE4VZQmliYzqAzkjsKwbm+1CM7SMqqzq2qKVSrJH1mDqyAqdHiAIGryzVKOD2cMjrLdIkRdRFD1o0ClLSK03J+IXUA4w2BlTjIzUv9j23MEsBaQxStqdcRKCRCsKHSkSr4dCuNvpgMc4FBZNzTbAj4h3dkyEcrlXEbEsFwEDkLrJ052zkGs25ktgVBk3Yso8Ld1nW2YfR8pZFX689t6rp+QrZjEdwIiwjGiFwqFg/TQSRNpUEeHTgqDgEAADyX2f2rFyAytIZC7JpV2L3SXZ1OF1Eh4wAc5Ck+e9BMbm+0GnEhYM5QFI5HAImNuSxVSEXqKVDNhSQcE1c1zs/Its/T1aj05Hkj+h4Ge4FwSnh23UKPRcjuc10VApSlApSlAqj48Ju6gmNQThd/Fg7sO5H3qvKh8TJVOovePxffUfTB+rP1gVV1dG+1MZmPPb/fw3WKttcThW/wCyXeNGjdQWVW8S57gHYg/P0rTBylltU0mr5Lt+f0+9XRiva0z06xVMTVGf/Zx9m2NXdiJimcMIogoAUAKNgB2FZ0pV+Ix2hUKo5OWyeoNa6ZLtLl/Bk6UMTBAdW2WgXLEHYkYzgi8pWRy9rymUmtt8xx9V5DgAO3XMtspXJPgaaRgfUD120Qcg6VVRKqhPdlUxxaG6du7MNZ1nVIQxHU2x3A3rr6UHIW/s+VTGRKR0/ddAXWiAQXkt1ho1k0uCJQg1A6cZHfFWHLnLT20s0jzdVpUiTJDg/DaZtR1SMMnrdkCqMbKAcC/pQcNPyLctojM0PSSNlVhHIjqfe7e5XUVmy2eiVypQjuPlJh5BKtbsZtRj06wesFOm5kuVKhJxkhpMZl6hOlScnOrsKUHLcV5MaWKWNZ9AlmmkbwtgiVCmk6JEY6c5+lpPmp2xY8Q4I7rbaHQSQHYyRmRGzE0TakDqc4YkENtuPM1cUoOWl5KLGTMq6SJSgEW+qWWKZ+qdeJE1QgBMDw+Ek4BqbJwCR2jdpUWVYbmLVFFpGZjEQ6qztgr0vMnJOdu1XlKDhrj2cu8ZX3hdTTPKx0zkYe1jtmXJudbfY8+JypzgjFWVzyaZNZeRGZ3mZtUXhIe090VWCuDsqhjgjJ1Y0gjHT0oOLuPZzqBHvDuS0mTKZiWWWK3jcSNFNGzH9rZ76cMRp7EdLZcL6c1xJkHrGM4xjGhAnfO+cZqfSgqeH8LmS5uZXkjaObThVjZWXQNK5cyENsTnCjeqm85F1+8aZEQSLc6CIfGGuJBK5kfX8VQw2XC+Wc4BrrKUHP2nKYjZCH2S7e63Xc67d4WBOd2LSFy3mc7b5q7t1cL4yrNlt1UqMajpGCzbhcAnO5BOBnA20oFKUoFKUoFKUoFKUoFV3F58r0l3klGkD0U7Mx9ABmsPe3mdliOmNThpO5J81TO39Y1Kt4URiqjcjUSd2O+N2O5qrVX60TTTxPbP6/fH1bop9Oczzzj9/wC+yRjbaoy3T6wrJ38wdv0VIllCjJ7eZ9KzrfMZntLXE45gpSlTRc6/tD4aCQbuEEEg+LzBwfKpNtzfaSLqjl1p21Ijsu3fdVIr81X/ANll/CP/AGzX3X2NfvYn4Wb+3QdI/NFsO7sNwN4pBuTgD6Hck4r3/eW3+2f8lL/kr3j/ANjj/pFt/wBxHVkKCgn5/wCHoxV7mNHHdWyrDbO6kZGxrbw7nSxnkWKG5jeVs6VU7nALHG3oCfqr4Z7Tf31vf56fqY63eyn99bT/AIv6iWg/RFKUoFKg8XdgseksD1oQdP2pkUPn5ac5qBxCW4FygTVozBpG+kgvL7xq8tkCEZ7HTjuaC9pVFYS3HvTB9WjM+ob6QoaH3fT5ZKmQ7dzqz2GJ/CHYrJqLEiaYDV9r1G04+WMY+VBOpSlApSlApSlApSlApSlApSlApSlApSlBosrQRoqDsox9/wBT9Z3rHoN1dW2nTj5+v6ak1hLMFBJ7D/XlUIt0xEUxxCe6ZmfeXroCCD2O1aLKBlBDHI8vkKivxxfJJD/Vx+k1jFzDGThgy/Mj/CpTRmctsWbu3GFrSsUcEAg5B7EVkayrvnnCvZRw+eGKV0k6kiCRsSsBqbxHAHbc1wPH+PXPDbq5tLOeSK2ik8C+FsakR28TKSd2NfXuX+Iyi1twLaRgIkAYPCARgbgGQH8Yr4f7Q5C3ErwspRi65UkEj4UfcqSPxGg8m9oXEXADXTkBlYeGPurBlP0PIgGtn7JXE/43J/yx/wCSqLh1g88scUYBkkYIoJwMntk+VdZ+xBxP7nH+WWg6nknku34pbG7vepJcySuHcSFc6MKvhXA7ACuhtPZ9Z2V1ZSwK4kMzp4pGYYNtOTsf5orV7OoLiztGge3d3jmk1FJItOTpbA1OD2YeVXt3eyPNZBoHjHXbxM0ZH/8ANcbYRyfzUF/SlKCq45xv3cDC6j05pTvjwwoHYA+pyAP/AMqU97iWJAPDIkjZzuNPTwMY89Z8/KtXF5YAF6+MeIjIJ2CnWTj+DpznO2O9bpTH1Ys/ZdMhTv8AR8Gvcbea9/7qDxL09WVCBhEjcEHJOvqA5GNsdP596i8D437wDldJ6cMo3z4ZlLKD/KGkg/V61vguYTM4U/GIw3fcRkZAPY6TKM47aqx4RLAQ3Qxjwk4BGxUaCM/wdOMY2x27UFhSlKBSlKBSlKBSlKBSlKBSlKBSlKBSlKCJxK+ESFu57AepqlhkZsNIxJO4Gdh57DtWzmN8yRr8s/jOP7q0a/jY8guB+mtkR2dOxbiLcT5nulVrntww3+o1tpRKJx3hp4HeFJOk30SSB8j8vv10dcrapquVx5Nn8Qyf0V1VYqV9ZEb4mPMZVfLJ/adr+CT+yK+B+0s/urffhF/VR1Q3zHqy/hH/ALZr7R7JeCW8vDkaWCGR+rKNTxozbPtuRmoKT5ZyIf3Ssfw6fpr9MA1znG+XLRUjK20APXtxtCg2M8YI+j5g4qyHLVp/Frf8jH/loMeCnxXf9Jb9XFXvFvstl/SD/wBtcV8B9osKx8TvERQiB0wqgKo+DGdgNhuak+yo/uraf8X9RLQfoilKUFZxngi3AGWKnRLGTjPglTQ4+R2BB+VSHssyxODgRq64xnOrR552xo+fesOLwM6x6QSRNC22NgsiljuftQagX/DpmuVdfo/Awc/RCPKZx6+NXRfn9VBJtuAqkxkySMzEL6GZo2kyc77x7emT8qy4NwRbcHDFjoiiBIx4IlKoPmdySfPPlUSw4dMt0zt9EmfLZHiDtCYRjv4FRxv23+2qfwiBkWQMCMzTMM47NIzA7HzBoJ1KUoFKUoFKUoFKUoFKUoFKUoFKUoFKUoOf5hiIkjfy2H1g5/QfzVouLYsVZTg+v5xXRXNurqVYZB/1tVQOFSp9Ah08snBH91TiXRs342xEziYYr237147YBJ7DetFzxGOJ1jlkjjlbTpRnGo6mKJgD1YFR6mpEM3iXEZcEA/MeYPp+M1lLdE8JPBOHlQZH+m/l6Dv+M1a14DXtQmcufcrmurdL5jN7DIGZmN1NlmLfQTzJP99ddyvyu1jbiCKXUgZmy8fiyxyfosB+augpWEFdecPkkCgyKArxybRnujq47v2ytSOnL9un5M//AGVJpQfPuPeyCO7uJbiS4kV5CCQqLpGFVNs5PZR51ny37JI7O5iuEuJGaPVhWRcHUjIc4wezGu+pQKUpQKUpQKUpQKUpQKUpQKUpQKVFm4nEkixs46rYwoyWwSQCQOwyCMnbY+lSqBSlKBSlKBSlKBSlKCJexuxUD6BPix3+v5VKr2o15LjQPVx/r9Fa5iKc1JxmrFLj+NR3jG5k92BQ3FsFzNhzFa3SyDEfTO7nqMDq+i6+lYNyTKEmI6atMoaXSxYazdvO2oFfjKsbhMEDVpA8I3HcyR6gQfMYrC2hKqATkipZnPyY7Yc2vLk/+z7e3jlCTRyRsJBuAqza8qCMHw48OMeXaojcvXMRjkSNMxIhVUmcspjMjSxx61w4nJALOQfFlslVrqrZtDGM9t2T+b5j6j+bFS6kVRiXz3hvK96soJRISTbyyyLKXDuDee8MBoHjPvK6QQRhFydsVu4ZyzcLNCpUfBhsR1jI50mJ5TKsQK/E1rhGJI2bJzsK6Xj0s+q1SB9HVlZXfph8KIJZBsdhlkUZPr86oxxy81SSAhoTHcTIphK/DguIlUBickyQmQgnHdT2oig3HJN00KoemcPAXUS5ErRxzrLO3VhdQ8jSxkqUb7H3zgiQ3Kd51IW1R+CDpMyuQWHuUkRDaozI/wAcq+TJjGDp1DJxvr26eS3ds6WWOSGEJMNZe4clGaN1VHSHo5MgYA6zgANWUnM19nwxgjU6qCjKXK8Sit853CqYZDg4/gs/bFBst+ULsFA05YdSIs5YBwgsprd1TpoozrkGkn+cckAV5wjk64juLKV2T4KRI4zqY6bJ4H0OVBCdQoRH2JDOdyAMZeabwG3zHpdp3WRCjFSnvxtgFdVyWWPD58IxhskHFT+b+Z3tOpghR7nPJGSjMDMhXQMj5E7UErjXAJZJVkil0gvadRCNisF11sqw3U6XcEYOrCjbeqKHkWYwXMcxEsj9MqzyKVZ0ZtUulYFKMyuQSWc9hnABPic13pkvQiiRY+r0wI2OAs8aIxK7kGN3fHiL6dsYwZlnxO9k9yYyKFkeVZAkWoMsYkdWDMF0lgqqcDGc470Hg5bu1nmEbItkZ7aVE1DZYnsyQqiMFPDbyjBcg5UYG5qBYcrXT28mAIWcAMDIdU2LnqEyh42VPhhkAw4IcgjSBV3yfxye4WfqrnToaM6GQkOmoqwIA1KwIOMgdsnFVrcy3XRRtY1tkv8AtSU9OUIGW30A5Opsrq7jTju64CVZcszo1qScpEFEitKWMmJHZMlY0X4OoFQFAOdO2lWqom5Zv3iSB40wttbR6hOGVjb3MTvqDxEAuhbGVYeEg/O3u+M3RF3h+jNHG7pD7uz7IiuG6udL6jqXb7w3U1qPHrtLi3iJLqygSFoiudUMsodNIIwGRUOSN8jBJzQa7blC6ElmXfKRRxIQJQNOmRy/0oGLh42VW0mMHSRgLpC4zciSiNlt2WAk32THp8QlZvdlOpGGAhCnAyuMA1p4DzLe3EMSs2meSRfGICQsYt+pLnOBkSYTfGNajc17FzNxAtARFrVoVLKselTI3D5LjQzMdSv1kA2GkK6AnUcUEm+5TuX950lA0kMyCTqPqYPbdJImXThUSTx6gSds4yzVNm5XZbiJoFjSFekVIZlMWmV5JlSMLpYSqwU7j55wtV9txe+lhjYSKjG5WIlYS2UcJksHC6SjaxtnbAO4NWnOV4iJGpkkilfUI3R5EVCAMySdM4fTkEI2Qx2xjUQGHNHL9xcSZicKnQKHxMrFxNHInYbLhST5nAHYmocvK1wZLp9EfTkkjcw9U6ZQrSFw7LCukHWp8QckrpJ01K51klxDpYrCVlJwkz6pAE6KMIHR8MDJ54yFGCcVqh4xevOItPSjMpiLFCxXNis66SThtMmoFjscqB50GFpyrcJLCxcFgLfXJ1pcqIidcYjxiVWXwanIO7MdwKruFcrXTWkYMaJritFkjdyzMUVzJI/UiZUkJdBgq2yEfakbk5jvUSwLEu83ReUGAoumSWOJ1XSCdSBmY504GCSe1dvbXCuCV3AZkOxG6MUbuPVTv5+VBwtzyXeutriYI8cMaTESMes6200TF205G8gTUulirs2QUjxtueTrpmuyraerDJHHiVQqBo1VIyog1EIw2OvHnpySK7qlBwnEOTbx/eAJ9QkS8XWzaXPVhtViHw0Cp47dgSBspON2JFnw7lqZOIPcsy9NhMuM5fDGApltOSMxyYUnCAgDucdRSgUpSgUpSgVqlt1Ygkdtxv8A69K20rExE9pZiccFKUrLCPe2utdjhhurehqPZcSydEnhlG2PJvmtWFRr3h6SjDDfyI7j66y201U421cf0xvuJxw6eocFshQFZicDJwFBO1V1/wAzWYjfrtiEjS/UikCEN4cNqTGDnG/rWK2rx3VsGcuumbTnuNo+9VntbP7lXP8AOh/Xx1hCqIicROUz9kfhn8bi/Gf8Kl2vOFnKNUUvUXOMpHI4ztkZVSM7ivzJX3P2In9z5P6TJ/Yioi6q45stY1LO5RBjLNHIqjJwMkpgbnFQ29oHDSCDcxEHYg5x9e1aPaif3MuP50P6+KvhdU9RqZtTERD0fR+jUdQt1V1VzGJxw/SnC+IwzxrJAyvEcgFe3hOkgfeIxUuuQ9lP72Q/hJv1z119WqZzTEuDft+ldqojxMx9pwV4xAGTsBXtQuMWjSRFV7642x6hJUkZf6wUr9dSakoSKcDIyRkb+XqPlvXuob7j51zXDuXpklRmIx1jL3+ium4AiA9AZ1+Xf0GZl3wx295woOua3kXcbiPo6ifmOkcfVQXJcAgEjJ7fP71eCRcE5GBnJztt3zVLxvg0ssmpGwCsShvOMpOJWYeupRj+qM7VHtOX5VgdCQCWtTpB2IgEIk3/AJfSK/exnzFB0YcHGCNxkb+X+jWVUvC+FPHJEzAYCXIJz26twsqIPkqjHpsKuqBSlKBilKUClKUClKUClKUClKUGnf1rwSEd6yrFjXGmqqmN0VT92xuVs17WiM4Nb66Onu+pRmeeEJjBSlKsMOA9rXE5YEs3hkaN+pIupcZwUyRuPkPxVwfDeM3N7Pb211PLJbzSosiEgZGoMN1AI3AOxr6H7TuAzXgtIoQpfXI/ibSMBADvg/bCuH/3Ru+GtFeTohhgljZhHJljlwoABAHdh51UrovVX6Yozjs9No7ugp6dci9t9TFWMx347d8O7/Yf4Z9yk/LSf5q+c8z8Qm4ZeXFrYzSQ26lGCBtXieGNmJLAk7/Ouw/Zyt/4tP8Ajj/zVzF9y9c8annvbVEWFmWPTLIFYFIo1OygjHbzr1PT9LGmvb9bRijGPijtnw8deub6cWp7/JW8I5ju724t7a5uJZLeaaNZEJAyNYPdQCNwDsfKvqf7E/Dvucn5aT/NXzqLka84a8V5OsZhgljdgkmWPjVQFBUDuw867D9mmD+LTf8ANH/mqn1u5opvxNnbjHiMd8y6fS7PUKrc+lv58TP4dVyhYJBA8UYIjjnnVQSScdVvM7nvV5XP8kcSFxbGZQVWSadgDjI+Kw3xt5V0FcyMY7NVcVRVMV857/XyVB4zcOkRZO+qME/aq0qLI39VCzb+lTqjcRvREmojPiRAPVpHWNBnyGpxvWUFZwriErSRB22aO4OMDxBLhUiftnxRnO22/aq88YuOqFYlYzJIsrYX4KrNKsWMj+GqJ3z3yMZqws+aUkkVApHxTAxz2lAlYjtuPgnxfyht3xIn41pdkCZfrLCniwGLQ9bJODpAUN69vnQaor+Upw9n8DylequANzbSOV33GHUdvvVX23GLk28zkZcQwPnSPBI4PXTAG/TABwcnfBzU6bmmMLC4UlJIlnJOxWNmjQEjzPxc4/kn5Z8i5oQxSSFSNMcUqjOdSzZ6W+NiSCCPL1NBAs+MXJmCndBKETYfEjMtyrOTj+CkaHI+/wDwhXV1WWXGRI6ppwT1wxz2aGRY2A23B1ZB9BVnQKUpQKUpQKUpQKUpQKUpQKUpQaq8Ir2sWNceZiI7tgv0q31qhTzrYWAq5o6Zpt7p8zlGrl7SlKuIqriEgF1aEkAaZ+5x5R1Qe1e5Q8LuAGUnVD2Yfd46qfbYoMNnkZ+K/f8AB18+5PgU39kCqkGdAQQPWtVOr9G/RGM4mJ/l2rHRp1Oir1O/GIntj2j6ua6g9R+OvtnsXuEFhJllH7Yk7kfc4q7kcIg+4xfk1/wr4B7VIFXilyFVQoEWAAAPsMZ7CvR9R6zOttRbmjGJzzn3+Xzeas6b0qt2X1r2n3KHhlxhlJ1Q9mH3eOvh3UHqPxitvJMSniNiCoIM8YIIGDv51+kP9kQfcYvya/4V5e/pvVmJzh6rpXWp6fbqoijdmc84/Euc9lB/cyH+fN+ueuvqq5djCpMFAAFxPgAYA+K3YCrWrFMbYiHFvXPVuVXPeZn79yo9+kZjbqfQ2J++CCpGN86gMY3zipFROJ2PVj05wQ8bj0zHIkq5+RKAH5VJqRbO0tdcZj069JdcE74LIzkebAzMCTv4jWM/upMupvFrVmwWyHAMQKY3z4Sp0+hB86y4fwYxPG2oEBZ9W3dpplmOPQAgj8VQxysRIkgcaonkeMEHHxZJJH1+v2XAx6Z86CfLZ2x93yFxgJDg7EACUKMbEYhDY/k1hHaWohkxp6JzG25OyExhB5jSQVAHY9qyh4PoSzRW8NvpGSN2CwPD9R8efqrF+DkwtGWGesZgcbZ9595UEemcA0Htp7sHi0MNeHK7nfqMXkz6sTGxwd/C3oatK5+y5W6cgfXkdYzttvrKzKQPRfj/APx+e3QUClKUClKUClKUClKUClKUClKUGle+9ZFANz+esh3rG4h1KVyRn0qrRZpiJzGZ+aWe5BJqAPruPveX5qTRh1I8j/oVki4AHoMVHsZD41OfCxx97JrfM8Uz5ZiOZjw220ZVQGOTW2lKlEYjCMzmcud5y5PXiCRK0jR9NiwKqGzldON65/h3sjEEsUqXTa42DrqiUjI7ZAYV9CpUJt0zO6Y7rNvWX7dubVFcxTPMfXlV+53f8Yj/AOn/APLXI8f9kYvJ3nlunEj6c6IlC+FQgwCx8lHnX0KlbFV824X7GEt5opo7p9cTh11RqRkHIyARt9ddr7nd/wAYj/6f/wAtWlKCHwqwMSEM2tmd5GbTpGXYscLk4G/rUylKBSlKBSlKBSlKBSlKBSlKBSlKBSlKBSlKBSlKBSlKDFu4rKlKhTzV9fxAGvBSlSHtKUrIUpSgUpSgUpSgUpSgUpSgUpSgUpSgUpSgUpSgUpSgUpSgU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чёрно-белое изображ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928802"/>
            <a:ext cx="5934141" cy="444487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469" y="0"/>
            <a:ext cx="84743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Кодирование </a:t>
            </a:r>
            <a:r>
              <a:rPr lang="ru-RU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чёрно-белого</a:t>
            </a:r>
            <a:endParaRPr lang="ru-RU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изображения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28575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Кодирование цвета</a:t>
            </a:r>
            <a:endParaRPr lang="ru-RU" sz="3200" b="1" dirty="0">
              <a:ln w="28575">
                <a:solidFill>
                  <a:srgbClr val="FF000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857232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Учёные заметили, что для человека при восприятии цвета наибольшая чувствительность цветовых рецепторов («колбочки», находящиеся на сетчатке глаза) приходится на </a:t>
            </a:r>
            <a:r>
              <a:rPr lang="ru-RU" sz="2800" dirty="0" smtClean="0">
                <a:solidFill>
                  <a:srgbClr val="FF0000"/>
                </a:solidFill>
              </a:rPr>
              <a:t>красный</a:t>
            </a:r>
            <a:r>
              <a:rPr lang="ru-RU" sz="2800" dirty="0" smtClean="0"/>
              <a:t>, </a:t>
            </a:r>
            <a:r>
              <a:rPr lang="ru-RU" sz="2800" dirty="0" smtClean="0">
                <a:solidFill>
                  <a:srgbClr val="00B050"/>
                </a:solidFill>
              </a:rPr>
              <a:t>зелёный</a:t>
            </a:r>
            <a:r>
              <a:rPr lang="ru-RU" sz="2800" dirty="0" smtClean="0"/>
              <a:t> и </a:t>
            </a:r>
            <a:r>
              <a:rPr lang="ru-RU" sz="2800" dirty="0" smtClean="0">
                <a:solidFill>
                  <a:srgbClr val="0070C0"/>
                </a:solidFill>
              </a:rPr>
              <a:t>синий</a:t>
            </a:r>
            <a:r>
              <a:rPr lang="ru-RU" sz="2800" dirty="0" smtClean="0"/>
              <a:t> цвета, которые являются базовыми для человека.</a:t>
            </a:r>
            <a:endParaRPr lang="ru-RU" sz="2800" dirty="0"/>
          </a:p>
        </p:txBody>
      </p:sp>
      <p:pic>
        <p:nvPicPr>
          <p:cNvPr id="5" name="Picture 2" descr="https://encrypted-tbn2.gstatic.com/images?q=tbn:ANd9GcSDV0S-QV11uh5LcCpVdvbTsUwN-Ki66MGM6NWnRh-BaNJ3CJ56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214686"/>
            <a:ext cx="2928958" cy="27904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29322" y="3500438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R</a:t>
            </a:r>
            <a:r>
              <a:rPr lang="en-US" sz="6000" b="1" dirty="0" smtClean="0">
                <a:solidFill>
                  <a:srgbClr val="00B050"/>
                </a:solidFill>
              </a:rPr>
              <a:t>G</a:t>
            </a:r>
            <a:r>
              <a:rPr lang="en-US" sz="6000" b="1" dirty="0" smtClean="0">
                <a:solidFill>
                  <a:srgbClr val="002060"/>
                </a:solidFill>
              </a:rPr>
              <a:t>B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TeD4SbLz75ursTZ9YOkmiLPLxuvmxkqxB3SOlf4MnOCuQDU3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072462" cy="403623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4429132"/>
            <a:ext cx="8286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Система цветопередачи </a:t>
            </a:r>
            <a:r>
              <a:rPr lang="en-US" sz="3200" i="1" dirty="0" smtClean="0"/>
              <a:t>RGB </a:t>
            </a:r>
            <a:r>
              <a:rPr lang="ru-RU" sz="3200" i="1" dirty="0" smtClean="0"/>
              <a:t>применяется в мониторах компьютеров, в телевизорах и других </a:t>
            </a:r>
            <a:r>
              <a:rPr lang="ru-RU" sz="3200" i="1" u="sng" dirty="0" smtClean="0"/>
              <a:t>излучающих свет </a:t>
            </a:r>
            <a:r>
              <a:rPr lang="ru-RU" sz="3200" i="1" dirty="0" smtClean="0"/>
              <a:t>технических устройствах.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encrypted-tbn2.gstatic.com/images?q=tbn:ANd9GcRf5uZNUcoUMam5CP4kbCjdx-KvDlgwzMEvwDXAIVqNDsrCvV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857496"/>
            <a:ext cx="3451204" cy="32861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428604"/>
            <a:ext cx="8858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При </a:t>
            </a:r>
            <a:r>
              <a:rPr lang="ru-RU" sz="3200" i="1" u="sng" dirty="0" smtClean="0"/>
              <a:t>печати изображений </a:t>
            </a:r>
            <a:r>
              <a:rPr lang="ru-RU" sz="3200" i="1" dirty="0" smtClean="0"/>
              <a:t>на принтерах используется палитра цветов в системе </a:t>
            </a:r>
            <a:r>
              <a:rPr lang="en-US" sz="3200" i="1" dirty="0" smtClean="0"/>
              <a:t>CMYK</a:t>
            </a:r>
            <a:r>
              <a:rPr lang="ru-RU" sz="3200" i="1" dirty="0" smtClean="0"/>
              <a:t>.  Основными красками в ней являются </a:t>
            </a:r>
            <a:r>
              <a:rPr lang="en-US" sz="3200" i="1" dirty="0" smtClean="0"/>
              <a:t>Cyan </a:t>
            </a:r>
            <a:r>
              <a:rPr lang="ru-RU" sz="3200" i="1" dirty="0" smtClean="0"/>
              <a:t>– </a:t>
            </a:r>
            <a:r>
              <a:rPr lang="ru-RU" sz="3200" b="1" i="1" dirty="0" err="1" smtClean="0">
                <a:solidFill>
                  <a:schemeClr val="accent5"/>
                </a:solidFill>
              </a:rPr>
              <a:t>голубая</a:t>
            </a:r>
            <a:r>
              <a:rPr lang="ru-RU" sz="3200" i="1" dirty="0" smtClean="0"/>
              <a:t>, </a:t>
            </a:r>
            <a:r>
              <a:rPr lang="en-US" sz="3200" i="1" dirty="0" smtClean="0"/>
              <a:t>Magenta</a:t>
            </a:r>
            <a:r>
              <a:rPr lang="ru-RU" sz="3200" i="1" dirty="0" smtClean="0"/>
              <a:t> </a:t>
            </a:r>
            <a:r>
              <a:rPr lang="en-US" sz="3200" i="1" dirty="0" smtClean="0"/>
              <a:t>– </a:t>
            </a:r>
            <a:r>
              <a:rPr lang="ru-RU" sz="3200" b="1" i="1" dirty="0" smtClean="0">
                <a:solidFill>
                  <a:srgbClr val="FF0066"/>
                </a:solidFill>
              </a:rPr>
              <a:t>пурпурная</a:t>
            </a:r>
            <a:r>
              <a:rPr lang="ru-RU" sz="3200" i="1" dirty="0" smtClean="0"/>
              <a:t> и </a:t>
            </a:r>
            <a:r>
              <a:rPr lang="en-US" sz="3200" i="1" dirty="0" smtClean="0"/>
              <a:t>Yellow</a:t>
            </a:r>
            <a:r>
              <a:rPr lang="ru-RU" sz="3200" i="1" dirty="0" smtClean="0"/>
              <a:t> – </a:t>
            </a:r>
            <a:r>
              <a:rPr lang="ru-RU" sz="3200" b="1" i="1" dirty="0" smtClean="0">
                <a:solidFill>
                  <a:srgbClr val="FFFF00"/>
                </a:solidFill>
              </a:rPr>
              <a:t>жёлтая</a:t>
            </a:r>
            <a:r>
              <a:rPr lang="ru-RU" sz="3200" i="1" dirty="0" smtClean="0"/>
              <a:t>.</a:t>
            </a:r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643670" y="3643314"/>
            <a:ext cx="2500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B0F0"/>
                </a:solidFill>
              </a:rPr>
              <a:t>C</a:t>
            </a:r>
            <a:r>
              <a:rPr lang="en-US" sz="6600" b="1" dirty="0" smtClean="0">
                <a:solidFill>
                  <a:srgbClr val="FF0066"/>
                </a:solidFill>
              </a:rPr>
              <a:t>M</a:t>
            </a:r>
            <a:r>
              <a:rPr lang="en-US" sz="6600" b="1" dirty="0" smtClean="0">
                <a:solidFill>
                  <a:srgbClr val="FFFF00"/>
                </a:solidFill>
              </a:rPr>
              <a:t>Y</a:t>
            </a:r>
            <a:r>
              <a:rPr lang="en-US" sz="6600" b="1" dirty="0" smtClean="0"/>
              <a:t>K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3357562"/>
            <a:ext cx="27860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Напечатанное на бумаге изображение человек воспринимает в </a:t>
            </a:r>
            <a:r>
              <a:rPr lang="ru-RU" sz="2800" i="1" u="sng" dirty="0" smtClean="0"/>
              <a:t>отражённом свете.</a:t>
            </a:r>
            <a:endParaRPr lang="ru-RU" sz="2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42984"/>
            <a:ext cx="81439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4400" i="1" dirty="0" smtClean="0"/>
              <a:t>Итак, для представления цвета в виде числового кода используются две обратных друг другу цветовые модели: или </a:t>
            </a:r>
            <a:r>
              <a:rPr lang="ru-RU" sz="4400" b="1" i="1" dirty="0" smtClean="0"/>
              <a:t>RGB</a:t>
            </a:r>
            <a:r>
              <a:rPr lang="ru-RU" sz="4400" i="1" dirty="0" smtClean="0"/>
              <a:t> или </a:t>
            </a:r>
            <a:r>
              <a:rPr lang="ru-RU" sz="4400" b="1" i="1" dirty="0" smtClean="0"/>
              <a:t>CMYK</a:t>
            </a:r>
            <a:r>
              <a:rPr lang="ru-RU" sz="4400" i="1" dirty="0" smtClean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arttower.ru/tutorial/Svetilkin/spravochnicki/Photoshop_for_WEB/Charter3/3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428868"/>
            <a:ext cx="5929354" cy="42437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214290"/>
            <a:ext cx="86439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В графических редакторах для коррекции изображения используется цветовая модель  </a:t>
            </a:r>
            <a:r>
              <a:rPr lang="en-US" sz="2800" b="1" i="1" dirty="0" smtClean="0"/>
              <a:t>HSB</a:t>
            </a:r>
            <a:r>
              <a:rPr lang="ru-RU" sz="2800" i="1" dirty="0" smtClean="0"/>
              <a:t>, которая в качестве базовых параметров использует: </a:t>
            </a:r>
            <a:r>
              <a:rPr lang="en-US" sz="2800" i="1" dirty="0" smtClean="0"/>
              <a:t>Hue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(оттенок цвета), </a:t>
            </a:r>
            <a:r>
              <a:rPr lang="en-US" sz="2800" i="1" dirty="0" smtClean="0"/>
              <a:t>Saturation </a:t>
            </a:r>
            <a:r>
              <a:rPr lang="ru-RU" sz="2800" b="1" i="1" dirty="0" smtClean="0"/>
              <a:t>(насыщенность)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и </a:t>
            </a:r>
            <a:r>
              <a:rPr lang="en-US" sz="2800" i="1" dirty="0" smtClean="0"/>
              <a:t>Brightness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(яркость).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3786190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HSB</a:t>
            </a:r>
            <a:endParaRPr lang="ru-RU" sz="6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Виды компьютерных изображений</a:t>
            </a: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962150"/>
            <a:ext cx="8229600" cy="2259013"/>
          </a:xfrm>
          <a:noFill/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85720" y="4500570"/>
            <a:ext cx="85725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/>
              <a:t>Создавать и хранить графические объекты в компьютере можно двумя способами – как растровое или как векторное изображение. Для каждого типа изображений используется свой способ кодирования.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Кодирование векторных изображений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5286380" cy="45307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Векторное изображение представляет собой совокупность графических примитивов (точка, отрезок, эллипс…). Каждый примитив описывается математическими формулами.</a:t>
            </a:r>
            <a:r>
              <a:rPr lang="ru-RU" sz="2400" dirty="0" smtClean="0"/>
              <a:t> Кодирование зависит от прикладной среды.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Достоинством векторной графики является то, что файлы, хранящие векторные графические изображения, имеют сравнительно небольшой объем.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Важно также, что векторные графические изображения могут быть увеличены или уменьшены без потери качества.</a:t>
            </a:r>
          </a:p>
        </p:txBody>
      </p:sp>
      <p:pic>
        <p:nvPicPr>
          <p:cNvPr id="1536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3504" y="2350295"/>
            <a:ext cx="4000496" cy="220582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Графические форматы файлов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4337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Форматы графических файлов определяют способ хранения информации в файле (растровый или векторный), а также форму хранения информации (используемый алгоритм сжатия).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Наиболее популярные </a:t>
            </a:r>
            <a:r>
              <a:rPr lang="ru-RU" u="sng" dirty="0" smtClean="0"/>
              <a:t>растровые</a:t>
            </a:r>
            <a:r>
              <a:rPr lang="ru-RU" dirty="0" smtClean="0"/>
              <a:t> форматы: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BMP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GIF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JPEG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TIFF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PNG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71736" y="4401943"/>
            <a:ext cx="6215106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3200" dirty="0" smtClean="0"/>
              <a:t>Наиболее популярные </a:t>
            </a:r>
            <a:r>
              <a:rPr lang="ru-RU" sz="3200" u="sng" dirty="0" smtClean="0"/>
              <a:t>векторные </a:t>
            </a:r>
            <a:r>
              <a:rPr lang="ru-RU" sz="3200" dirty="0" smtClean="0"/>
              <a:t>форматы:</a:t>
            </a:r>
            <a:endParaRPr lang="en-US" sz="3200" dirty="0" smtClean="0"/>
          </a:p>
          <a:p>
            <a:pPr>
              <a:lnSpc>
                <a:spcPct val="80000"/>
              </a:lnSpc>
            </a:pPr>
            <a:endParaRPr lang="ru-RU" sz="32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WMF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ODG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714356"/>
            <a:ext cx="82867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Выпишите основные отличия растровых изображений от векторных.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Чем объясняются эти отличия?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Выпишите названия растровых графических редакторов. 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Выпишите форматы растровых графических файлов.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Из чего создаётся векторное изображение?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В чём плюсы векторного изображения?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Выпишите названия векторных графических редакторов.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Выпишите форматы </a:t>
            </a:r>
            <a:r>
              <a:rPr lang="ru-RU" sz="2800" smtClean="0"/>
              <a:t>векторных графических файлов.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ет полевых цветов увеличе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428736"/>
            <a:ext cx="3475458" cy="1500198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rot="5400000" flipH="1" flipV="1">
            <a:off x="7143768" y="2357430"/>
            <a:ext cx="1500198" cy="7858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15074" y="3357562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</a:t>
            </a:r>
            <a:r>
              <a:rPr lang="ru-RU" sz="2800" dirty="0" smtClean="0"/>
              <a:t>иксель (</a:t>
            </a:r>
            <a:r>
              <a:rPr lang="en-US" sz="2800" b="1" dirty="0" smtClean="0"/>
              <a:t>pic</a:t>
            </a:r>
            <a:r>
              <a:rPr lang="en-US" sz="2800" dirty="0" smtClean="0"/>
              <a:t>ture's </a:t>
            </a:r>
            <a:r>
              <a:rPr lang="en-US" sz="2800" b="1" dirty="0" smtClean="0"/>
              <a:t>el</a:t>
            </a:r>
            <a:r>
              <a:rPr lang="en-US" sz="2800" dirty="0" smtClean="0"/>
              <a:t>ement)</a:t>
            </a:r>
            <a:endParaRPr lang="ru-RU" sz="2800" dirty="0"/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6921927" y="-702830"/>
            <a:ext cx="571504" cy="33774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072066" y="1357298"/>
            <a:ext cx="285752" cy="16430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214942" y="428604"/>
            <a:ext cx="3929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растр (греч. грабли)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71538" y="857232"/>
            <a:ext cx="42148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Кодирование графического изображения с помощью </a:t>
            </a:r>
            <a:r>
              <a:rPr lang="ru-RU" sz="3200" u="sng" dirty="0" smtClean="0"/>
              <a:t>пикселей</a:t>
            </a:r>
            <a:r>
              <a:rPr lang="ru-RU" sz="3200" dirty="0" smtClean="0"/>
              <a:t>, полученных в результате </a:t>
            </a:r>
            <a:r>
              <a:rPr lang="ru-RU" sz="3200" u="sng" dirty="0" smtClean="0"/>
              <a:t>пространственной дискретизации</a:t>
            </a:r>
            <a:r>
              <a:rPr lang="ru-RU" sz="3200" dirty="0" smtClean="0"/>
              <a:t>, называется </a:t>
            </a:r>
            <a:r>
              <a:rPr lang="ru-RU" sz="3200" b="1" dirty="0" smtClean="0"/>
              <a:t>растровым изображением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niver-life2008.narod.ru/11/ustroistvo-videokapty_files/bio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71480"/>
            <a:ext cx="4572000" cy="33528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428604"/>
            <a:ext cx="40005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Видеоинформация</a:t>
            </a:r>
            <a:r>
              <a:rPr lang="ru-RU" sz="3200" dirty="0" smtClean="0"/>
              <a:t> – это изображение, </a:t>
            </a:r>
            <a:r>
              <a:rPr lang="ru-RU" sz="3200" dirty="0"/>
              <a:t>в</a:t>
            </a:r>
            <a:r>
              <a:rPr lang="ru-RU" sz="3200" dirty="0" smtClean="0"/>
              <a:t>оспроизводимое на экране компьютера, хранящаяся в компьютерной памяти.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143380"/>
            <a:ext cx="700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Видеопамять</a:t>
            </a:r>
            <a:r>
              <a:rPr lang="ru-RU" sz="3200" dirty="0" smtClean="0"/>
              <a:t> – оперативная память, </a:t>
            </a:r>
            <a:r>
              <a:rPr lang="ru-RU" sz="3200" dirty="0"/>
              <a:t>х</a:t>
            </a:r>
            <a:r>
              <a:rPr lang="ru-RU" sz="3200" dirty="0" smtClean="0"/>
              <a:t>ранящая видеоинформацию во время её воспроизведения в изображение на экране. Находится  на видеокарте компьютера 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1439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000" dirty="0" smtClean="0"/>
              <a:t>1. На экране с разрешающей способностью 640*200 высвечиваются только двуцветные изображения. Какой минимальный объём видеопамяти необходим для хранения изображения?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/>
              <a:t>2. Какой объём видеопамяти необходим для хранения 4-х страниц изображения, если глубина цвета 24, а разрешающая способность дисплея – 800*600 пикселей?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87154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/>
              <a:t>3. Объём видеопамяти равен 1 Мб. Разрешающая способность дисплея – 800*600. Какое максимальное количество цветов можно использовать при условии, что видеопамять делится на 2 страницы?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Вопросы и задания: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600" smtClean="0"/>
              <a:t>Какие виды компьютерных изображений вы знаете?</a:t>
            </a:r>
          </a:p>
          <a:p>
            <a:pPr eaLnBrk="1" hangingPunct="1"/>
            <a:r>
              <a:rPr lang="ru-RU" sz="2600" smtClean="0"/>
              <a:t>Какое максимальное количество цветов может быть использовано в изображении, если на каждую точку отводится 3 бита?</a:t>
            </a:r>
          </a:p>
          <a:p>
            <a:pPr eaLnBrk="1" hangingPunct="1"/>
            <a:r>
              <a:rPr lang="ru-RU" sz="2600" smtClean="0"/>
              <a:t>Что вы знаете о цветовой модели </a:t>
            </a:r>
            <a:r>
              <a:rPr lang="en-US" sz="2600" smtClean="0"/>
              <a:t>RGB</a:t>
            </a:r>
            <a:r>
              <a:rPr lang="ru-RU" sz="2600" smtClean="0"/>
              <a:t>?</a:t>
            </a:r>
          </a:p>
          <a:p>
            <a:pPr eaLnBrk="1" hangingPunct="1"/>
            <a:r>
              <a:rPr lang="ru-RU" sz="2600" smtClean="0"/>
              <a:t>Рассчитайте необходимый объем видеопамяти для графического режима: разрешение экрана 800х600, качество цветопередачи 16 бит. </a:t>
            </a:r>
            <a:endParaRPr lang="en-US" sz="2600" smtClean="0"/>
          </a:p>
          <a:p>
            <a:pPr eaLnBrk="1" hangingPunct="1"/>
            <a:endParaRPr 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ет полевых цветов увеличенный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3071810"/>
            <a:ext cx="3475458" cy="1500198"/>
          </a:xfrm>
          <a:prstGeom prst="rect">
            <a:avLst/>
          </a:prstGeom>
        </p:spPr>
      </p:pic>
      <p:sp>
        <p:nvSpPr>
          <p:cNvPr id="3" name="Левая фигурная скобка 2"/>
          <p:cNvSpPr/>
          <p:nvPr/>
        </p:nvSpPr>
        <p:spPr>
          <a:xfrm rot="5400000">
            <a:off x="6760804" y="1025883"/>
            <a:ext cx="571504" cy="33774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5000628" y="3000372"/>
            <a:ext cx="285752" cy="16430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214290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Характеристики растрового изображения: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71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b="1" dirty="0" smtClean="0"/>
              <a:t>Разрешающая способность </a:t>
            </a:r>
            <a:r>
              <a:rPr lang="ru-RU" sz="3200" dirty="0" smtClean="0"/>
              <a:t>– это количество точек по горизонтали и вертикали на единицу длины изображения (</a:t>
            </a:r>
            <a:r>
              <a:rPr lang="en-US" sz="3200" dirty="0" smtClean="0"/>
              <a:t>dpi)</a:t>
            </a:r>
            <a:r>
              <a:rPr lang="ru-RU" sz="32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3318570"/>
            <a:ext cx="5429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 startAt="2"/>
            </a:pPr>
            <a:r>
              <a:rPr lang="ru-RU" sz="3200" b="1" dirty="0" smtClean="0"/>
              <a:t>Глубина цвета </a:t>
            </a:r>
            <a:r>
              <a:rPr lang="ru-RU" sz="3200" dirty="0" smtClean="0"/>
              <a:t>– это количество информации, которое используется для кодирования цвета 1 пикселя изображения.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 = 2</a:t>
            </a:r>
            <a:r>
              <a:rPr lang="en-US" sz="3200" b="1" baseline="30000" dirty="0" smtClean="0"/>
              <a:t>I</a:t>
            </a:r>
            <a:r>
              <a:rPr lang="ru-RU" sz="3200" dirty="0" smtClean="0"/>
              <a:t>,</a:t>
            </a:r>
          </a:p>
          <a:p>
            <a:r>
              <a:rPr lang="en-US" sz="3200" b="1" dirty="0" smtClean="0"/>
              <a:t>I</a:t>
            </a:r>
            <a:r>
              <a:rPr lang="en-US" sz="3200" dirty="0" smtClean="0"/>
              <a:t> – </a:t>
            </a:r>
            <a:r>
              <a:rPr lang="ru-RU" sz="3200" dirty="0" smtClean="0"/>
              <a:t>это глубина цвета,</a:t>
            </a:r>
          </a:p>
          <a:p>
            <a:r>
              <a:rPr lang="en-US" sz="3200" b="1" dirty="0" smtClean="0"/>
              <a:t>N</a:t>
            </a:r>
            <a:r>
              <a:rPr lang="en-US" sz="3200" dirty="0" smtClean="0"/>
              <a:t> – </a:t>
            </a:r>
            <a:r>
              <a:rPr lang="ru-RU" sz="3200" dirty="0" smtClean="0"/>
              <a:t>это количество цветов в палитре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3143248"/>
          <a:ext cx="871543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Глубина цвета,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en-US" sz="3200" baseline="0" dirty="0" smtClean="0"/>
                        <a:t>I (</a:t>
                      </a:r>
                      <a:r>
                        <a:rPr lang="ru-RU" sz="3200" baseline="0" dirty="0" smtClean="0"/>
                        <a:t>битов)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Количество цветов в палитре, </a:t>
                      </a:r>
                      <a:r>
                        <a:rPr lang="en-US" sz="3200" dirty="0" smtClean="0"/>
                        <a:t>N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r>
                        <a:rPr lang="en-US" sz="3200" baseline="30000" dirty="0" smtClean="0"/>
                        <a:t>8</a:t>
                      </a:r>
                      <a:r>
                        <a:rPr lang="en-US" sz="3200" dirty="0" smtClean="0"/>
                        <a:t> = 256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r>
                        <a:rPr lang="en-US" sz="3200" baseline="30000" dirty="0" smtClean="0"/>
                        <a:t>16</a:t>
                      </a:r>
                      <a:r>
                        <a:rPr lang="en-US" sz="3200" dirty="0" smtClean="0"/>
                        <a:t> = 65 536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r>
                        <a:rPr lang="en-US" sz="3200" baseline="30000" dirty="0" smtClean="0"/>
                        <a:t>24</a:t>
                      </a:r>
                      <a:r>
                        <a:rPr lang="en-US" sz="3200" dirty="0" smtClean="0"/>
                        <a:t> = 16 777 216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6439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I</a:t>
            </a:r>
            <a:r>
              <a:rPr lang="en-US" sz="3200" b="1" baseline="-25000" dirty="0" err="1" smtClean="0"/>
              <a:t>c</a:t>
            </a:r>
            <a:r>
              <a:rPr lang="en-US" sz="3200" b="1" dirty="0" smtClean="0"/>
              <a:t> = k * I</a:t>
            </a:r>
            <a:r>
              <a:rPr lang="ru-RU" sz="3200" dirty="0" smtClean="0"/>
              <a:t>,</a:t>
            </a:r>
          </a:p>
          <a:p>
            <a:r>
              <a:rPr lang="en-US" sz="3200" b="1" dirty="0" err="1" smtClean="0"/>
              <a:t>I</a:t>
            </a:r>
            <a:r>
              <a:rPr lang="en-US" sz="3200" b="1" baseline="-25000" dirty="0" err="1" smtClean="0"/>
              <a:t>c</a:t>
            </a:r>
            <a:r>
              <a:rPr lang="en-US" sz="3200" dirty="0" smtClean="0"/>
              <a:t> </a:t>
            </a:r>
            <a:r>
              <a:rPr lang="ru-RU" sz="3200" dirty="0" smtClean="0"/>
              <a:t>– количество информации в графическом растровом изображении;</a:t>
            </a:r>
          </a:p>
          <a:p>
            <a:r>
              <a:rPr lang="en-US" sz="3200" b="1" dirty="0" smtClean="0"/>
              <a:t>k</a:t>
            </a:r>
            <a:r>
              <a:rPr lang="en-US" sz="3200" dirty="0" smtClean="0"/>
              <a:t> – </a:t>
            </a:r>
            <a:r>
              <a:rPr lang="ru-RU" sz="3200" dirty="0" smtClean="0"/>
              <a:t>количество пикселей в изображении;</a:t>
            </a:r>
          </a:p>
          <a:p>
            <a:r>
              <a:rPr lang="en-US" sz="3200" b="1" dirty="0" smtClean="0"/>
              <a:t>I</a:t>
            </a:r>
            <a:r>
              <a:rPr lang="en-US" sz="3200" dirty="0" smtClean="0"/>
              <a:t> – </a:t>
            </a:r>
            <a:r>
              <a:rPr lang="ru-RU" sz="3200" dirty="0" smtClean="0"/>
              <a:t>глубина цвета (находится из формулы </a:t>
            </a:r>
            <a:r>
              <a:rPr lang="en-US" sz="3200" i="1" dirty="0" smtClean="0"/>
              <a:t>N = 2</a:t>
            </a:r>
            <a:r>
              <a:rPr lang="en-US" sz="3200" i="1" baseline="30000" dirty="0" smtClean="0"/>
              <a:t>I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Вопросы для повторения: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Что означает термин «пространственная дискретизация»?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Чем является </a:t>
            </a:r>
            <a:r>
              <a:rPr lang="ru-RU" sz="2800" i="1" dirty="0" smtClean="0"/>
              <a:t>пиксель</a:t>
            </a:r>
            <a:r>
              <a:rPr lang="ru-RU" sz="2800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От каких характеристик зависит качество графического изображения? Что означает каждая характеристика?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По какой формуле можно вычислить количество цветов в палитре?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По какой формуле можно вычислить информационный объём графического файла?</a:t>
            </a:r>
          </a:p>
          <a:p>
            <a:pPr marL="514350" indent="-514350">
              <a:buFont typeface="+mj-lt"/>
              <a:buAutoNum type="arabicParenR"/>
            </a:pP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8582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Решение задач: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000" dirty="0" smtClean="0"/>
              <a:t>Чёрно-белое (без градаций серого) растровое графическое изображение имеет размер 10*10 точек. Какой информационный объём имеет изображение?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800" dirty="0" smtClean="0"/>
              <a:t>Как изменится объём графического изображения в предыдущей задаче (размер изображения 10х10 точек), если чёрно-белое изображение преобразовать в 256-цветное?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3583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2800" dirty="0" smtClean="0"/>
              <a:t>В процессе преобразования растрового графического изображения количество цветов уменьшилось с 65536 до 16. Во сколько раз уменьшился его информационный объём?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791</Words>
  <Application>Microsoft Office PowerPoint</Application>
  <PresentationFormat>Экран (4:3)</PresentationFormat>
  <Paragraphs>82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Виды компьютерных изображений</vt:lpstr>
      <vt:lpstr>Кодирование векторных изображений</vt:lpstr>
      <vt:lpstr>Графические форматы файлов </vt:lpstr>
      <vt:lpstr>Слайд 19</vt:lpstr>
      <vt:lpstr>Слайд 20</vt:lpstr>
      <vt:lpstr>Слайд 21</vt:lpstr>
      <vt:lpstr>Слайд 22</vt:lpstr>
      <vt:lpstr>Слайд 23</vt:lpstr>
      <vt:lpstr>Вопросы и задания: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3D</cp:lastModifiedBy>
  <cp:revision>42</cp:revision>
  <dcterms:created xsi:type="dcterms:W3CDTF">2012-09-23T18:25:14Z</dcterms:created>
  <dcterms:modified xsi:type="dcterms:W3CDTF">2013-10-10T05:32:32Z</dcterms:modified>
</cp:coreProperties>
</file>