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7" r:id="rId9"/>
    <p:sldId id="268" r:id="rId10"/>
    <p:sldId id="263" r:id="rId11"/>
    <p:sldId id="264" r:id="rId12"/>
    <p:sldId id="265" r:id="rId13"/>
    <p:sldId id="266" r:id="rId14"/>
    <p:sldId id="269" r:id="rId15"/>
    <p:sldId id="271" r:id="rId16"/>
    <p:sldId id="270" r:id="rId17"/>
    <p:sldId id="272" r:id="rId18"/>
    <p:sldId id="273" r:id="rId19"/>
    <p:sldId id="275" r:id="rId20"/>
    <p:sldId id="276"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60"/>
  </p:normalViewPr>
  <p:slideViewPr>
    <p:cSldViewPr>
      <p:cViewPr varScale="1">
        <p:scale>
          <a:sx n="111" d="100"/>
          <a:sy n="111" d="100"/>
        </p:scale>
        <p:origin x="-97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94AC2CBB-815F-4FC6-A330-251EE65C08F6}" type="datetimeFigureOut">
              <a:rPr lang="ru-RU"/>
              <a:pPr>
                <a:defRPr/>
              </a:pPr>
              <a:t>22.12.2013</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A8CA733A-D738-4A8E-B23E-AAABACD41677}"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95078F06-B0D0-4748-8DE2-326E502CD80F}" type="datetimeFigureOut">
              <a:rPr lang="ru-RU"/>
              <a:pPr>
                <a:defRPr/>
              </a:pPr>
              <a:t>22.12.2013</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BDB265D1-DA3B-4715-8EAF-F0BB81C170E8}"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8D1D7EA8-E64F-4D64-9DB2-E6A147B3E321}" type="datetimeFigureOut">
              <a:rPr lang="ru-RU"/>
              <a:pPr>
                <a:defRPr/>
              </a:pPr>
              <a:t>22.12.2013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0A1E2D-732D-48C9-8C1B-64E53E33BE2C}"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064838C1-CE05-488F-A18F-6EBD58CA7078}" type="datetimeFigureOut">
              <a:rPr lang="ru-RU"/>
              <a:pPr>
                <a:defRPr/>
              </a:pPr>
              <a:t>22.12.2013</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7CF251F4-22D7-47CF-9F20-48B2041C7A20}"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938993ED-7AB2-492F-951C-9937513888B0}" type="datetimeFigureOut">
              <a:rPr lang="ru-RU"/>
              <a:pPr>
                <a:defRPr/>
              </a:pPr>
              <a:t>22.12.2013</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1F3E3E23-1E6A-4CEE-870D-3516DDC7B19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A3600524-8497-41A0-8901-A3D1D5E84346}" type="datetimeFigureOut">
              <a:rPr lang="ru-RU"/>
              <a:pPr>
                <a:defRPr/>
              </a:pPr>
              <a:t>22.12.2013</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44F8338C-8117-404C-A992-CDAB8A76716B}"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D8F7C8C1-1A84-4385-9D72-063363F0853B}" type="datetimeFigureOut">
              <a:rPr lang="ru-RU"/>
              <a:pPr>
                <a:defRPr/>
              </a:pPr>
              <a:t>22.12.2013</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BB1AA1DF-2FC9-4083-A251-9F3471EB8A77}"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C675A509-1D2B-4051-8CDB-8B2700E84930}" type="datetimeFigureOut">
              <a:rPr lang="ru-RU"/>
              <a:pPr>
                <a:defRPr/>
              </a:pPr>
              <a:t>22.12.2013</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B8101155-8D0C-40ED-AF7A-07873197FC72}"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61F5F3DC-0707-49FB-88A9-4FAAEE71B426}" type="datetimeFigureOut">
              <a:rPr lang="ru-RU"/>
              <a:pPr>
                <a:defRPr/>
              </a:pPr>
              <a:t>22.12.2013</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F2D1621D-B4F1-4061-A603-774CA052B5A2}"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FF3DFB52-81BA-437F-8E24-75CF85989D6F}" type="datetimeFigureOut">
              <a:rPr lang="ru-RU"/>
              <a:pPr>
                <a:defRPr/>
              </a:pPr>
              <a:t>22.12.2013</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78FFE4B9-0459-4E1E-8661-5FD7EB85B660}"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D84AF5E4-7BCA-4B15-BF33-6A8BA8C744EA}" type="datetimeFigureOut">
              <a:rPr lang="ru-RU"/>
              <a:pPr>
                <a:defRPr/>
              </a:pPr>
              <a:t>22.12.2013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F3922064-C232-42F5-A4F9-C64AD1B04EF0}"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F553089E-DFBD-424D-8542-26E7E318BA48}" type="datetimeFigureOut">
              <a:rPr lang="ru-RU"/>
              <a:pPr>
                <a:defRPr/>
              </a:pPr>
              <a:t>22.12.2013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92D42DD6-39FB-404A-B8C6-99367612B91C}"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699" r:id="rId4"/>
    <p:sldLayoutId id="2147483705" r:id="rId5"/>
    <p:sldLayoutId id="2147483700" r:id="rId6"/>
    <p:sldLayoutId id="2147483706" r:id="rId7"/>
    <p:sldLayoutId id="2147483707" r:id="rId8"/>
    <p:sldLayoutId id="2147483708" r:id="rId9"/>
    <p:sldLayoutId id="2147483701" r:id="rId10"/>
    <p:sldLayoutId id="2147483709" r:id="rId11"/>
  </p:sldLayoutIdLst>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1357299"/>
            <a:ext cx="8458200" cy="4718488"/>
          </a:xfrm>
        </p:spPr>
        <p:txBody>
          <a:bodyPr/>
          <a:lstStyle/>
          <a:p>
            <a:pPr eaLnBrk="1" fontAlgn="auto" hangingPunct="1">
              <a:spcAft>
                <a:spcPts val="0"/>
              </a:spcAft>
              <a:defRPr/>
            </a:pPr>
            <a:r>
              <a:rPr lang="en-US" dirty="0" smtClean="0">
                <a:solidFill>
                  <a:schemeClr val="tx1"/>
                </a:solidFill>
              </a:rPr>
              <a:t>Places of</a:t>
            </a:r>
            <a:br>
              <a:rPr lang="en-US" dirty="0" smtClean="0">
                <a:solidFill>
                  <a:schemeClr val="tx1"/>
                </a:solidFill>
              </a:rPr>
            </a:br>
            <a:r>
              <a:rPr lang="en-US" dirty="0" smtClean="0">
                <a:solidFill>
                  <a:schemeClr val="tx1"/>
                </a:solidFill>
              </a:rPr>
              <a:t>interest</a:t>
            </a:r>
            <a:r>
              <a:rPr lang="ru-RU" dirty="0" smtClean="0">
                <a:solidFill>
                  <a:schemeClr val="tx1"/>
                </a:solidFill>
              </a:rPr>
              <a:t/>
            </a:r>
            <a:br>
              <a:rPr lang="ru-RU" dirty="0" smtClean="0">
                <a:solidFill>
                  <a:schemeClr val="tx1"/>
                </a:solidFill>
              </a:rPr>
            </a:br>
            <a:r>
              <a:rPr lang="en-US" dirty="0" smtClean="0">
                <a:solidFill>
                  <a:schemeClr val="tx1"/>
                </a:solidFill>
              </a:rPr>
              <a:t>in</a:t>
            </a:r>
            <a:r>
              <a:rPr lang="ru-RU" dirty="0" smtClean="0">
                <a:solidFill>
                  <a:schemeClr val="tx1"/>
                </a:solidFill>
              </a:rPr>
              <a:t/>
            </a:r>
            <a:br>
              <a:rPr lang="ru-RU" dirty="0" smtClean="0">
                <a:solidFill>
                  <a:schemeClr val="tx1"/>
                </a:solidFill>
              </a:rPr>
            </a:br>
            <a:r>
              <a:rPr lang="en-US" dirty="0" smtClean="0">
                <a:solidFill>
                  <a:schemeClr val="tx1"/>
                </a:solidFill>
              </a:rPr>
              <a:t>London</a:t>
            </a:r>
            <a:r>
              <a:rPr lang="ru-RU" dirty="0" smtClean="0"/>
              <a:t/>
            </a:r>
            <a:br>
              <a:rPr lang="ru-RU" dirty="0" smtClean="0"/>
            </a:br>
            <a:endParaRPr lang="ru-RU" dirty="0"/>
          </a:p>
        </p:txBody>
      </p:sp>
      <p:pic>
        <p:nvPicPr>
          <p:cNvPr id="1026" name="Picture 2" descr="C:\Users\Ниниа\Desktop\lesson\250px-442px_-_London_Lead_Image.jpg"/>
          <p:cNvPicPr>
            <a:picLocks noChangeAspect="1" noChangeArrowheads="1"/>
          </p:cNvPicPr>
          <p:nvPr/>
        </p:nvPicPr>
        <p:blipFill>
          <a:blip r:embed="rId2" cstate="print"/>
          <a:srcRect/>
          <a:stretch>
            <a:fillRect/>
          </a:stretch>
        </p:blipFill>
        <p:spPr bwMode="auto">
          <a:xfrm>
            <a:off x="3143250" y="184150"/>
            <a:ext cx="4572000" cy="6200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strVal val="#ppt_w*0.70"/>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36" y="457200"/>
            <a:ext cx="6419864" cy="838200"/>
          </a:xfrm>
        </p:spPr>
        <p:txBody>
          <a:bodyPr>
            <a:normAutofit fontScale="90000"/>
          </a:bodyPr>
          <a:lstStyle/>
          <a:p>
            <a:pPr eaLnBrk="1" fontAlgn="auto" hangingPunct="1">
              <a:spcAft>
                <a:spcPts val="0"/>
              </a:spcAft>
              <a:defRPr/>
            </a:pPr>
            <a:r>
              <a:rPr lang="en-US" dirty="0" smtClean="0"/>
              <a:t>Westminster Abbey</a:t>
            </a:r>
            <a:r>
              <a:rPr lang="ru-RU" dirty="0" smtClean="0"/>
              <a:t/>
            </a:r>
            <a:br>
              <a:rPr lang="ru-RU" dirty="0" smtClean="0"/>
            </a:br>
            <a:endParaRPr lang="ru-RU" dirty="0"/>
          </a:p>
        </p:txBody>
      </p:sp>
      <p:pic>
        <p:nvPicPr>
          <p:cNvPr id="6" name="Содержимое 3" descr="PICT0443.JPG"/>
          <p:cNvPicPr>
            <a:picLocks noGrp="1" noChangeAspect="1"/>
          </p:cNvPicPr>
          <p:nvPr>
            <p:ph idx="1"/>
          </p:nvPr>
        </p:nvPicPr>
        <p:blipFill>
          <a:blip r:embed="rId2" cstate="print"/>
          <a:stretch>
            <a:fillRect/>
          </a:stretch>
        </p:blipFill>
        <p:spPr>
          <a:xfrm>
            <a:off x="2143108" y="1142984"/>
            <a:ext cx="4929222" cy="5500726"/>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457200"/>
            <a:ext cx="6634178" cy="838200"/>
          </a:xfrm>
        </p:spPr>
        <p:txBody>
          <a:bodyPr>
            <a:normAutofit fontScale="90000"/>
          </a:bodyPr>
          <a:lstStyle/>
          <a:p>
            <a:pPr eaLnBrk="1" fontAlgn="auto" hangingPunct="1">
              <a:spcAft>
                <a:spcPts val="0"/>
              </a:spcAft>
              <a:defRPr/>
            </a:pPr>
            <a:r>
              <a:rPr lang="en-US" dirty="0" smtClean="0"/>
              <a:t>Buckingham Palace</a:t>
            </a:r>
            <a:r>
              <a:rPr lang="ru-RU" dirty="0" smtClean="0"/>
              <a:t/>
            </a:r>
            <a:br>
              <a:rPr lang="ru-RU" dirty="0" smtClean="0"/>
            </a:br>
            <a:endParaRPr lang="ru-RU" dirty="0"/>
          </a:p>
        </p:txBody>
      </p:sp>
      <p:pic>
        <p:nvPicPr>
          <p:cNvPr id="5" name="Содержимое 3" descr="18.jpg"/>
          <p:cNvPicPr>
            <a:picLocks noChangeAspect="1"/>
          </p:cNvPicPr>
          <p:nvPr/>
        </p:nvPicPr>
        <p:blipFill>
          <a:blip r:embed="rId2" cstate="print"/>
          <a:stretch>
            <a:fillRect/>
          </a:stretch>
        </p:blipFill>
        <p:spPr bwMode="auto">
          <a:xfrm>
            <a:off x="762000" y="1428736"/>
            <a:ext cx="7453338" cy="5072098"/>
          </a:xfrm>
          <a:prstGeom prst="rect">
            <a:avLst/>
          </a:prstGeom>
          <a:noFill/>
          <a:ln w="9525">
            <a:noFill/>
            <a:miter lim="800000"/>
            <a:headEnd/>
            <a:tailEnd/>
          </a:ln>
        </p:spPr>
      </p:pic>
      <p:sp>
        <p:nvSpPr>
          <p:cNvPr id="6" name="Содержимое 5"/>
          <p:cNvSpPr>
            <a:spLocks noGrp="1"/>
          </p:cNvSpPr>
          <p:nvPr>
            <p:ph idx="1"/>
          </p:nvPr>
        </p:nvSpPr>
        <p:spPr>
          <a:xfrm>
            <a:off x="304800" y="6000767"/>
            <a:ext cx="7839100" cy="79357"/>
          </a:xfrm>
        </p:spPr>
        <p:txBody>
          <a:bodyPr/>
          <a:lstStyle/>
          <a:p>
            <a:endParaRPr lang="ru-RU"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457200"/>
            <a:ext cx="7277120" cy="838200"/>
          </a:xfrm>
        </p:spPr>
        <p:txBody>
          <a:bodyPr>
            <a:normAutofit fontScale="90000"/>
          </a:bodyPr>
          <a:lstStyle/>
          <a:p>
            <a:pPr eaLnBrk="1" fontAlgn="auto" hangingPunct="1">
              <a:spcAft>
                <a:spcPts val="0"/>
              </a:spcAft>
              <a:defRPr/>
            </a:pPr>
            <a:r>
              <a:rPr lang="en-US" dirty="0" smtClean="0"/>
              <a:t>The Houses of Parliament</a:t>
            </a:r>
            <a:r>
              <a:rPr lang="ru-RU" dirty="0" smtClean="0"/>
              <a:t/>
            </a:r>
            <a:br>
              <a:rPr lang="ru-RU" dirty="0" smtClean="0"/>
            </a:br>
            <a:endParaRPr lang="ru-RU" dirty="0"/>
          </a:p>
        </p:txBody>
      </p:sp>
      <p:sp>
        <p:nvSpPr>
          <p:cNvPr id="21507" name="Содержимое 2"/>
          <p:cNvSpPr>
            <a:spLocks noGrp="1"/>
          </p:cNvSpPr>
          <p:nvPr>
            <p:ph idx="1"/>
          </p:nvPr>
        </p:nvSpPr>
        <p:spPr/>
        <p:txBody>
          <a:bodyPr/>
          <a:lstStyle/>
          <a:p>
            <a:pPr eaLnBrk="1" hangingPunct="1"/>
            <a:endParaRPr lang="ru-RU" dirty="0" smtClean="0"/>
          </a:p>
        </p:txBody>
      </p:sp>
      <p:pic>
        <p:nvPicPr>
          <p:cNvPr id="9" name="Содержимое 3" descr="9.png"/>
          <p:cNvPicPr>
            <a:picLocks noChangeAspect="1"/>
          </p:cNvPicPr>
          <p:nvPr/>
        </p:nvPicPr>
        <p:blipFill>
          <a:blip r:embed="rId2" cstate="print"/>
          <a:stretch>
            <a:fillRect/>
          </a:stretch>
        </p:blipFill>
        <p:spPr>
          <a:xfrm>
            <a:off x="928662" y="1142984"/>
            <a:ext cx="7000924" cy="535785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457200"/>
            <a:ext cx="6348426" cy="838200"/>
          </a:xfrm>
        </p:spPr>
        <p:txBody>
          <a:bodyPr>
            <a:normAutofit fontScale="90000"/>
          </a:bodyPr>
          <a:lstStyle/>
          <a:p>
            <a:pPr eaLnBrk="1" fontAlgn="auto" hangingPunct="1">
              <a:spcAft>
                <a:spcPts val="0"/>
              </a:spcAft>
              <a:defRPr/>
            </a:pPr>
            <a:r>
              <a:rPr lang="en-US" dirty="0" smtClean="0"/>
              <a:t>Trafalgar Square</a:t>
            </a:r>
            <a:r>
              <a:rPr lang="ru-RU" dirty="0" smtClean="0"/>
              <a:t/>
            </a:r>
            <a:br>
              <a:rPr lang="ru-RU" dirty="0" smtClean="0"/>
            </a:br>
            <a:endParaRPr lang="ru-RU" dirty="0"/>
          </a:p>
        </p:txBody>
      </p:sp>
      <p:pic>
        <p:nvPicPr>
          <p:cNvPr id="9" name="Содержимое 3" descr="_218.jpg"/>
          <p:cNvPicPr>
            <a:picLocks noGrp="1" noChangeAspect="1"/>
          </p:cNvPicPr>
          <p:nvPr>
            <p:ph idx="1"/>
          </p:nvPr>
        </p:nvPicPr>
        <p:blipFill>
          <a:blip r:embed="rId2" cstate="print"/>
          <a:stretch>
            <a:fillRect/>
          </a:stretch>
        </p:blipFill>
        <p:spPr>
          <a:xfrm>
            <a:off x="428596" y="1142984"/>
            <a:ext cx="8286808" cy="5214974"/>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457200"/>
            <a:ext cx="6634178" cy="614346"/>
          </a:xfrm>
        </p:spPr>
        <p:txBody>
          <a:bodyPr>
            <a:normAutofit fontScale="90000"/>
          </a:bodyPr>
          <a:lstStyle/>
          <a:p>
            <a:pPr eaLnBrk="1" fontAlgn="auto" hangingPunct="1">
              <a:spcAft>
                <a:spcPts val="0"/>
              </a:spcAft>
              <a:defRPr/>
            </a:pPr>
            <a:r>
              <a:rPr lang="en-US" dirty="0" smtClean="0"/>
              <a:t>The Tower of London</a:t>
            </a:r>
            <a:r>
              <a:rPr lang="ru-RU" dirty="0" smtClean="0"/>
              <a:t/>
            </a:r>
            <a:br>
              <a:rPr lang="ru-RU" dirty="0" smtClean="0"/>
            </a:br>
            <a:endParaRPr lang="ru-RU" dirty="0"/>
          </a:p>
        </p:txBody>
      </p:sp>
      <p:pic>
        <p:nvPicPr>
          <p:cNvPr id="4" name="Содержимое 3" descr="16.jpg"/>
          <p:cNvPicPr>
            <a:picLocks noGrp="1" noChangeAspect="1"/>
          </p:cNvPicPr>
          <p:nvPr>
            <p:ph idx="1"/>
          </p:nvPr>
        </p:nvPicPr>
        <p:blipFill>
          <a:blip r:embed="rId2" cstate="print"/>
          <a:stretch>
            <a:fillRect/>
          </a:stretch>
        </p:blipFill>
        <p:spPr>
          <a:xfrm>
            <a:off x="1000100" y="1071546"/>
            <a:ext cx="7143800" cy="5072098"/>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Let's rest</a:t>
            </a:r>
            <a:endParaRPr lang="ru-RU" dirty="0"/>
          </a:p>
        </p:txBody>
      </p:sp>
      <p:pic>
        <p:nvPicPr>
          <p:cNvPr id="1026" name="Picture 2" descr="C:\Users\Мишка\Desktop\Фотки, музыка, фильмы\наше фото\075.JPG"/>
          <p:cNvPicPr>
            <a:picLocks noChangeAspect="1" noChangeArrowheads="1"/>
          </p:cNvPicPr>
          <p:nvPr/>
        </p:nvPicPr>
        <p:blipFill>
          <a:blip r:embed="rId2" cstate="print"/>
          <a:srcRect/>
          <a:stretch>
            <a:fillRect/>
          </a:stretch>
        </p:blipFill>
        <p:spPr bwMode="auto">
          <a:xfrm>
            <a:off x="1428728" y="1357298"/>
            <a:ext cx="6286544" cy="4429156"/>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http://festival.1september.ru/articles/588876/img6.jpg"/>
          <p:cNvPicPr/>
          <p:nvPr/>
        </p:nvPicPr>
        <p:blipFill>
          <a:blip r:embed="rId2" cstate="print"/>
          <a:srcRect/>
          <a:stretch>
            <a:fillRect/>
          </a:stretch>
        </p:blipFill>
        <p:spPr bwMode="auto">
          <a:xfrm>
            <a:off x="1000100" y="785794"/>
            <a:ext cx="6858048" cy="52149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1285860"/>
            <a:ext cx="5556132" cy="3929090"/>
          </a:xfrm>
          <a:solidFill>
            <a:srgbClr val="FFFF00"/>
          </a:solidFill>
          <a:ln w="38100">
            <a:solidFill>
              <a:srgbClr val="00B0F0"/>
            </a:solidFill>
          </a:ln>
        </p:spPr>
        <p:txBody>
          <a:bodyPr>
            <a:noAutofit/>
          </a:bodyPr>
          <a:lstStyle/>
          <a:p>
            <a:pPr fontAlgn="t"/>
            <a:r>
              <a:rPr lang="ru-RU" sz="2000" dirty="0" smtClean="0"/>
              <a:t>                 </a:t>
            </a:r>
            <a:r>
              <a:rPr lang="en-US" sz="2000" dirty="0" smtClean="0"/>
              <a:t>Do you agree or disagree?</a:t>
            </a:r>
            <a:r>
              <a:rPr lang="en-US" sz="1600" dirty="0" smtClean="0"/>
              <a:t> </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1.London is the capital of Spain.</a:t>
            </a:r>
            <a:br>
              <a:rPr lang="en-US" sz="1600" dirty="0" smtClean="0"/>
            </a:br>
            <a:r>
              <a:rPr lang="en-US" sz="1600" dirty="0" smtClean="0"/>
              <a:t/>
            </a:r>
            <a:br>
              <a:rPr lang="en-US" sz="1600" dirty="0" smtClean="0"/>
            </a:br>
            <a:r>
              <a:rPr lang="en-US" sz="1600" dirty="0" smtClean="0"/>
              <a:t>2. Big Ben is a famous street.</a:t>
            </a:r>
            <a:br>
              <a:rPr lang="en-US" sz="1600" dirty="0" smtClean="0"/>
            </a:br>
            <a:r>
              <a:rPr lang="en-US" sz="1600" dirty="0" smtClean="0"/>
              <a:t/>
            </a:r>
            <a:br>
              <a:rPr lang="en-US" sz="1600" dirty="0" smtClean="0"/>
            </a:br>
            <a:r>
              <a:rPr lang="en-US" sz="1600" dirty="0" smtClean="0"/>
              <a:t>3. Buckingham Palace is the home for the Queen.</a:t>
            </a:r>
            <a:br>
              <a:rPr lang="en-US" sz="1600" dirty="0" smtClean="0"/>
            </a:br>
            <a:r>
              <a:rPr lang="en-US" sz="1600" dirty="0" smtClean="0"/>
              <a:t/>
            </a:r>
            <a:br>
              <a:rPr lang="en-US" sz="1600" dirty="0" smtClean="0"/>
            </a:br>
            <a:r>
              <a:rPr lang="en-US" sz="1600" dirty="0" smtClean="0"/>
              <a:t>4. The Thames is the main river in London.</a:t>
            </a:r>
            <a:br>
              <a:rPr lang="en-US" sz="1600" dirty="0" smtClean="0"/>
            </a:br>
            <a:r>
              <a:rPr lang="en-US" sz="1600" dirty="0" smtClean="0"/>
              <a:t/>
            </a:r>
            <a:br>
              <a:rPr lang="en-US" sz="1600" dirty="0" smtClean="0"/>
            </a:br>
            <a:r>
              <a:rPr lang="en-US" sz="1600" dirty="0" smtClean="0"/>
              <a:t>5. London Eye is the monument in London.</a:t>
            </a:r>
            <a:br>
              <a:rPr lang="en-US" sz="1600" dirty="0" smtClean="0"/>
            </a:br>
            <a:r>
              <a:rPr lang="en-US" sz="1600" dirty="0" smtClean="0"/>
              <a:t/>
            </a:r>
            <a:br>
              <a:rPr lang="en-US" sz="1600" dirty="0" smtClean="0"/>
            </a:br>
            <a:r>
              <a:rPr lang="en-US" sz="1600" dirty="0" smtClean="0"/>
              <a:t>6. Queen Elizabeth 2 lives in Westminster Abbey.</a:t>
            </a:r>
            <a:br>
              <a:rPr lang="en-US" sz="1600" dirty="0" smtClean="0"/>
            </a:br>
            <a:r>
              <a:rPr lang="en-US" sz="1600" dirty="0" smtClean="0"/>
              <a:t/>
            </a:r>
            <a:br>
              <a:rPr lang="en-US" sz="1600" dirty="0" smtClean="0"/>
            </a:br>
            <a:r>
              <a:rPr lang="en-US" sz="1600" dirty="0" smtClean="0"/>
              <a:t>7. Trafalgar Square is a popular place for tourists.</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 8. Piccadilly circus is a square.</a:t>
            </a:r>
            <a:r>
              <a:rPr lang="ru-RU" sz="1600" dirty="0" smtClean="0"/>
              <a:t/>
            </a:r>
            <a:br>
              <a:rPr lang="ru-RU" sz="1600" dirty="0" smtClean="0"/>
            </a:br>
            <a:endParaRPr lang="ru-RU" sz="16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928670"/>
            <a:ext cx="8001056" cy="3571900"/>
          </a:xfrm>
          <a:solidFill>
            <a:srgbClr val="FFFF00"/>
          </a:solidFill>
          <a:ln w="38100">
            <a:solidFill>
              <a:srgbClr val="00B0F0"/>
            </a:solidFill>
          </a:ln>
        </p:spPr>
        <p:txBody>
          <a:bodyPr>
            <a:normAutofit fontScale="90000"/>
          </a:bodyPr>
          <a:lstStyle/>
          <a:p>
            <a:r>
              <a:rPr lang="ru-RU" sz="2200" dirty="0" smtClean="0"/>
              <a:t>                                            </a:t>
            </a:r>
            <a:r>
              <a:rPr lang="en-US" sz="2200" dirty="0" smtClean="0"/>
              <a:t>make up dialogues.</a:t>
            </a:r>
            <a:r>
              <a:rPr lang="ru-RU" dirty="0" smtClean="0"/>
              <a:t/>
            </a:r>
            <a:br>
              <a:rPr lang="ru-RU" dirty="0" smtClean="0"/>
            </a:br>
            <a:r>
              <a:rPr lang="en-US" dirty="0" smtClean="0"/>
              <a:t> </a:t>
            </a:r>
            <a:r>
              <a:rPr lang="en-US" sz="1800" dirty="0" smtClean="0"/>
              <a:t>A student “A” has come to London to visit</a:t>
            </a:r>
            <a:r>
              <a:rPr lang="ru-RU" sz="1800" dirty="0" smtClean="0"/>
              <a:t/>
            </a:r>
            <a:br>
              <a:rPr lang="ru-RU" sz="1800" dirty="0" smtClean="0"/>
            </a:br>
            <a:r>
              <a:rPr lang="en-US" sz="1800" dirty="0" smtClean="0"/>
              <a:t> a friend</a:t>
            </a:r>
            <a:r>
              <a:rPr lang="ru-RU" sz="1800" dirty="0" smtClean="0"/>
              <a:t>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t>
            </a:r>
            <a:br>
              <a:rPr lang="ru-RU" sz="1800" dirty="0" smtClean="0"/>
            </a:br>
            <a:r>
              <a:rPr lang="en-US" sz="1800" dirty="0" smtClean="0"/>
              <a:t> and ask about the city and places of</a:t>
            </a:r>
            <a:r>
              <a:rPr lang="ru-RU" sz="1800" dirty="0" smtClean="0"/>
              <a:t/>
            </a:r>
            <a:br>
              <a:rPr lang="ru-RU" sz="1800" dirty="0" smtClean="0"/>
            </a:br>
            <a:r>
              <a:rPr lang="en-US" sz="1800" dirty="0" smtClean="0"/>
              <a:t> interest.</a:t>
            </a: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en-US" sz="1800" dirty="0" smtClean="0"/>
              <a:t> A student “ B” advises what to see in London.</a:t>
            </a:r>
            <a:r>
              <a:rPr lang="ru-RU" dirty="0" smtClean="0"/>
              <a:t/>
            </a:r>
            <a:br>
              <a:rPr lang="ru-RU" dirty="0" smtClean="0"/>
            </a:br>
            <a:endParaRPr lang="ru-RU" dirty="0"/>
          </a:p>
        </p:txBody>
      </p:sp>
      <p:pic>
        <p:nvPicPr>
          <p:cNvPr id="1027" name="Picture 3"/>
          <p:cNvPicPr>
            <a:picLocks noChangeAspect="1" noChangeArrowheads="1"/>
          </p:cNvPicPr>
          <p:nvPr/>
        </p:nvPicPr>
        <p:blipFill>
          <a:blip r:embed="rId2"/>
          <a:srcRect/>
          <a:stretch>
            <a:fillRect/>
          </a:stretch>
        </p:blipFill>
        <p:spPr bwMode="auto">
          <a:xfrm>
            <a:off x="1785918" y="1428736"/>
            <a:ext cx="2803525" cy="1268412"/>
          </a:xfrm>
          <a:prstGeom prst="rect">
            <a:avLst/>
          </a:prstGeom>
          <a:noFill/>
          <a:ln w="9525">
            <a:noFill/>
            <a:miter lim="800000"/>
            <a:headEnd/>
            <a:tailEnd/>
          </a:ln>
          <a:effectLst/>
        </p:spPr>
      </p:pic>
      <p:pic>
        <p:nvPicPr>
          <p:cNvPr id="5" name="Picture 2" descr="C:\Users\Ниниа\Desktop\lesson\London\120.jpg"/>
          <p:cNvPicPr>
            <a:picLocks noChangeAspect="1" noChangeArrowheads="1"/>
          </p:cNvPicPr>
          <p:nvPr/>
        </p:nvPicPr>
        <p:blipFill>
          <a:blip r:embed="rId3" cstate="print"/>
          <a:srcRect/>
          <a:stretch>
            <a:fillRect/>
          </a:stretch>
        </p:blipFill>
        <p:spPr bwMode="auto">
          <a:xfrm>
            <a:off x="4714876" y="2214554"/>
            <a:ext cx="3786182" cy="928694"/>
          </a:xfrm>
          <a:prstGeom prst="rect">
            <a:avLst/>
          </a:prstGeom>
          <a:noFill/>
          <a:ln w="9525">
            <a:noFill/>
            <a:miter lim="800000"/>
            <a:headEnd/>
            <a:tailEnd/>
          </a:ln>
        </p:spPr>
      </p:pic>
      <p:pic>
        <p:nvPicPr>
          <p:cNvPr id="6" name="Picture 2" descr="C:\Users\Ниниа\Desktop\lesson\London\110.jpg"/>
          <p:cNvPicPr>
            <a:picLocks noChangeAspect="1" noChangeArrowheads="1"/>
          </p:cNvPicPr>
          <p:nvPr/>
        </p:nvPicPr>
        <p:blipFill>
          <a:blip r:embed="rId4" cstate="print"/>
          <a:srcRect/>
          <a:stretch>
            <a:fillRect/>
          </a:stretch>
        </p:blipFill>
        <p:spPr bwMode="auto">
          <a:xfrm>
            <a:off x="5572132" y="3286125"/>
            <a:ext cx="2789238" cy="11430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ppt_w*0.7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Let’s relax</a:t>
            </a:r>
            <a:endParaRPr lang="ru-RU" dirty="0"/>
          </a:p>
        </p:txBody>
      </p:sp>
      <p:pic>
        <p:nvPicPr>
          <p:cNvPr id="2050" name="Picture 2" descr="C:\Users\Мишка\Desktop\Фотки, музыка, фильмы\наше фото\GEDC0312.JPG"/>
          <p:cNvPicPr>
            <a:picLocks noGrp="1" noChangeAspect="1" noChangeArrowheads="1"/>
          </p:cNvPicPr>
          <p:nvPr>
            <p:ph idx="1"/>
          </p:nvPr>
        </p:nvPicPr>
        <p:blipFill>
          <a:blip r:embed="rId2" cstate="print"/>
          <a:srcRect/>
          <a:stretch>
            <a:fillRect/>
          </a:stretch>
        </p:blipFill>
        <p:spPr bwMode="auto">
          <a:xfrm>
            <a:off x="785786" y="1285860"/>
            <a:ext cx="7715304" cy="5072098"/>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12" y="428604"/>
            <a:ext cx="2705088" cy="838200"/>
          </a:xfrm>
        </p:spPr>
        <p:txBody>
          <a:bodyPr/>
          <a:lstStyle/>
          <a:p>
            <a:endParaRPr lang="ru-RU" dirty="0"/>
          </a:p>
        </p:txBody>
      </p:sp>
      <p:pic>
        <p:nvPicPr>
          <p:cNvPr id="7" name="Содержимое 3" descr="karta.jpg"/>
          <p:cNvPicPr>
            <a:picLocks noChangeAspect="1"/>
          </p:cNvPicPr>
          <p:nvPr/>
        </p:nvPicPr>
        <p:blipFill>
          <a:blip r:embed="rId2" cstate="print"/>
          <a:stretch>
            <a:fillRect/>
          </a:stretch>
        </p:blipFill>
        <p:spPr>
          <a:xfrm>
            <a:off x="285720" y="357166"/>
            <a:ext cx="4796232" cy="6019800"/>
          </a:xfrm>
          <a:prstGeom prst="rect">
            <a:avLst/>
          </a:prstGeom>
        </p:spPr>
      </p:pic>
      <p:sp>
        <p:nvSpPr>
          <p:cNvPr id="15" name="Заголовок 1"/>
          <p:cNvSpPr txBox="1">
            <a:spLocks/>
          </p:cNvSpPr>
          <p:nvPr/>
        </p:nvSpPr>
        <p:spPr>
          <a:xfrm>
            <a:off x="5072066" y="214290"/>
            <a:ext cx="3810000" cy="60198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London is the capital of Britain.</a:t>
            </a:r>
            <a:endParaRPr kumimoji="0" lang="ru-RU" sz="6000" b="1"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 </a:t>
            </a:r>
            <a:r>
              <a:rPr lang="en-US" sz="2200" b="1" dirty="0" smtClean="0"/>
              <a:t>Homework:</a:t>
            </a:r>
            <a:r>
              <a:rPr lang="ru-RU" sz="2200" b="1" dirty="0" smtClean="0"/>
              <a:t/>
            </a:r>
            <a:br>
              <a:rPr lang="ru-RU" sz="2200" b="1" dirty="0" smtClean="0"/>
            </a:br>
            <a:r>
              <a:rPr lang="en-US" sz="2200" dirty="0" smtClean="0"/>
              <a:t> to make a cluster: what associations do you have when you think of   London.</a:t>
            </a:r>
            <a:endParaRPr lang="ru-RU" sz="2200" dirty="0"/>
          </a:p>
        </p:txBody>
      </p:sp>
      <p:pic>
        <p:nvPicPr>
          <p:cNvPr id="4" name="Содержимое 3" descr="http://festival.1september.ru/articles/588876/img8.jpg"/>
          <p:cNvPicPr>
            <a:picLocks noGrp="1"/>
          </p:cNvPicPr>
          <p:nvPr>
            <p:ph idx="1"/>
          </p:nvPr>
        </p:nvPicPr>
        <p:blipFill>
          <a:blip r:embed="rId2" cstate="print"/>
          <a:srcRect/>
          <a:stretch>
            <a:fillRect/>
          </a:stretch>
        </p:blipFill>
        <p:spPr bwMode="auto">
          <a:xfrm>
            <a:off x="1071539" y="1785926"/>
            <a:ext cx="5276874" cy="34290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dirty="0"/>
          </a:p>
        </p:txBody>
      </p:sp>
      <p:sp>
        <p:nvSpPr>
          <p:cNvPr id="12291" name="Содержимое 2"/>
          <p:cNvSpPr>
            <a:spLocks noGrp="1"/>
          </p:cNvSpPr>
          <p:nvPr>
            <p:ph idx="1"/>
          </p:nvPr>
        </p:nvSpPr>
        <p:spPr/>
        <p:txBody>
          <a:bodyPr/>
          <a:lstStyle/>
          <a:p>
            <a:pPr eaLnBrk="1" hangingPunct="1"/>
            <a:endParaRPr lang="ru-RU" smtClean="0"/>
          </a:p>
        </p:txBody>
      </p:sp>
      <p:pic>
        <p:nvPicPr>
          <p:cNvPr id="5" name="Рисунок 4" descr="http://festival.1september.ru/articles/588876/img3.jpg"/>
          <p:cNvPicPr/>
          <p:nvPr/>
        </p:nvPicPr>
        <p:blipFill>
          <a:blip r:embed="rId2" cstate="print"/>
          <a:srcRect/>
          <a:stretch>
            <a:fillRect/>
          </a:stretch>
        </p:blipFill>
        <p:spPr bwMode="auto">
          <a:xfrm>
            <a:off x="285720" y="428604"/>
            <a:ext cx="8572560" cy="51435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http://festival.1september.ru/articles/588876/img3.jpg"/>
          <p:cNvPicPr>
            <a:picLocks noGrp="1"/>
          </p:cNvPicPr>
          <p:nvPr>
            <p:ph idx="1"/>
          </p:nvPr>
        </p:nvPicPr>
        <p:blipFill>
          <a:blip r:embed="rId2" cstate="print"/>
          <a:srcRect/>
          <a:stretch>
            <a:fillRect/>
          </a:stretch>
        </p:blipFill>
        <p:spPr bwMode="auto">
          <a:xfrm>
            <a:off x="1000100" y="571480"/>
            <a:ext cx="7500990" cy="5143536"/>
          </a:xfrm>
          <a:prstGeom prst="rect">
            <a:avLst/>
          </a:prstGeom>
          <a:noFill/>
          <a:ln w="9525">
            <a:noFill/>
            <a:miter lim="800000"/>
            <a:headEnd/>
            <a:tailEnd/>
          </a:ln>
        </p:spPr>
      </p:pic>
      <p:sp>
        <p:nvSpPr>
          <p:cNvPr id="2" name="Заголовок 1"/>
          <p:cNvSpPr>
            <a:spLocks noGrp="1"/>
          </p:cNvSpPr>
          <p:nvPr>
            <p:ph type="title"/>
          </p:nvPr>
        </p:nvSpPr>
        <p:spPr>
          <a:xfrm>
            <a:off x="2000232" y="1142984"/>
            <a:ext cx="5715040" cy="3500462"/>
          </a:xfrm>
          <a:solidFill>
            <a:srgbClr val="FFFF00"/>
          </a:solidFill>
        </p:spPr>
        <p:txBody>
          <a:bodyPr>
            <a:normAutofit fontScale="90000"/>
          </a:bodyPr>
          <a:lstStyle/>
          <a:p>
            <a:pPr eaLnBrk="1" fontAlgn="auto" hangingPunct="1">
              <a:lnSpc>
                <a:spcPct val="150000"/>
              </a:lnSpc>
              <a:spcAft>
                <a:spcPts val="0"/>
              </a:spcAft>
              <a:defRPr/>
            </a:pPr>
            <a:r>
              <a:rPr lang="ru-RU" sz="2000" dirty="0" smtClean="0"/>
              <a:t>Музей                    галерея              театр</a:t>
            </a:r>
            <a:br>
              <a:rPr lang="ru-RU" sz="2000" dirty="0" smtClean="0"/>
            </a:br>
            <a:r>
              <a:rPr lang="ru-RU" sz="2000" dirty="0" smtClean="0"/>
              <a:t>кино                      Стадион             парк</a:t>
            </a:r>
            <a:r>
              <a:rPr lang="ru-RU" dirty="0" smtClean="0"/>
              <a:t/>
            </a:r>
            <a:br>
              <a:rPr lang="ru-RU" dirty="0" smtClean="0"/>
            </a:br>
            <a:r>
              <a:rPr lang="ru-RU" sz="2000" dirty="0" smtClean="0"/>
              <a:t>правительство</a:t>
            </a:r>
            <a:r>
              <a:rPr lang="ru-RU" dirty="0" smtClean="0"/>
              <a:t>  </a:t>
            </a:r>
            <a:r>
              <a:rPr lang="ru-RU" sz="2000" dirty="0" smtClean="0"/>
              <a:t>история            площадь</a:t>
            </a:r>
            <a:br>
              <a:rPr lang="ru-RU" sz="2000" dirty="0" smtClean="0"/>
            </a:br>
            <a:r>
              <a:rPr lang="ru-RU" sz="2000" dirty="0" smtClean="0"/>
              <a:t>такси                      радио                 символ</a:t>
            </a:r>
            <a:br>
              <a:rPr lang="ru-RU" sz="2000" dirty="0" smtClean="0"/>
            </a:br>
            <a:r>
              <a:rPr lang="ru-RU" sz="2000" dirty="0" smtClean="0"/>
              <a:t>аббатство             настоящий      памятник</a:t>
            </a:r>
            <a:r>
              <a:rPr lang="ru-RU" dirty="0" smtClean="0"/>
              <a:t/>
            </a:r>
            <a:br>
              <a:rPr lang="ru-RU" dirty="0" smtClean="0"/>
            </a:br>
            <a:endParaRPr lang="ru-R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smtClean="0"/>
              <a:t> </a:t>
            </a:r>
            <a:r>
              <a:rPr lang="en-US" dirty="0" smtClean="0"/>
              <a:t>               ’Window on </a:t>
            </a:r>
            <a:r>
              <a:rPr lang="en-US" dirty="0" err="1" smtClean="0"/>
              <a:t>britain</a:t>
            </a:r>
            <a:r>
              <a:rPr lang="en-US" dirty="0" smtClean="0"/>
              <a:t>’</a:t>
            </a:r>
            <a:endParaRPr lang="ru-RU" dirty="0"/>
          </a:p>
        </p:txBody>
      </p:sp>
      <p:pic>
        <p:nvPicPr>
          <p:cNvPr id="6" name="Picture 2" descr="C:\Users\Ниниа\Desktop\lesson\London\121.JPG"/>
          <p:cNvPicPr>
            <a:picLocks noGrp="1" noChangeAspect="1" noChangeArrowheads="1"/>
          </p:cNvPicPr>
          <p:nvPr>
            <p:ph idx="1"/>
          </p:nvPr>
        </p:nvPicPr>
        <p:blipFill>
          <a:blip r:embed="rId2" cstate="print"/>
          <a:srcRect/>
          <a:stretch>
            <a:fillRect/>
          </a:stretch>
        </p:blipFill>
        <p:spPr bwMode="auto">
          <a:xfrm>
            <a:off x="1214414" y="1285860"/>
            <a:ext cx="6500858" cy="442915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http://festival.1september.ru/articles/588876/img4.jpg"/>
          <p:cNvPicPr>
            <a:picLocks noGrp="1"/>
          </p:cNvPicPr>
          <p:nvPr>
            <p:ph idx="1"/>
          </p:nvPr>
        </p:nvPicPr>
        <p:blipFill>
          <a:blip r:embed="rId2" cstate="print"/>
          <a:srcRect/>
          <a:stretch>
            <a:fillRect/>
          </a:stretch>
        </p:blipFill>
        <p:spPr bwMode="auto">
          <a:xfrm>
            <a:off x="357158" y="928670"/>
            <a:ext cx="8429683" cy="4929221"/>
          </a:xfrm>
          <a:prstGeom prst="rect">
            <a:avLst/>
          </a:prstGeom>
          <a:noFill/>
          <a:ln w="9525">
            <a:noFill/>
            <a:miter lim="800000"/>
            <a:headEnd/>
            <a:tailEnd/>
          </a:ln>
        </p:spPr>
      </p:pic>
      <p:sp>
        <p:nvSpPr>
          <p:cNvPr id="2" name="Заголовок 1"/>
          <p:cNvSpPr>
            <a:spLocks noGrp="1"/>
          </p:cNvSpPr>
          <p:nvPr>
            <p:ph type="title"/>
          </p:nvPr>
        </p:nvSpPr>
        <p:spPr>
          <a:xfrm>
            <a:off x="304800" y="5429264"/>
            <a:ext cx="5124456" cy="285752"/>
          </a:xfrm>
          <a:noFill/>
        </p:spPr>
        <p:txBody>
          <a:bodyPr>
            <a:normAutofit fontScale="90000"/>
          </a:bodyPr>
          <a:lstStyle/>
          <a:p>
            <a:pPr eaLnBrk="1" fontAlgn="auto" hangingPunct="1">
              <a:spcAft>
                <a:spcPts val="0"/>
              </a:spcAft>
              <a:defRPr/>
            </a:pPr>
            <a:r>
              <a:rPr lang="ru-RU" dirty="0" smtClean="0"/>
              <a:t> </a:t>
            </a:r>
            <a:endParaRPr lang="ru-R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357166"/>
            <a:ext cx="3714776" cy="614346"/>
          </a:xfrm>
        </p:spPr>
        <p:txBody>
          <a:bodyPr>
            <a:normAutofit fontScale="90000"/>
          </a:bodyPr>
          <a:lstStyle/>
          <a:p>
            <a:pPr eaLnBrk="1" fontAlgn="auto" hangingPunct="1">
              <a:spcAft>
                <a:spcPts val="0"/>
              </a:spcAft>
              <a:defRPr/>
            </a:pPr>
            <a:r>
              <a:rPr lang="ru-RU" sz="2000" dirty="0" err="1" smtClean="0"/>
              <a:t>The</a:t>
            </a:r>
            <a:r>
              <a:rPr lang="ru-RU" sz="2000" dirty="0" smtClean="0"/>
              <a:t> </a:t>
            </a:r>
            <a:r>
              <a:rPr lang="ru-RU" sz="2000" dirty="0" err="1" smtClean="0"/>
              <a:t>British</a:t>
            </a:r>
            <a:r>
              <a:rPr lang="ru-RU" sz="2000" dirty="0" smtClean="0"/>
              <a:t> </a:t>
            </a:r>
            <a:r>
              <a:rPr lang="ru-RU" sz="2000" dirty="0" err="1" smtClean="0"/>
              <a:t>Museum</a:t>
            </a:r>
            <a:r>
              <a:rPr lang="ru-RU" sz="2000" dirty="0" smtClean="0"/>
              <a:t/>
            </a:r>
            <a:br>
              <a:rPr lang="ru-RU" sz="2000" dirty="0" smtClean="0"/>
            </a:br>
            <a:endParaRPr lang="ru-RU" sz="2000" dirty="0"/>
          </a:p>
        </p:txBody>
      </p:sp>
      <p:sp>
        <p:nvSpPr>
          <p:cNvPr id="16387" name="Содержимое 2"/>
          <p:cNvSpPr>
            <a:spLocks noGrp="1"/>
          </p:cNvSpPr>
          <p:nvPr>
            <p:ph idx="1"/>
          </p:nvPr>
        </p:nvSpPr>
        <p:spPr>
          <a:xfrm>
            <a:off x="214282" y="3857628"/>
            <a:ext cx="2695564" cy="714380"/>
          </a:xfrm>
        </p:spPr>
        <p:txBody>
          <a:bodyPr/>
          <a:lstStyle/>
          <a:p>
            <a:pPr eaLnBrk="1" hangingPunct="1">
              <a:buNone/>
            </a:pPr>
            <a:endParaRPr lang="ru-RU" dirty="0" smtClean="0"/>
          </a:p>
          <a:p>
            <a:pPr eaLnBrk="1" hangingPunct="1"/>
            <a:endParaRPr lang="ru-RU" dirty="0" smtClean="0"/>
          </a:p>
        </p:txBody>
      </p:sp>
      <p:pic>
        <p:nvPicPr>
          <p:cNvPr id="7" name="Содержимое 3" descr="img-i-18284-w-640.jpg"/>
          <p:cNvPicPr>
            <a:picLocks noChangeAspect="1"/>
          </p:cNvPicPr>
          <p:nvPr/>
        </p:nvPicPr>
        <p:blipFill>
          <a:blip r:embed="rId2" cstate="print"/>
          <a:stretch>
            <a:fillRect/>
          </a:stretch>
        </p:blipFill>
        <p:spPr bwMode="auto">
          <a:xfrm>
            <a:off x="571472" y="1214422"/>
            <a:ext cx="7786742" cy="47149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457200"/>
            <a:ext cx="5419732" cy="838200"/>
          </a:xfrm>
        </p:spPr>
        <p:txBody>
          <a:bodyPr>
            <a:normAutofit fontScale="90000"/>
          </a:bodyPr>
          <a:lstStyle/>
          <a:p>
            <a:pPr eaLnBrk="1" fontAlgn="auto" hangingPunct="1">
              <a:spcAft>
                <a:spcPts val="0"/>
              </a:spcAft>
              <a:defRPr/>
            </a:pPr>
            <a:r>
              <a:rPr lang="en-US" dirty="0" smtClean="0"/>
              <a:t> </a:t>
            </a:r>
            <a:r>
              <a:rPr lang="ru-RU" dirty="0" err="1" smtClean="0"/>
              <a:t>Big</a:t>
            </a:r>
            <a:r>
              <a:rPr lang="ru-RU" dirty="0" smtClean="0"/>
              <a:t> </a:t>
            </a:r>
            <a:r>
              <a:rPr lang="ru-RU" dirty="0" err="1" smtClean="0"/>
              <a:t>Ben</a:t>
            </a:r>
            <a:r>
              <a:rPr lang="ru-RU" dirty="0" smtClean="0"/>
              <a:t/>
            </a:r>
            <a:br>
              <a:rPr lang="ru-RU" dirty="0" smtClean="0"/>
            </a:br>
            <a:endParaRPr lang="ru-RU" dirty="0"/>
          </a:p>
        </p:txBody>
      </p:sp>
      <p:pic>
        <p:nvPicPr>
          <p:cNvPr id="5" name="Содержимое 3" descr="uk_bigben_20070709.jpg"/>
          <p:cNvPicPr>
            <a:picLocks noGrp="1" noChangeAspect="1"/>
          </p:cNvPicPr>
          <p:nvPr>
            <p:ph idx="1"/>
          </p:nvPr>
        </p:nvPicPr>
        <p:blipFill>
          <a:blip r:embed="rId2" cstate="print"/>
          <a:stretch>
            <a:fillRect/>
          </a:stretch>
        </p:blipFill>
        <p:spPr>
          <a:xfrm>
            <a:off x="642910" y="1142984"/>
            <a:ext cx="7786741" cy="4937141"/>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457200"/>
            <a:ext cx="6276988" cy="838200"/>
          </a:xfrm>
        </p:spPr>
        <p:txBody>
          <a:bodyPr>
            <a:normAutofit fontScale="90000"/>
          </a:bodyPr>
          <a:lstStyle/>
          <a:p>
            <a:pPr eaLnBrk="1" fontAlgn="auto" hangingPunct="1">
              <a:spcAft>
                <a:spcPts val="0"/>
              </a:spcAft>
              <a:defRPr/>
            </a:pPr>
            <a:r>
              <a:rPr lang="en-US" dirty="0" smtClean="0"/>
              <a:t>The river Thames</a:t>
            </a:r>
            <a:r>
              <a:rPr lang="ru-RU" dirty="0" smtClean="0"/>
              <a:t/>
            </a:r>
            <a:br>
              <a:rPr lang="ru-RU" dirty="0" smtClean="0"/>
            </a:br>
            <a:endParaRPr lang="ru-RU" dirty="0"/>
          </a:p>
        </p:txBody>
      </p:sp>
      <p:pic>
        <p:nvPicPr>
          <p:cNvPr id="5" name="Содержимое 3" descr="0_39edb_903b0311_XL.jpeg"/>
          <p:cNvPicPr>
            <a:picLocks noGrp="1" noChangeAspect="1"/>
          </p:cNvPicPr>
          <p:nvPr>
            <p:ph idx="1"/>
          </p:nvPr>
        </p:nvPicPr>
        <p:blipFill>
          <a:blip r:embed="rId2" cstate="print"/>
          <a:stretch>
            <a:fillRect/>
          </a:stretch>
        </p:blipFill>
        <p:spPr>
          <a:xfrm>
            <a:off x="857224" y="1554163"/>
            <a:ext cx="7500990" cy="4525962"/>
          </a:xfr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158</TotalTime>
  <Words>62</Words>
  <Application>Microsoft Office PowerPoint</Application>
  <PresentationFormat>Экран (4:3)</PresentationFormat>
  <Paragraphs>18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Places of interest in London </vt:lpstr>
      <vt:lpstr>Слайд 2</vt:lpstr>
      <vt:lpstr>Слайд 3</vt:lpstr>
      <vt:lpstr>Музей                    галерея              театр кино                      Стадион             парк правительство  история            площадь такси                      радио                 символ аббатство             настоящий      памятник </vt:lpstr>
      <vt:lpstr>                ’Window on britain’</vt:lpstr>
      <vt:lpstr> </vt:lpstr>
      <vt:lpstr>The British Museum </vt:lpstr>
      <vt:lpstr> Big Ben </vt:lpstr>
      <vt:lpstr>The river Thames </vt:lpstr>
      <vt:lpstr>Westminster Abbey </vt:lpstr>
      <vt:lpstr>Buckingham Palace </vt:lpstr>
      <vt:lpstr>The Houses of Parliament </vt:lpstr>
      <vt:lpstr>Trafalgar Square </vt:lpstr>
      <vt:lpstr>The Tower of London </vt:lpstr>
      <vt:lpstr>                           Let's rest</vt:lpstr>
      <vt:lpstr>Слайд 16</vt:lpstr>
      <vt:lpstr>                 Do you agree or disagree?    1.London is the capital of Spain.  2. Big Ben is a famous street.  3. Buckingham Palace is the home for the Queen.  4. The Thames is the main river in London.  5. London Eye is the monument in London.  6. Queen Elizabeth 2 lives in Westminster Abbey.  7. Trafalgar Square is a popular place for tourists.    8. Piccadilly circus is a square. </vt:lpstr>
      <vt:lpstr>                                            make up dialogues.  A student “A” has come to London to visit  a friend                  and ask about the city and places of  interest.     A student “ B” advises what to see in London. </vt:lpstr>
      <vt:lpstr>                         Let’s relax</vt:lpstr>
      <vt:lpstr> Homework:  to make a cluster: what associations do you have when you think of   London.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dc:title>
  <dc:creator>Ниниа</dc:creator>
  <cp:lastModifiedBy>Мишка</cp:lastModifiedBy>
  <cp:revision>35</cp:revision>
  <dcterms:created xsi:type="dcterms:W3CDTF">2009-11-22T15:44:42Z</dcterms:created>
  <dcterms:modified xsi:type="dcterms:W3CDTF">2013-12-22T19:22:50Z</dcterms:modified>
</cp:coreProperties>
</file>