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CCFF"/>
    <a:srgbClr val="663300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09" autoAdjust="0"/>
  </p:normalViewPr>
  <p:slideViewPr>
    <p:cSldViewPr>
      <p:cViewPr varScale="1">
        <p:scale>
          <a:sx n="88" d="100"/>
          <a:sy n="88" d="100"/>
        </p:scale>
        <p:origin x="-102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DAF1E-14B7-4EDA-8395-46AB711AC916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7557B-3009-4298-A065-4FDE4D8C5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7557B-3009-4298-A065-4FDE4D8C5A0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FBB0C8-2C7D-470A-86F9-92F56A7BDE1E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85F3AA1-E8D8-46DF-84DD-FD64A39707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D72654-992C-4494-B509-4B30C0A629B5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9535-0A1C-4594-B076-4A71F694E5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385C580A-83E9-4B0F-A69F-A8D4A75A2A52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E9132EE-4188-4C9A-8DB3-F8DD161C85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393CB3-7063-4530-83F9-F221ED0D28F9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4D95CB-8AF1-40D6-B9AA-37F25B5AC0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7F42D80-1547-4644-BAA5-F4235D2259E8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99F2BEBD-6CBB-42C1-94B0-5969F4BEBC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A51A3F-2E84-4602-885F-B7AB1FC871F8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5D1EFF-7EA7-4A23-80B3-3D38195BAD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382698-B0A4-41D2-9CCF-14119A8F7B7F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1136D4-A1C3-4E71-BCE3-FEFDE2884F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A339A7-8541-413F-8E5F-9F55590DE2EC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E1D7B8-5F0E-4449-B162-B02A66AEB1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DDA1EE7-8005-4FC2-828A-2E90DAF822A0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AAC7AF-D7AE-4A31-B3DF-C75B8138AA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C566B0-EE37-456C-8A64-D9562357C3DE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5D1153B-5106-4E64-8B9B-0AB74049EF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3EF8D7-90A6-4A76-AE87-447582361EA7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45D3E9D-03DB-4CC9-9C1C-F9FA2BC02F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66AD87C-F21D-4E4B-BDFF-7A9C23DCAE08}" type="datetimeFigureOut">
              <a:rPr lang="ru-RU" smtClean="0"/>
              <a:pPr>
                <a:defRPr/>
              </a:pPr>
              <a:t>18.09.2013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13196A0-D7C2-4287-B98D-2A033E2E3D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image" Target="../media/image2.png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4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Прямоугольник 6"/>
          <p:cNvSpPr/>
          <p:nvPr/>
        </p:nvSpPr>
        <p:spPr>
          <a:xfrm>
            <a:off x="0" y="0"/>
            <a:ext cx="9144000" cy="5929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МОУ СОШ №20 , Тульская область,</a:t>
            </a:r>
          </a:p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                                                   </a:t>
            </a:r>
            <a:r>
              <a:rPr lang="ru-RU" dirty="0" smtClean="0">
                <a:solidFill>
                  <a:srgbClr val="002060"/>
                </a:solidFill>
              </a:rPr>
              <a:t>г. Щекино</a:t>
            </a:r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                                                                             </a:t>
            </a:r>
            <a:r>
              <a:rPr lang="ru-RU" dirty="0" err="1" smtClean="0">
                <a:solidFill>
                  <a:srgbClr val="002060"/>
                </a:solidFill>
              </a:rPr>
              <a:t>Афонина</a:t>
            </a:r>
            <a:r>
              <a:rPr lang="ru-RU" dirty="0" smtClean="0">
                <a:solidFill>
                  <a:srgbClr val="002060"/>
                </a:solidFill>
              </a:rPr>
              <a:t> Лариса Владимировна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25" y="642938"/>
            <a:ext cx="6143625" cy="1828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интерактивная игра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«ЗНАТОКИ Геометрии»</a:t>
            </a:r>
            <a:endParaRPr lang="ru-RU" dirty="0"/>
          </a:p>
        </p:txBody>
      </p:sp>
      <p:sp>
        <p:nvSpPr>
          <p:cNvPr id="9221" name="Содержимое 2"/>
          <p:cNvSpPr txBox="1">
            <a:spLocks/>
          </p:cNvSpPr>
          <p:nvPr/>
        </p:nvSpPr>
        <p:spPr bwMode="auto">
          <a:xfrm>
            <a:off x="3929063" y="3143250"/>
            <a:ext cx="50006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20000"/>
              </a:lnSpc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altLang="ru-RU" sz="2000">
                <a:solidFill>
                  <a:srgbClr val="00206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4081463" y="3295650"/>
            <a:ext cx="5000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20000"/>
              </a:lnSpc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>
                <a:solidFill>
                  <a:srgbClr val="00206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4233863" y="3448050"/>
            <a:ext cx="50006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20000"/>
              </a:lnSpc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>
                <a:solidFill>
                  <a:srgbClr val="002060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12" name="Picture 2" descr="http://exact.claw.ru/images/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286124"/>
            <a:ext cx="2145195" cy="1947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Приведите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примеры слов, которые имеют два значения(одно- геометрический термин, второе – литературное слово)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357166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«Литературное путешествие»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Вершина (</a:t>
            </a:r>
            <a:r>
              <a:rPr lang="ru-RU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треуголиника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дерева)</a:t>
            </a:r>
          </a:p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Луч (геометрический, у солнца)</a:t>
            </a:r>
            <a:r>
              <a:rPr lang="ru-RU" sz="2400" b="1" dirty="0">
                <a:solidFill>
                  <a:srgbClr val="FF0000"/>
                </a:solidFill>
              </a:rPr>
              <a:t>	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643050"/>
            <a:ext cx="8031318" cy="2428892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Вставьте пропущенное слово: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Весь мир – влюбленные одни,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Гасите медленно огни…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Пусть образуют тайный _________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300" i="1" dirty="0">
                <a:latin typeface="Times New Roman" pitchFamily="18" charset="0"/>
                <a:cs typeface="Times New Roman" pitchFamily="18" charset="0"/>
              </a:rPr>
              <a:t>Слиянье уст, пожатье рук!..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357166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«Литературное путешествие»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643446"/>
            <a:ext cx="5959616" cy="114300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</a:rPr>
              <a:t>	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Круг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031318" cy="2786082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2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какого произведения А.С.Пушкина следующие строки: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Ах, братцы! Как я был доволен,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Когда церквей и колоколен,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Садов, чертогов </a:t>
            </a:r>
            <a:r>
              <a:rPr lang="ru-RU" sz="11200" i="1" dirty="0">
                <a:latin typeface="Times New Roman" pitchFamily="18" charset="0"/>
                <a:cs typeface="Times New Roman" pitchFamily="18" charset="0"/>
              </a:rPr>
              <a:t>полукруг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Открылся предо мною вдруг!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85786" y="4786322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357166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«Литературное путешествие»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714884"/>
            <a:ext cx="5959616" cy="114300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</a:rPr>
              <a:t>	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Евгений Онегин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виде каких геометрических фигур писали свои стихотворения футуристы?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500042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«Литературное путешествие»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000504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Треугольников или пирамид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271464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Чуть приплюснутый квадрат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Приглашает опознать: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Острый угол и тупой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Вечно связаны судьбой.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Догадались дело в чем?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Как фигуру назовем?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857760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357166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«Литературное путешествие»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41207" y="4786321"/>
            <a:ext cx="5959616" cy="1015991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Ромб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5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Теорема Пифагора?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«Теоремы»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071942"/>
            <a:ext cx="5959616" cy="171451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прямоугольном треугольнике квадрат гипотенузы равен сумме квадратов катетов.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031318" cy="1357322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Перечислите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три признака равенства треугольников?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Т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еоремы»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714612" y="3357562"/>
            <a:ext cx="5959616" cy="242889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По двум сторонам и углу между ними;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По стороне и прилежащим к ней двум углам;</a:t>
            </a: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По трем сторонам.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43050"/>
            <a:ext cx="8031318" cy="1214446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Признаки параллельности прямых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28596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«Теоремы»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428860" y="2928934"/>
            <a:ext cx="6143668" cy="300039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при пересечении двух прямых секущей:</a:t>
            </a:r>
          </a:p>
          <a:p>
            <a:pPr marL="514350" indent="-51435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arenR"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Накрест лежащие углы равны;</a:t>
            </a:r>
          </a:p>
          <a:p>
            <a:pPr marL="514350" indent="-51435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arenR"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Соответственные углы равны;</a:t>
            </a:r>
          </a:p>
          <a:p>
            <a:pPr marL="514350" indent="-51435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arenR"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Сумма односторонних углов равна 180 градусов,</a:t>
            </a:r>
          </a:p>
          <a:p>
            <a:pPr marL="514350" indent="-51435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 прямые параллельны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42852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031318" cy="1214446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Перечислите признаки подобия треугольников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«Теоремы»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00298" y="3214686"/>
            <a:ext cx="5959616" cy="257176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514350" indent="-51435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arenR"/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двум углам;</a:t>
            </a:r>
          </a:p>
          <a:p>
            <a:pPr marL="514350" indent="-51435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arenR"/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двум пропорциональным сторонам и равным углам между ними;</a:t>
            </a:r>
          </a:p>
          <a:p>
            <a:pPr marL="514350" indent="-51435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AutoNum type="arabicParenR"/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трем пропорциональным сторонам.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Теорема о касательной к окружности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«Теоремы»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643314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Касательная к окружности перпендикулярна к радиусу, проведенному в точку касания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75" y="214313"/>
            <a:ext cx="5857875" cy="8572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Интерактивная игра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>
                <a:solidFill>
                  <a:srgbClr val="FF0000"/>
                </a:solidFill>
              </a:rPr>
              <a:t>«ЗНАТОКИ ГЕОМЕТРИИ»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92880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 </a:t>
            </a:r>
            <a:r>
              <a:rPr lang="ru-RU" sz="2000" b="1" dirty="0" smtClean="0"/>
              <a:t>Великие математики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643182"/>
            <a:ext cx="2143140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Литературное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путешествие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35756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Теоремы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4071942"/>
            <a:ext cx="2143140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Формулы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4786322"/>
            <a:ext cx="2000264" cy="571504"/>
          </a:xfrm>
          <a:prstGeom prst="rect">
            <a:avLst/>
          </a:prstGeom>
          <a:solidFill>
            <a:srgbClr val="6633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Задачи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929313"/>
            <a:ext cx="571500" cy="285750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5929313"/>
            <a:ext cx="8572500" cy="285750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271461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28625" y="2571750"/>
            <a:ext cx="8001000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28625" y="1785938"/>
            <a:ext cx="8001000" cy="1587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8625" y="3286125"/>
            <a:ext cx="8001000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28625" y="4000500"/>
            <a:ext cx="8001000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28625" y="4714875"/>
            <a:ext cx="8001000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28625" y="5429250"/>
            <a:ext cx="8001000" cy="1588"/>
          </a:xfrm>
          <a:prstGeom prst="line">
            <a:avLst/>
          </a:prstGeom>
          <a:ln w="44450" cmpd="tri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3714744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sp>
        <p:nvSpPr>
          <p:cNvPr id="26" name="Прямоугольник с двумя скругленными противолежащими углами 25"/>
          <p:cNvSpPr/>
          <p:nvPr/>
        </p:nvSpPr>
        <p:spPr>
          <a:xfrm>
            <a:off x="4714876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sp>
        <p:nvSpPr>
          <p:cNvPr id="27" name="Прямоугольник с двумя скругленными противолежащими углами 26"/>
          <p:cNvSpPr/>
          <p:nvPr/>
        </p:nvSpPr>
        <p:spPr>
          <a:xfrm>
            <a:off x="5715008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sp>
        <p:nvSpPr>
          <p:cNvPr id="28" name="Прямоугольник с двумя скругленными противолежащими углами 27"/>
          <p:cNvSpPr/>
          <p:nvPr/>
        </p:nvSpPr>
        <p:spPr>
          <a:xfrm>
            <a:off x="6715140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771527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</a:t>
            </a:r>
          </a:p>
        </p:txBody>
      </p:sp>
      <p:sp>
        <p:nvSpPr>
          <p:cNvPr id="72" name="Прямоугольник с двумя скругленными противолежащими углами 71"/>
          <p:cNvSpPr/>
          <p:nvPr/>
        </p:nvSpPr>
        <p:spPr>
          <a:xfrm>
            <a:off x="271461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3" name="Прямоугольник с двумя скругленными противолежащими углами 72"/>
          <p:cNvSpPr/>
          <p:nvPr/>
        </p:nvSpPr>
        <p:spPr>
          <a:xfrm>
            <a:off x="3714744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4" name="Прямоугольник с двумя скругленными противолежащими углами 73"/>
          <p:cNvSpPr/>
          <p:nvPr/>
        </p:nvSpPr>
        <p:spPr>
          <a:xfrm>
            <a:off x="4714876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5" name="Прямоугольник с двумя скругленными противолежащими углами 74"/>
          <p:cNvSpPr/>
          <p:nvPr/>
        </p:nvSpPr>
        <p:spPr>
          <a:xfrm>
            <a:off x="5715008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6" name="Прямоугольник с двумя скругленными противолежащими углами 75"/>
          <p:cNvSpPr/>
          <p:nvPr/>
        </p:nvSpPr>
        <p:spPr>
          <a:xfrm>
            <a:off x="6715140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7" name="Прямоугольник с двумя скругленными противолежащими углами 76"/>
          <p:cNvSpPr/>
          <p:nvPr/>
        </p:nvSpPr>
        <p:spPr>
          <a:xfrm>
            <a:off x="771527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8" name="Прямоугольник с двумя скругленными противолежащими углами 77"/>
          <p:cNvSpPr/>
          <p:nvPr/>
        </p:nvSpPr>
        <p:spPr>
          <a:xfrm>
            <a:off x="271461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79" name="Прямоугольник с двумя скругленными противолежащими углами 78"/>
          <p:cNvSpPr/>
          <p:nvPr/>
        </p:nvSpPr>
        <p:spPr>
          <a:xfrm>
            <a:off x="3714744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0" name="Прямоугольник с двумя скругленными противолежащими углами 79"/>
          <p:cNvSpPr/>
          <p:nvPr/>
        </p:nvSpPr>
        <p:spPr>
          <a:xfrm>
            <a:off x="4714876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1" name="Прямоугольник с двумя скругленными противолежащими углами 80"/>
          <p:cNvSpPr/>
          <p:nvPr/>
        </p:nvSpPr>
        <p:spPr>
          <a:xfrm>
            <a:off x="5715008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2" name="Прямоугольник с двумя скругленными противолежащими углами 81"/>
          <p:cNvSpPr/>
          <p:nvPr/>
        </p:nvSpPr>
        <p:spPr>
          <a:xfrm>
            <a:off x="6715140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3" name="Прямоугольник с двумя скругленными противолежащими углами 82"/>
          <p:cNvSpPr/>
          <p:nvPr/>
        </p:nvSpPr>
        <p:spPr>
          <a:xfrm>
            <a:off x="771527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4" name="Прямоугольник с двумя скругленными противолежащими углами 83"/>
          <p:cNvSpPr/>
          <p:nvPr/>
        </p:nvSpPr>
        <p:spPr>
          <a:xfrm>
            <a:off x="271461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5" name="Прямоугольник с двумя скругленными противолежащими углами 84"/>
          <p:cNvSpPr/>
          <p:nvPr/>
        </p:nvSpPr>
        <p:spPr>
          <a:xfrm>
            <a:off x="3714744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6" name="Прямоугольник с двумя скругленными противолежащими углами 85"/>
          <p:cNvSpPr/>
          <p:nvPr/>
        </p:nvSpPr>
        <p:spPr>
          <a:xfrm>
            <a:off x="4714876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7" name="Прямоугольник с двумя скругленными противолежащими углами 86"/>
          <p:cNvSpPr/>
          <p:nvPr/>
        </p:nvSpPr>
        <p:spPr>
          <a:xfrm>
            <a:off x="5715008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8" name="Прямоугольник с двумя скругленными противолежащими углами 87"/>
          <p:cNvSpPr/>
          <p:nvPr/>
        </p:nvSpPr>
        <p:spPr>
          <a:xfrm>
            <a:off x="6715140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89" name="Прямоугольник с двумя скругленными противолежащими углами 88"/>
          <p:cNvSpPr/>
          <p:nvPr/>
        </p:nvSpPr>
        <p:spPr>
          <a:xfrm>
            <a:off x="771527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0" name="Прямоугольник с двумя скругленными противолежащими углами 89"/>
          <p:cNvSpPr/>
          <p:nvPr/>
        </p:nvSpPr>
        <p:spPr>
          <a:xfrm>
            <a:off x="271461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1" name="Прямоугольник с двумя скругленными противолежащими углами 90"/>
          <p:cNvSpPr/>
          <p:nvPr/>
        </p:nvSpPr>
        <p:spPr>
          <a:xfrm>
            <a:off x="3714744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2" name="Прямоугольник с двумя скругленными противолежащими углами 91"/>
          <p:cNvSpPr/>
          <p:nvPr/>
        </p:nvSpPr>
        <p:spPr>
          <a:xfrm>
            <a:off x="4714876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3" name="Прямоугольник с двумя скругленными противолежащими углами 92"/>
          <p:cNvSpPr/>
          <p:nvPr/>
        </p:nvSpPr>
        <p:spPr>
          <a:xfrm>
            <a:off x="5715008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4" name="Прямоугольник с двумя скругленными противолежащими углами 93"/>
          <p:cNvSpPr/>
          <p:nvPr/>
        </p:nvSpPr>
        <p:spPr>
          <a:xfrm>
            <a:off x="6715140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5" name="Прямоугольник с двумя скругленными противолежащими углами 94"/>
          <p:cNvSpPr/>
          <p:nvPr/>
        </p:nvSpPr>
        <p:spPr>
          <a:xfrm>
            <a:off x="771527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97" name="Прямоугольник с двумя скругленными противолежащими углами 96">
            <a:hlinkClick r:id="rId2" action="ppaction://hlinksldjump"/>
          </p:cNvPr>
          <p:cNvSpPr/>
          <p:nvPr/>
        </p:nvSpPr>
        <p:spPr>
          <a:xfrm>
            <a:off x="271461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98" name="Прямоугольник с двумя скругленными противолежащими углами 97">
            <a:hlinkClick r:id="rId3" action="ppaction://hlinksldjump"/>
          </p:cNvPr>
          <p:cNvSpPr/>
          <p:nvPr/>
        </p:nvSpPr>
        <p:spPr>
          <a:xfrm>
            <a:off x="3714744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99" name="Прямоугольник с двумя скругленными противолежащими углами 98">
            <a:hlinkClick r:id="rId4" action="ppaction://hlinksldjump"/>
          </p:cNvPr>
          <p:cNvSpPr/>
          <p:nvPr/>
        </p:nvSpPr>
        <p:spPr>
          <a:xfrm>
            <a:off x="4714876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00" name="Прямоугольник с двумя скругленными противолежащими углами 99">
            <a:hlinkClick r:id="rId5" action="ppaction://hlinksldjump"/>
          </p:cNvPr>
          <p:cNvSpPr/>
          <p:nvPr/>
        </p:nvSpPr>
        <p:spPr>
          <a:xfrm>
            <a:off x="5715008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01" name="Прямоугольник с двумя скругленными противолежащими углами 100">
            <a:hlinkClick r:id="rId6" action="ppaction://hlinksldjump"/>
          </p:cNvPr>
          <p:cNvSpPr/>
          <p:nvPr/>
        </p:nvSpPr>
        <p:spPr>
          <a:xfrm>
            <a:off x="6715140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02" name="Прямоугольник с двумя скругленными противолежащими углами 101">
            <a:hlinkClick r:id="rId7" action="ppaction://hlinksldjump"/>
          </p:cNvPr>
          <p:cNvSpPr/>
          <p:nvPr/>
        </p:nvSpPr>
        <p:spPr>
          <a:xfrm>
            <a:off x="7715272" y="192880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03" name="Прямоугольник с двумя скругленными противолежащими углами 102">
            <a:hlinkClick r:id="rId8" action="ppaction://hlinksldjump"/>
          </p:cNvPr>
          <p:cNvSpPr/>
          <p:nvPr/>
        </p:nvSpPr>
        <p:spPr>
          <a:xfrm>
            <a:off x="271461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04" name="Прямоугольник с двумя скругленными противолежащими углами 103">
            <a:hlinkClick r:id="rId9" action="ppaction://hlinksldjump"/>
          </p:cNvPr>
          <p:cNvSpPr/>
          <p:nvPr/>
        </p:nvSpPr>
        <p:spPr>
          <a:xfrm>
            <a:off x="3714744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05" name="Прямоугольник с двумя скругленными противолежащими углами 104">
            <a:hlinkClick r:id="rId10" action="ppaction://hlinksldjump"/>
          </p:cNvPr>
          <p:cNvSpPr/>
          <p:nvPr/>
        </p:nvSpPr>
        <p:spPr>
          <a:xfrm>
            <a:off x="4714876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06" name="Прямоугольник с двумя скругленными противолежащими углами 105">
            <a:hlinkClick r:id="rId11" action="ppaction://hlinksldjump"/>
          </p:cNvPr>
          <p:cNvSpPr/>
          <p:nvPr/>
        </p:nvSpPr>
        <p:spPr>
          <a:xfrm>
            <a:off x="5715008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07" name="Прямоугольник с двумя скругленными противолежащими углами 106">
            <a:hlinkClick r:id="rId12" action="ppaction://hlinksldjump"/>
          </p:cNvPr>
          <p:cNvSpPr/>
          <p:nvPr/>
        </p:nvSpPr>
        <p:spPr>
          <a:xfrm>
            <a:off x="6715140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08" name="Прямоугольник с двумя скругленными противолежащими углами 107">
            <a:hlinkClick r:id="rId13" action="ppaction://hlinksldjump"/>
          </p:cNvPr>
          <p:cNvSpPr/>
          <p:nvPr/>
        </p:nvSpPr>
        <p:spPr>
          <a:xfrm>
            <a:off x="7715272" y="264318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09" name="Прямоугольник с двумя скругленными противолежащими углами 108">
            <a:hlinkClick r:id="rId14" action="ppaction://hlinksldjump"/>
          </p:cNvPr>
          <p:cNvSpPr/>
          <p:nvPr/>
        </p:nvSpPr>
        <p:spPr>
          <a:xfrm>
            <a:off x="271461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10" name="Прямоугольник с двумя скругленными противолежащими углами 109">
            <a:hlinkClick r:id="rId15" action="ppaction://hlinksldjump"/>
          </p:cNvPr>
          <p:cNvSpPr/>
          <p:nvPr/>
        </p:nvSpPr>
        <p:spPr>
          <a:xfrm>
            <a:off x="3714744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11" name="Прямоугольник с двумя скругленными противолежащими углами 110">
            <a:hlinkClick r:id="rId16" action="ppaction://hlinksldjump"/>
          </p:cNvPr>
          <p:cNvSpPr/>
          <p:nvPr/>
        </p:nvSpPr>
        <p:spPr>
          <a:xfrm>
            <a:off x="4714876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12" name="Прямоугольник с двумя скругленными противолежащими углами 111">
            <a:hlinkClick r:id="rId17" action="ppaction://hlinksldjump"/>
          </p:cNvPr>
          <p:cNvSpPr/>
          <p:nvPr/>
        </p:nvSpPr>
        <p:spPr>
          <a:xfrm>
            <a:off x="5715008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13" name="Прямоугольник с двумя скругленными противолежащими углами 112">
            <a:hlinkClick r:id="rId18" action="ppaction://hlinksldjump"/>
          </p:cNvPr>
          <p:cNvSpPr/>
          <p:nvPr/>
        </p:nvSpPr>
        <p:spPr>
          <a:xfrm>
            <a:off x="6715140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14" name="Прямоугольник с двумя скругленными противолежащими углами 113">
            <a:hlinkClick r:id="rId19" action="ppaction://hlinksldjump"/>
          </p:cNvPr>
          <p:cNvSpPr/>
          <p:nvPr/>
        </p:nvSpPr>
        <p:spPr>
          <a:xfrm>
            <a:off x="7715272" y="335756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15" name="Прямоугольник с двумя скругленными противолежащими углами 114">
            <a:hlinkClick r:id="rId20" action="ppaction://hlinksldjump"/>
          </p:cNvPr>
          <p:cNvSpPr/>
          <p:nvPr/>
        </p:nvSpPr>
        <p:spPr>
          <a:xfrm>
            <a:off x="271461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16" name="Прямоугольник с двумя скругленными противолежащими углами 115">
            <a:hlinkClick r:id="rId21" action="ppaction://hlinksldjump"/>
          </p:cNvPr>
          <p:cNvSpPr/>
          <p:nvPr/>
        </p:nvSpPr>
        <p:spPr>
          <a:xfrm>
            <a:off x="3714744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17" name="Прямоугольник с двумя скругленными противолежащими углами 116">
            <a:hlinkClick r:id="rId22" action="ppaction://hlinksldjump"/>
          </p:cNvPr>
          <p:cNvSpPr/>
          <p:nvPr/>
        </p:nvSpPr>
        <p:spPr>
          <a:xfrm>
            <a:off x="4714876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18" name="Прямоугольник с двумя скругленными противолежащими углами 117">
            <a:hlinkClick r:id="rId23" action="ppaction://hlinksldjump"/>
          </p:cNvPr>
          <p:cNvSpPr/>
          <p:nvPr/>
        </p:nvSpPr>
        <p:spPr>
          <a:xfrm>
            <a:off x="5715008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19" name="Прямоугольник с двумя скругленными противолежащими углами 118">
            <a:hlinkClick r:id="rId24" action="ppaction://hlinksldjump"/>
          </p:cNvPr>
          <p:cNvSpPr/>
          <p:nvPr/>
        </p:nvSpPr>
        <p:spPr>
          <a:xfrm>
            <a:off x="6715140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0" name="Прямоугольник с двумя скругленными противолежащими углами 119">
            <a:hlinkClick r:id="rId25" action="ppaction://hlinksldjump"/>
          </p:cNvPr>
          <p:cNvSpPr/>
          <p:nvPr/>
        </p:nvSpPr>
        <p:spPr>
          <a:xfrm>
            <a:off x="7715272" y="407194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1" name="Прямоугольник с двумя скругленными противолежащими углами 120">
            <a:hlinkClick r:id="rId26" action="ppaction://hlinksldjump"/>
          </p:cNvPr>
          <p:cNvSpPr/>
          <p:nvPr/>
        </p:nvSpPr>
        <p:spPr>
          <a:xfrm>
            <a:off x="271461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2" name="Прямоугольник с двумя скругленными противолежащими углами 121">
            <a:hlinkClick r:id="rId27" action="ppaction://hlinksldjump"/>
          </p:cNvPr>
          <p:cNvSpPr/>
          <p:nvPr/>
        </p:nvSpPr>
        <p:spPr>
          <a:xfrm>
            <a:off x="3714744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3" name="Прямоугольник с двумя скругленными противолежащими углами 122">
            <a:hlinkClick r:id="rId28" action="ppaction://hlinksldjump"/>
          </p:cNvPr>
          <p:cNvSpPr/>
          <p:nvPr/>
        </p:nvSpPr>
        <p:spPr>
          <a:xfrm>
            <a:off x="4714876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4" name="Прямоугольник с двумя скругленными противолежащими углами 123">
            <a:hlinkClick r:id="rId29" action="ppaction://hlinksldjump"/>
          </p:cNvPr>
          <p:cNvSpPr/>
          <p:nvPr/>
        </p:nvSpPr>
        <p:spPr>
          <a:xfrm>
            <a:off x="5715008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5" name="Прямоугольник с двумя скругленными противолежащими углами 124">
            <a:hlinkClick r:id="rId30" action="ppaction://hlinksldjump"/>
          </p:cNvPr>
          <p:cNvSpPr/>
          <p:nvPr/>
        </p:nvSpPr>
        <p:spPr>
          <a:xfrm>
            <a:off x="6715140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6" name="Прямоугольник с двумя скругленными противолежащими углами 125">
            <a:hlinkClick r:id="rId31" action="ppaction://hlinksldjump"/>
          </p:cNvPr>
          <p:cNvSpPr/>
          <p:nvPr/>
        </p:nvSpPr>
        <p:spPr>
          <a:xfrm>
            <a:off x="7715272" y="4786322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7" name="Прямоугольник с двумя скругленными противолежащими углами 126">
            <a:hlinkClick r:id="" action="ppaction://hlinkshowjump?jump=lastslide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Выход</a:t>
            </a:r>
          </a:p>
        </p:txBody>
      </p:sp>
      <p:pic>
        <p:nvPicPr>
          <p:cNvPr id="96" name="Picture 2" descr="http://exact.claw.ru/images/8.png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031318" cy="1071570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Теорема Фалеса?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«Теоремы»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71736" y="2928934"/>
            <a:ext cx="5959616" cy="307183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на одной из двух прямых отложить последовательно несколько равных отрезков и через их концы провести параллельные прямые, пересекающие вторую прямую, то они отсекут на второй прямой равные между собой отрезки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357322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Площадь треугольника по стороне и высоте?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800" dirty="0" smtClean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«Формулы»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3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667742"/>
              </p:ext>
            </p:extLst>
          </p:nvPr>
        </p:nvGraphicFramePr>
        <p:xfrm>
          <a:off x="2829839" y="4206248"/>
          <a:ext cx="2793143" cy="731520"/>
        </p:xfrm>
        <a:graphic>
          <a:graphicData uri="http://schemas.openxmlformats.org/drawingml/2006/table">
            <a:tbl>
              <a:tblPr/>
              <a:tblGrid>
                <a:gridCol w="696521"/>
                <a:gridCol w="696521"/>
                <a:gridCol w="1184426"/>
                <a:gridCol w="215675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/>
                        </a:rPr>
                        <a:t>S =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Verdana"/>
                        </a:rPr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JI"/>
                        </a:rPr>
                        <a:t>a · 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Verdan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Verdana"/>
                        </a:rPr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071570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Площадь трапеции?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«Формулы»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643446"/>
            <a:ext cx="5959616" cy="121444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www.webmath.ru/web/images/web_pic4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9" y="4772583"/>
            <a:ext cx="1714512" cy="956172"/>
          </a:xfrm>
          <a:prstGeom prst="rect">
            <a:avLst/>
          </a:prstGeom>
          <a:noFill/>
        </p:spPr>
      </p:pic>
      <p:pic>
        <p:nvPicPr>
          <p:cNvPr id="15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143008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длины окружности?</a:t>
            </a:r>
            <a:endParaRPr lang="ru-RU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«Формулы»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500570"/>
            <a:ext cx="5959616" cy="135732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r>
              <a:rPr lang="ru-RU" sz="3200" dirty="0">
                <a:latin typeface="+mn-lt"/>
              </a:rPr>
              <a:t/>
            </a:r>
            <a:br>
              <a:rPr lang="ru-RU" sz="3200" dirty="0">
                <a:latin typeface="+mn-lt"/>
              </a:rPr>
            </a:br>
            <a:endParaRPr lang="ru-RU" sz="2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yandex.st/serp/0x49a801e/contrib/z-math/blocks/z-math/formula/z-math__formula_for_cir-perim-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714884"/>
            <a:ext cx="2500330" cy="500066"/>
          </a:xfrm>
          <a:prstGeom prst="rect">
            <a:avLst/>
          </a:prstGeom>
          <a:noFill/>
        </p:spPr>
      </p:pic>
      <p:pic>
        <p:nvPicPr>
          <p:cNvPr id="15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031318" cy="1071570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косинусов?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32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«Формулы»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572008"/>
            <a:ext cx="5959616" cy="128588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www-formula.ru/images/geometry/formula/t_cos_a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714884"/>
            <a:ext cx="3657600" cy="685800"/>
          </a:xfrm>
          <a:prstGeom prst="rect">
            <a:avLst/>
          </a:prstGeom>
          <a:noFill/>
        </p:spPr>
      </p:pic>
      <p:pic>
        <p:nvPicPr>
          <p:cNvPr id="15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643998" cy="200026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вычисления стороны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правильного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многоугольника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через радиус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описанной окружности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8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«Формулы»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500570"/>
            <a:ext cx="6143668" cy="135732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Рисунок 13" descr="a = 2 R \sin \frac{\pi}{n} = 2 r \mathop{\mathrm{tg}}\, \frac{\pi}{n}"/>
          <p:cNvPicPr/>
          <p:nvPr/>
        </p:nvPicPr>
        <p:blipFill>
          <a:blip r:embed="rId3" cstate="print"/>
          <a:srcRect r="39103"/>
          <a:stretch>
            <a:fillRect/>
          </a:stretch>
        </p:blipFill>
        <p:spPr bwMode="auto">
          <a:xfrm>
            <a:off x="3000364" y="4786322"/>
            <a:ext cx="192882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358246" cy="1857388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640080" lvl="1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640080" lvl="1" indent="-274320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Формула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Герона для нахождения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площади треугольника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32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«Формулы»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429132"/>
            <a:ext cx="5959616" cy="135732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rgbClr val="000099"/>
              </a:buClr>
              <a:buSzPct val="60000"/>
              <a:defRPr/>
            </a:pP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dic.academic.ru/pictures/bse/gif/011407297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4429132"/>
            <a:ext cx="4929222" cy="707920"/>
          </a:xfrm>
          <a:prstGeom prst="rect">
            <a:avLst/>
          </a:prstGeom>
          <a:noFill/>
        </p:spPr>
      </p:pic>
      <p:pic>
        <p:nvPicPr>
          <p:cNvPr id="15" name="Picture 4" descr="http://dic.academic.ru/pictures/bse/gif/019482448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5214950"/>
            <a:ext cx="1442698" cy="642942"/>
          </a:xfrm>
          <a:prstGeom prst="rect">
            <a:avLst/>
          </a:prstGeom>
          <a:noFill/>
        </p:spPr>
      </p:pic>
      <p:pic>
        <p:nvPicPr>
          <p:cNvPr id="16" name="Picture 2" descr="http://exact.claw.ru/images/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прямоугольном треугольнике чему равна длина катета, если гипотенуза равна 5, а другой катет 4? 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solidFill>
                  <a:srgbClr val="000099"/>
                </a:solidFill>
              </a:rPr>
              <a:t> </a:t>
            </a:r>
            <a:endParaRPr lang="ru-RU" sz="2800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«Задачи»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572008"/>
            <a:ext cx="5959616" cy="121444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Катет равен 3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Вопрос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Чему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равна площадь правильного шестиугольника, если его радиус описанной окружности равен 2√3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3200" i="1" dirty="0" smtClean="0">
              <a:solidFill>
                <a:srgbClr val="FF0000"/>
              </a:solidFill>
            </a:endParaRP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solidFill>
                  <a:srgbClr val="000099"/>
                </a:solidFill>
              </a:rPr>
              <a:t> 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«Задачи»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428860" y="4714884"/>
            <a:ext cx="5959616" cy="114300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Площадь равна 9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200026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Чему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равно скалярное произведение векторов, построенных на диагоналях квадрата?</a:t>
            </a:r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000" dirty="0" smtClean="0">
                <a:solidFill>
                  <a:srgbClr val="000099"/>
                </a:solidFill>
              </a:rPr>
              <a:t> </a:t>
            </a:r>
            <a:endParaRPr lang="ru-RU" sz="3000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«Задачи»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71736" y="4071942"/>
            <a:ext cx="5959616" cy="1714512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Скалярное произведение равно нулю, так как векторы взаимно перпендикулярны.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785950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</a:rPr>
              <a:t>Вопрос</a:t>
            </a:r>
            <a:r>
              <a:rPr lang="ru-RU" sz="2800" dirty="0" smtClean="0"/>
              <a:t>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Женщина-математик, которая внесла большой вклад в развитие математики?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«Великие математики»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214818"/>
            <a:ext cx="5959616" cy="157163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Софья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Ковалевская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img1.liveinternet.ru/images/attach/c/1/53/843/53843999_Sofja_Wassiljewna_Kowalewskaja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8212" y="3089607"/>
            <a:ext cx="2214578" cy="2696847"/>
          </a:xfrm>
          <a:prstGeom prst="rect">
            <a:avLst/>
          </a:prstGeom>
          <a:noFill/>
        </p:spPr>
      </p:pic>
      <p:pic>
        <p:nvPicPr>
          <p:cNvPr id="15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235745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Найдите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треугольнике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сторону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 помощью теоремы синусов, если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AC=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12 см, а углы А и С соответственно 75 и 60 градусов.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800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«Задачи»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714612" y="4572008"/>
            <a:ext cx="5959616" cy="114300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=15 см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2214578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Какова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высота фонарного столба, если высота человека 1,7м,длина тени человека 3,4м, а расстояние от человека до столба 2,9м?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200" i="1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«Задачи»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714884"/>
            <a:ext cx="5959616" cy="107157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3,15м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715436" cy="307183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 marL="320040" indent="-320040">
              <a:spcBef>
                <a:spcPts val="0"/>
              </a:spcBef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>
              <a:spcBef>
                <a:spcPts val="0"/>
              </a:spcBef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древняя задача про лотос на теорему Пифагора. </a:t>
            </a:r>
          </a:p>
          <a:p>
            <a:pPr marL="320040" indent="-320040">
              <a:spcBef>
                <a:spcPts val="0"/>
              </a:spcBef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Вот условие: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Над озером тихим,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полфута размером, высился лотоса цвет.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Он рос одиноко. И ветер порывом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Отнес его в сторону. Нет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Воле цветка над водой,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Нашел же рыбак его ранней весной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двух футах от места, где рос.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Итак, предложу я вопрос: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озера вода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Здесь глубока?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000" i="1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928662" y="5072074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«Задачи»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000364" y="4714884"/>
            <a:ext cx="5959616" cy="121444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pPr marL="261938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Пусть Х – глубина озера(катет), тогда длина стебля(гипотенуза)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X+0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расстояние до места, где рос 2 ( второй катет). Используя теорему Пифагора, составим и решим уравнение: Х +0,25=4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; Х = 3,75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Ответ: глубина озера – 3, 75 фута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785950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Древнегреческий ученый 6 в.до н.э., в честь которого названа самая известная теорема в геометрии?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«Великие математики»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286256"/>
            <a:ext cx="5959616" cy="142876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Пифагор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www.kalitva.ru/uploads/posts/2010-02/1265369024_af_08_pifag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429000"/>
            <a:ext cx="2286016" cy="2529405"/>
          </a:xfrm>
          <a:prstGeom prst="rect">
            <a:avLst/>
          </a:prstGeom>
          <a:noFill/>
        </p:spPr>
      </p:pic>
      <p:pic>
        <p:nvPicPr>
          <p:cNvPr id="15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1643074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Древнегреческий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ученый, живший в 3 в. до н.э., автор знаменитого сочинения «Начала»?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«Великие математики»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84350" y="4286256"/>
            <a:ext cx="5959616" cy="150019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Евклид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iac.perm.ru/Pages/PhotoHandler.ashx?Photo_id=19734&amp;Size=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7" y="3286124"/>
            <a:ext cx="2192789" cy="2440953"/>
          </a:xfrm>
          <a:prstGeom prst="rect">
            <a:avLst/>
          </a:prstGeom>
          <a:noFill/>
        </p:spPr>
      </p:pic>
      <p:pic>
        <p:nvPicPr>
          <p:cNvPr id="15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00174"/>
            <a:ext cx="8031318" cy="2071702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Выдающийся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французский математик и философ 16в.,предложивший новый подход в решении геометрических задач с помощью метода координат?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32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«Великие математики»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214818"/>
            <a:ext cx="5959616" cy="157163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Рене Декарт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5" name="Picture 4" descr="http://images.suite101.com/344889_com_descartesphilumd.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5134" y="3357578"/>
            <a:ext cx="2286015" cy="2428876"/>
          </a:xfrm>
          <a:prstGeom prst="rect">
            <a:avLst/>
          </a:prstGeom>
          <a:noFill/>
        </p:spPr>
      </p:pic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2143140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математик, основоположник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неевклидовой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геометрии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«Великие математики»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357694"/>
            <a:ext cx="5959616" cy="1428760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Николай Иванович</a:t>
            </a:r>
          </a:p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Лобачевский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8" descr="http://s.pikabu.ru/images/big_size_comm/2012-06_2/1339337920155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062783"/>
            <a:ext cx="2000243" cy="2752218"/>
          </a:xfrm>
          <a:prstGeom prst="rect">
            <a:avLst/>
          </a:prstGeom>
          <a:noFill/>
        </p:spPr>
      </p:pic>
      <p:pic>
        <p:nvPicPr>
          <p:cNvPr id="15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031318" cy="1928826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Великий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французский математик, один из создателей аналитической геометрии, математического анализа и теории вероятностей. По профессии юрист, блестящий политолог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2800" dirty="0" smtClean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5" y="285750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«Великие математики»</a:t>
            </a:r>
            <a:endParaRPr lang="ru-RU" sz="2800" b="1" i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4143380"/>
            <a:ext cx="5959616" cy="164307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Пьер де Ферма</a:t>
            </a: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www.asriran.com/files/fa/news/1390/5/26/185644_4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500438"/>
            <a:ext cx="1924037" cy="2470697"/>
          </a:xfrm>
          <a:prstGeom prst="rect">
            <a:avLst/>
          </a:prstGeom>
          <a:noFill/>
        </p:spPr>
      </p:pic>
      <p:pic>
        <p:nvPicPr>
          <p:cNvPr id="15" name="Picture 2" descr="http://exact.claw.ru/images/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42852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2648" y="1928802"/>
            <a:ext cx="8031318" cy="2143140"/>
          </a:xfrm>
          <a:solidFill>
            <a:srgbClr val="CCCCFF"/>
          </a:solidFill>
          <a:ln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каком литературном произведении главный герой имеет форму геометрического тела?</a:t>
            </a:r>
            <a:endParaRPr lang="ru-RU" sz="28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Ответ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357166"/>
            <a:ext cx="3857625" cy="64293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«Литературное путешествие»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71736" y="4286256"/>
            <a:ext cx="5959616" cy="1571636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ru-RU" sz="2000" b="1" dirty="0">
                <a:solidFill>
                  <a:srgbClr val="FF0000"/>
                </a:solidFill>
                <a:latin typeface="+mn-lt"/>
              </a:rPr>
              <a:t>	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олобок</a:t>
            </a:r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 </a:t>
            </a:r>
            <a:endParaRPr lang="ru-RU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Прямоугольник с двумя скругленными противолежащими углами 9">
            <a:hlinkClick r:id="rId2" action="ppaction://hlinksldjump"/>
          </p:cNvPr>
          <p:cNvSpPr/>
          <p:nvPr/>
        </p:nvSpPr>
        <p:spPr>
          <a:xfrm>
            <a:off x="7858180" y="6357958"/>
            <a:ext cx="1214414" cy="428628"/>
          </a:xfrm>
          <a:prstGeom prst="round2DiagRect">
            <a:avLst>
              <a:gd name="adj1" fmla="val 413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Назад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7929586" y="357166"/>
            <a:ext cx="714380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50"/>
            <a:ext cx="571500" cy="214313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6000750"/>
            <a:ext cx="8572500" cy="214313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/>
          </a:p>
        </p:txBody>
      </p:sp>
      <p:pic>
        <p:nvPicPr>
          <p:cNvPr id="14" name="Picture 2" descr="http://exact.claw.ru/images/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1573497" cy="14287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455</TotalTime>
  <Words>871</Words>
  <Application>Microsoft Office PowerPoint</Application>
  <PresentationFormat>Экран (4:3)</PresentationFormat>
  <Paragraphs>304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Изящная</vt:lpstr>
      <vt:lpstr>   интерактивная игра «ЗНАТОКИ Геометрии»</vt:lpstr>
      <vt:lpstr>Интерактивная игра  «ЗНАТОКИ ГЕОМЕТРИИ»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 «Знатоки дорожного движения»</dc:title>
  <dc:creator>Админ</dc:creator>
  <cp:lastModifiedBy>user</cp:lastModifiedBy>
  <cp:revision>49</cp:revision>
  <dcterms:created xsi:type="dcterms:W3CDTF">2011-12-02T17:12:34Z</dcterms:created>
  <dcterms:modified xsi:type="dcterms:W3CDTF">2013-09-18T05:43:39Z</dcterms:modified>
</cp:coreProperties>
</file>