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99" r:id="rId3"/>
    <p:sldId id="295" r:id="rId4"/>
    <p:sldId id="297" r:id="rId5"/>
    <p:sldId id="298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2" r:id="rId16"/>
    <p:sldId id="263" r:id="rId17"/>
    <p:sldId id="274" r:id="rId18"/>
    <p:sldId id="276" r:id="rId19"/>
    <p:sldId id="277" r:id="rId20"/>
    <p:sldId id="279" r:id="rId21"/>
    <p:sldId id="272" r:id="rId22"/>
    <p:sldId id="300" r:id="rId23"/>
    <p:sldId id="280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73" r:id="rId37"/>
    <p:sldId id="293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9604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Преобразование фигур в пространстве   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49289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учитель ЛСОШ №2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Бесшабашнова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Л.ф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536950" y="24384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222625" y="37893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824163" y="35417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013325" y="33083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3902075" y="125888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304800" y="1676400"/>
            <a:ext cx="1890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Пусть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1759" name="Line 31"/>
          <p:cNvSpPr>
            <a:spLocks noChangeShapeType="1"/>
          </p:cNvSpPr>
          <p:nvPr/>
        </p:nvSpPr>
        <p:spPr bwMode="auto">
          <a:xfrm>
            <a:off x="3416300" y="860425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0" name="Line 32"/>
          <p:cNvSpPr>
            <a:spLocks noChangeShapeType="1"/>
          </p:cNvSpPr>
          <p:nvPr/>
        </p:nvSpPr>
        <p:spPr bwMode="auto">
          <a:xfrm flipH="1">
            <a:off x="3844925" y="1152525"/>
            <a:ext cx="671513" cy="4286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1" name="Line 33"/>
          <p:cNvSpPr>
            <a:spLocks noChangeShapeType="1"/>
          </p:cNvSpPr>
          <p:nvPr/>
        </p:nvSpPr>
        <p:spPr bwMode="auto">
          <a:xfrm>
            <a:off x="3413125" y="2682875"/>
            <a:ext cx="1100138" cy="30003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2" name="Line 34"/>
          <p:cNvSpPr>
            <a:spLocks noChangeShapeType="1"/>
          </p:cNvSpPr>
          <p:nvPr/>
        </p:nvSpPr>
        <p:spPr bwMode="auto">
          <a:xfrm flipH="1">
            <a:off x="2701925" y="83978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3" name="Line 35"/>
          <p:cNvSpPr>
            <a:spLocks noChangeShapeType="1"/>
          </p:cNvSpPr>
          <p:nvPr/>
        </p:nvSpPr>
        <p:spPr bwMode="auto">
          <a:xfrm>
            <a:off x="3406775" y="841375"/>
            <a:ext cx="9525" cy="1835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4" name="Line 36"/>
          <p:cNvSpPr>
            <a:spLocks noChangeShapeType="1"/>
          </p:cNvSpPr>
          <p:nvPr/>
        </p:nvSpPr>
        <p:spPr bwMode="auto">
          <a:xfrm flipH="1">
            <a:off x="2714625" y="2687638"/>
            <a:ext cx="690563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5" name="Line 37"/>
          <p:cNvSpPr>
            <a:spLocks noChangeShapeType="1"/>
          </p:cNvSpPr>
          <p:nvPr/>
        </p:nvSpPr>
        <p:spPr bwMode="auto">
          <a:xfrm>
            <a:off x="4524375" y="1144588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6" name="Line 38"/>
          <p:cNvSpPr>
            <a:spLocks noChangeShapeType="1"/>
          </p:cNvSpPr>
          <p:nvPr/>
        </p:nvSpPr>
        <p:spPr bwMode="auto">
          <a:xfrm>
            <a:off x="2701925" y="1279525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7" name="Line 39"/>
          <p:cNvSpPr>
            <a:spLocks noChangeShapeType="1"/>
          </p:cNvSpPr>
          <p:nvPr/>
        </p:nvSpPr>
        <p:spPr bwMode="auto">
          <a:xfrm>
            <a:off x="2714625" y="12827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69" name="Line 41"/>
          <p:cNvSpPr>
            <a:spLocks noChangeShapeType="1"/>
          </p:cNvSpPr>
          <p:nvPr/>
        </p:nvSpPr>
        <p:spPr bwMode="auto">
          <a:xfrm flipH="1" flipV="1">
            <a:off x="3851275" y="1565275"/>
            <a:ext cx="439738" cy="7350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70" name="Line 42"/>
          <p:cNvSpPr>
            <a:spLocks noChangeShapeType="1"/>
          </p:cNvSpPr>
          <p:nvPr/>
        </p:nvSpPr>
        <p:spPr bwMode="auto">
          <a:xfrm flipH="1" flipV="1">
            <a:off x="3411538" y="865188"/>
            <a:ext cx="434975" cy="6953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71" name="Text Box 43"/>
          <p:cNvSpPr txBox="1">
            <a:spLocks noChangeArrowheads="1"/>
          </p:cNvSpPr>
          <p:nvPr/>
        </p:nvSpPr>
        <p:spPr bwMode="auto">
          <a:xfrm>
            <a:off x="4527550" y="2843213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1772" name="Text Box 44"/>
          <p:cNvSpPr txBox="1">
            <a:spLocks noChangeArrowheads="1"/>
          </p:cNvSpPr>
          <p:nvPr/>
        </p:nvSpPr>
        <p:spPr bwMode="auto">
          <a:xfrm>
            <a:off x="2366963" y="31146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1773" name="Freeform 45"/>
          <p:cNvSpPr>
            <a:spLocks/>
          </p:cNvSpPr>
          <p:nvPr/>
        </p:nvSpPr>
        <p:spPr bwMode="auto">
          <a:xfrm rot="-3197000">
            <a:off x="4001295" y="1872456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74" name="Freeform 46"/>
          <p:cNvSpPr>
            <a:spLocks/>
          </p:cNvSpPr>
          <p:nvPr/>
        </p:nvSpPr>
        <p:spPr bwMode="auto">
          <a:xfrm rot="-2957111">
            <a:off x="3505994" y="1153319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75" name="Line 47"/>
          <p:cNvSpPr>
            <a:spLocks noChangeShapeType="1"/>
          </p:cNvSpPr>
          <p:nvPr/>
        </p:nvSpPr>
        <p:spPr bwMode="auto">
          <a:xfrm flipV="1">
            <a:off x="3981450" y="1789113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76" name="Line 48"/>
          <p:cNvSpPr>
            <a:spLocks noChangeShapeType="1"/>
          </p:cNvSpPr>
          <p:nvPr/>
        </p:nvSpPr>
        <p:spPr bwMode="auto">
          <a:xfrm flipH="1" flipV="1">
            <a:off x="3846513" y="1870075"/>
            <a:ext cx="130175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1777" name="Oval 49"/>
          <p:cNvSpPr>
            <a:spLocks noChangeArrowheads="1"/>
          </p:cNvSpPr>
          <p:nvPr/>
        </p:nvSpPr>
        <p:spPr bwMode="auto">
          <a:xfrm>
            <a:off x="3360738" y="8112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1778" name="Text Box 50"/>
          <p:cNvSpPr txBox="1">
            <a:spLocks noChangeArrowheads="1"/>
          </p:cNvSpPr>
          <p:nvPr/>
        </p:nvSpPr>
        <p:spPr bwMode="auto">
          <a:xfrm>
            <a:off x="3063875" y="415925"/>
            <a:ext cx="47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3</a:t>
            </a:r>
            <a:endParaRPr lang="ru-RU" b="1" baseline="-25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1779" name="Text Box 51"/>
          <p:cNvSpPr txBox="1">
            <a:spLocks noChangeArrowheads="1"/>
          </p:cNvSpPr>
          <p:nvPr/>
        </p:nvSpPr>
        <p:spPr bwMode="auto">
          <a:xfrm>
            <a:off x="5181599" y="228600"/>
            <a:ext cx="39624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1"/>
                </a:solidFill>
              </a:rPr>
              <a:t>Построим точку </a:t>
            </a:r>
            <a:r>
              <a:rPr lang="en-US" sz="2800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2800" b="1" baseline="-25000">
                <a:solidFill>
                  <a:schemeClr val="tx1"/>
                </a:solidFill>
                <a:latin typeface="Tahoma" pitchFamily="34" charset="0"/>
              </a:rPr>
              <a:t>3</a:t>
            </a:r>
            <a:r>
              <a:rPr lang="ru-RU" sz="2800">
                <a:solidFill>
                  <a:schemeClr val="tx1"/>
                </a:solidFill>
              </a:rPr>
              <a:t>, симметричную данной точке относительно оси </a:t>
            </a:r>
            <a:r>
              <a:rPr lang="en-US" sz="2800" b="1" i="1">
                <a:solidFill>
                  <a:schemeClr val="tx1"/>
                </a:solidFill>
                <a:latin typeface="Tahoma" pitchFamily="34" charset="0"/>
              </a:rPr>
              <a:t>Oz</a:t>
            </a:r>
            <a:r>
              <a:rPr lang="ru-RU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1780" name="Text Box 52"/>
          <p:cNvSpPr txBox="1">
            <a:spLocks noChangeArrowheads="1"/>
          </p:cNvSpPr>
          <p:nvPr/>
        </p:nvSpPr>
        <p:spPr bwMode="auto">
          <a:xfrm>
            <a:off x="309562" y="5867401"/>
            <a:ext cx="8682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         Координаты </a:t>
            </a:r>
            <a:r>
              <a:rPr lang="ru-RU" sz="3600" dirty="0">
                <a:solidFill>
                  <a:schemeClr val="tx1"/>
                </a:solidFill>
              </a:rPr>
              <a:t>точки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b="1" baseline="-25000" dirty="0">
                <a:solidFill>
                  <a:schemeClr val="tx1"/>
                </a:solidFill>
                <a:latin typeface="Tahoma" pitchFamily="34" charset="0"/>
              </a:rPr>
              <a:t>3</a:t>
            </a:r>
            <a:r>
              <a:rPr lang="en-US" sz="3200" dirty="0">
                <a:solidFill>
                  <a:schemeClr val="tx1"/>
                </a:solidFill>
              </a:rPr>
              <a:t>(−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−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1" y="188913"/>
            <a:ext cx="304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Осевая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0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59" grpId="0" animBg="1"/>
      <p:bldP spid="201760" grpId="0" animBg="1"/>
      <p:bldP spid="201761" grpId="0" animBg="1"/>
      <p:bldP spid="201762" grpId="0" animBg="1"/>
      <p:bldP spid="201763" grpId="0" animBg="1"/>
      <p:bldP spid="201764" grpId="0" animBg="1"/>
      <p:bldP spid="201765" grpId="0" animBg="1"/>
      <p:bldP spid="201766" grpId="0" animBg="1"/>
      <p:bldP spid="201767" grpId="0" animBg="1"/>
      <p:bldP spid="201769" grpId="0" animBg="1"/>
      <p:bldP spid="201770" grpId="0" animBg="1"/>
      <p:bldP spid="201771" grpId="0"/>
      <p:bldP spid="201772" grpId="0"/>
      <p:bldP spid="201773" grpId="0" animBg="1"/>
      <p:bldP spid="201774" grpId="0" animBg="1"/>
      <p:bldP spid="201775" grpId="0" animBg="1"/>
      <p:bldP spid="201776" grpId="0" animBg="1"/>
      <p:bldP spid="201777" grpId="0" animBg="1"/>
      <p:bldP spid="201778" grpId="0"/>
      <p:bldP spid="201779" grpId="0"/>
      <p:bldP spid="2017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437063" y="3203575"/>
            <a:ext cx="40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124200" y="34305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2824163" y="35417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4919663" y="32813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228600" y="17526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Пусть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3807" name="Line 31"/>
          <p:cNvSpPr>
            <a:spLocks noChangeShapeType="1"/>
          </p:cNvSpPr>
          <p:nvPr/>
        </p:nvSpPr>
        <p:spPr bwMode="auto">
          <a:xfrm>
            <a:off x="3186113" y="577373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08" name="Line 32"/>
          <p:cNvSpPr>
            <a:spLocks noChangeShapeType="1"/>
          </p:cNvSpPr>
          <p:nvPr/>
        </p:nvSpPr>
        <p:spPr bwMode="auto">
          <a:xfrm flipH="1">
            <a:off x="3175000" y="5322888"/>
            <a:ext cx="676275" cy="442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0" name="Line 34"/>
          <p:cNvSpPr>
            <a:spLocks noChangeShapeType="1"/>
          </p:cNvSpPr>
          <p:nvPr/>
        </p:nvSpPr>
        <p:spPr bwMode="auto">
          <a:xfrm flipH="1">
            <a:off x="4302125" y="5610225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>
            <a:off x="4989513" y="3743325"/>
            <a:ext cx="4762" cy="18780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3" name="Line 37"/>
          <p:cNvSpPr>
            <a:spLocks noChangeShapeType="1"/>
          </p:cNvSpPr>
          <p:nvPr/>
        </p:nvSpPr>
        <p:spPr bwMode="auto">
          <a:xfrm>
            <a:off x="3176588" y="3906838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5" name="Line 39"/>
          <p:cNvSpPr>
            <a:spLocks noChangeShapeType="1"/>
          </p:cNvSpPr>
          <p:nvPr/>
        </p:nvSpPr>
        <p:spPr bwMode="auto">
          <a:xfrm>
            <a:off x="3851275" y="5319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13" name="Line 40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7" name="Line 41"/>
          <p:cNvSpPr>
            <a:spLocks noChangeShapeType="1"/>
          </p:cNvSpPr>
          <p:nvPr/>
        </p:nvSpPr>
        <p:spPr bwMode="auto">
          <a:xfrm>
            <a:off x="4291013" y="2300288"/>
            <a:ext cx="11112" cy="189388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>
            <a:off x="3357563" y="495935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3821" name="Freeform 45"/>
          <p:cNvSpPr>
            <a:spLocks/>
          </p:cNvSpPr>
          <p:nvPr/>
        </p:nvSpPr>
        <p:spPr bwMode="auto">
          <a:xfrm rot="-1584065">
            <a:off x="4167188" y="2619375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22" name="Freeform 46"/>
          <p:cNvSpPr>
            <a:spLocks/>
          </p:cNvSpPr>
          <p:nvPr/>
        </p:nvSpPr>
        <p:spPr bwMode="auto">
          <a:xfrm rot="-1575981">
            <a:off x="4167188" y="4554538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>
            <a:off x="4437063" y="5859463"/>
            <a:ext cx="474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b="1" baseline="-25000">
                <a:solidFill>
                  <a:schemeClr val="tx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>
            <a:off x="5181600" y="457200"/>
            <a:ext cx="373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</a:rPr>
              <a:t>Построим точку 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2800" b="1" baseline="-25000" dirty="0">
                <a:solidFill>
                  <a:schemeClr val="tx1"/>
                </a:solidFill>
                <a:latin typeface="Tahoma" pitchFamily="34" charset="0"/>
              </a:rPr>
              <a:t>4</a:t>
            </a:r>
            <a:r>
              <a:rPr lang="ru-RU" sz="2800" dirty="0">
                <a:solidFill>
                  <a:schemeClr val="tx1"/>
                </a:solidFill>
              </a:rPr>
              <a:t>, симметричную данной точке относительно плоскости  </a:t>
            </a:r>
            <a:r>
              <a:rPr lang="en-US" sz="2800" b="1" i="1" dirty="0">
                <a:solidFill>
                  <a:schemeClr val="tx1"/>
                </a:solidFill>
                <a:latin typeface="Tahoma" pitchFamily="34" charset="0"/>
              </a:rPr>
              <a:t>Oxy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3828" name="Text Box 52"/>
          <p:cNvSpPr txBox="1">
            <a:spLocks noChangeArrowheads="1"/>
          </p:cNvSpPr>
          <p:nvPr/>
        </p:nvSpPr>
        <p:spPr bwMode="auto">
          <a:xfrm>
            <a:off x="304800" y="6096000"/>
            <a:ext cx="8682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              Координаты </a:t>
            </a:r>
            <a:r>
              <a:rPr lang="ru-RU" sz="3200" dirty="0">
                <a:solidFill>
                  <a:schemeClr val="tx1"/>
                </a:solidFill>
              </a:rPr>
              <a:t>точки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b="1" baseline="-25000" dirty="0">
                <a:solidFill>
                  <a:schemeClr val="tx1"/>
                </a:solidFill>
                <a:latin typeface="Tahoma" pitchFamily="34" charset="0"/>
              </a:rPr>
              <a:t>4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−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621" name="Oval 53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2" name="Text Box 54"/>
          <p:cNvSpPr txBox="1">
            <a:spLocks noChangeArrowheads="1"/>
          </p:cNvSpPr>
          <p:nvPr/>
        </p:nvSpPr>
        <p:spPr bwMode="auto">
          <a:xfrm>
            <a:off x="152401" y="188913"/>
            <a:ext cx="32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Зеркальная симметрия</a:t>
            </a:r>
          </a:p>
        </p:txBody>
      </p:sp>
      <p:sp>
        <p:nvSpPr>
          <p:cNvPr id="203831" name="Line 55"/>
          <p:cNvSpPr>
            <a:spLocks noChangeShapeType="1"/>
          </p:cNvSpPr>
          <p:nvPr/>
        </p:nvSpPr>
        <p:spPr bwMode="auto">
          <a:xfrm>
            <a:off x="4302125" y="4194175"/>
            <a:ext cx="11113" cy="18938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3825" name="Oval 49"/>
          <p:cNvSpPr>
            <a:spLocks noChangeArrowheads="1"/>
          </p:cNvSpPr>
          <p:nvPr/>
        </p:nvSpPr>
        <p:spPr bwMode="auto">
          <a:xfrm>
            <a:off x="4267200" y="6010275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625" name="Line 56"/>
          <p:cNvSpPr>
            <a:spLocks noChangeShapeType="1"/>
          </p:cNvSpPr>
          <p:nvPr/>
        </p:nvSpPr>
        <p:spPr bwMode="auto">
          <a:xfrm flipH="1" flipV="1">
            <a:off x="4527550" y="3762375"/>
            <a:ext cx="4763" cy="265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6" name="Line 57"/>
          <p:cNvSpPr>
            <a:spLocks noChangeShapeType="1"/>
          </p:cNvSpPr>
          <p:nvPr/>
        </p:nvSpPr>
        <p:spPr bwMode="auto">
          <a:xfrm flipV="1">
            <a:off x="4302125" y="3757613"/>
            <a:ext cx="2254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7" name="Line 58"/>
          <p:cNvSpPr>
            <a:spLocks noChangeShapeType="1"/>
          </p:cNvSpPr>
          <p:nvPr/>
        </p:nvSpPr>
        <p:spPr bwMode="auto">
          <a:xfrm flipH="1" flipV="1">
            <a:off x="4056063" y="3862388"/>
            <a:ext cx="4762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28" name="Line 59"/>
          <p:cNvSpPr>
            <a:spLocks noChangeShapeType="1"/>
          </p:cNvSpPr>
          <p:nvPr/>
        </p:nvSpPr>
        <p:spPr bwMode="auto">
          <a:xfrm>
            <a:off x="4060825" y="3857625"/>
            <a:ext cx="233363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7" grpId="0" animBg="1"/>
      <p:bldP spid="203808" grpId="0" animBg="1"/>
      <p:bldP spid="203810" grpId="0" animBg="1"/>
      <p:bldP spid="203811" grpId="0" animBg="1"/>
      <p:bldP spid="203813" grpId="0" animBg="1"/>
      <p:bldP spid="203815" grpId="0" animBg="1"/>
      <p:bldP spid="203817" grpId="0" animBg="1"/>
      <p:bldP spid="203819" grpId="0"/>
      <p:bldP spid="203821" grpId="0" animBg="1"/>
      <p:bldP spid="203822" grpId="0" animBg="1"/>
      <p:bldP spid="203826" grpId="0"/>
      <p:bldP spid="203827" grpId="0"/>
      <p:bldP spid="203828" grpId="0"/>
      <p:bldP spid="203831" grpId="0" animBg="1"/>
      <p:bldP spid="2038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3086100" y="34290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2997200" y="38338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5013325" y="33083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152400" y="2133600"/>
            <a:ext cx="1890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Пусть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4833" name="Line 33"/>
          <p:cNvSpPr>
            <a:spLocks noChangeShapeType="1"/>
          </p:cNvSpPr>
          <p:nvPr/>
        </p:nvSpPr>
        <p:spPr bwMode="auto">
          <a:xfrm>
            <a:off x="2024063" y="3603625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4" name="Line 34"/>
          <p:cNvSpPr>
            <a:spLocks noChangeShapeType="1"/>
          </p:cNvSpPr>
          <p:nvPr/>
        </p:nvSpPr>
        <p:spPr bwMode="auto">
          <a:xfrm flipH="1">
            <a:off x="2001838" y="1279525"/>
            <a:ext cx="700087" cy="4429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5" name="Line 35"/>
          <p:cNvSpPr>
            <a:spLocks noChangeShapeType="1"/>
          </p:cNvSpPr>
          <p:nvPr/>
        </p:nvSpPr>
        <p:spPr bwMode="auto">
          <a:xfrm>
            <a:off x="2003425" y="1730375"/>
            <a:ext cx="4763" cy="18780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6" name="Line 36"/>
          <p:cNvSpPr>
            <a:spLocks noChangeShapeType="1"/>
          </p:cNvSpPr>
          <p:nvPr/>
        </p:nvSpPr>
        <p:spPr bwMode="auto">
          <a:xfrm flipH="1">
            <a:off x="2006600" y="3163888"/>
            <a:ext cx="690563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8" name="Line 38"/>
          <p:cNvSpPr>
            <a:spLocks noChangeShapeType="1"/>
          </p:cNvSpPr>
          <p:nvPr/>
        </p:nvSpPr>
        <p:spPr bwMode="auto">
          <a:xfrm>
            <a:off x="2701925" y="1285875"/>
            <a:ext cx="4763" cy="1835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9" name="Line 39"/>
          <p:cNvSpPr>
            <a:spLocks noChangeShapeType="1"/>
          </p:cNvSpPr>
          <p:nvPr/>
        </p:nvSpPr>
        <p:spPr bwMode="auto">
          <a:xfrm>
            <a:off x="2705100" y="1284288"/>
            <a:ext cx="1143000" cy="2905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37" name="Line 40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1" name="Line 41"/>
          <p:cNvSpPr>
            <a:spLocks noChangeShapeType="1"/>
          </p:cNvSpPr>
          <p:nvPr/>
        </p:nvSpPr>
        <p:spPr bwMode="auto">
          <a:xfrm flipH="1" flipV="1">
            <a:off x="3167063" y="2017713"/>
            <a:ext cx="1123950" cy="2825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4" name="Text Box 44"/>
          <p:cNvSpPr txBox="1">
            <a:spLocks noChangeArrowheads="1"/>
          </p:cNvSpPr>
          <p:nvPr/>
        </p:nvSpPr>
        <p:spPr bwMode="auto">
          <a:xfrm>
            <a:off x="2636838" y="279876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5" name="Freeform 45"/>
          <p:cNvSpPr>
            <a:spLocks/>
          </p:cNvSpPr>
          <p:nvPr/>
        </p:nvSpPr>
        <p:spPr bwMode="auto">
          <a:xfrm rot="4808229">
            <a:off x="3493294" y="2032794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0" name="Text Box 50"/>
          <p:cNvSpPr txBox="1">
            <a:spLocks noChangeArrowheads="1"/>
          </p:cNvSpPr>
          <p:nvPr/>
        </p:nvSpPr>
        <p:spPr bwMode="auto">
          <a:xfrm>
            <a:off x="1511300" y="1449388"/>
            <a:ext cx="474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5</a:t>
            </a:r>
            <a:endParaRPr lang="ru-RU" b="1" baseline="-25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51" name="Text Box 51"/>
          <p:cNvSpPr txBox="1">
            <a:spLocks noChangeArrowheads="1"/>
          </p:cNvSpPr>
          <p:nvPr/>
        </p:nvSpPr>
        <p:spPr bwMode="auto">
          <a:xfrm>
            <a:off x="5105400" y="457200"/>
            <a:ext cx="39020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Построим точку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b="1" baseline="-25000" dirty="0">
                <a:solidFill>
                  <a:schemeClr val="tx1"/>
                </a:solidFill>
                <a:latin typeface="Tahoma" pitchFamily="34" charset="0"/>
              </a:rPr>
              <a:t>5</a:t>
            </a:r>
            <a:r>
              <a:rPr lang="ru-RU" sz="3200" dirty="0">
                <a:solidFill>
                  <a:schemeClr val="tx1"/>
                </a:solidFill>
              </a:rPr>
              <a:t>, симметричную данной точке относительно плоскости </a:t>
            </a:r>
            <a:r>
              <a:rPr lang="en-US" sz="3200" b="1" i="1" dirty="0" err="1">
                <a:solidFill>
                  <a:schemeClr val="tx1"/>
                </a:solidFill>
                <a:latin typeface="Tahoma" pitchFamily="34" charset="0"/>
              </a:rPr>
              <a:t>Oxz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4852" name="Text Box 52"/>
          <p:cNvSpPr txBox="1">
            <a:spLocks noChangeArrowheads="1"/>
          </p:cNvSpPr>
          <p:nvPr/>
        </p:nvSpPr>
        <p:spPr bwMode="auto">
          <a:xfrm>
            <a:off x="309562" y="5715001"/>
            <a:ext cx="8529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          Координаты </a:t>
            </a:r>
            <a:r>
              <a:rPr lang="ru-RU" sz="3600" dirty="0">
                <a:solidFill>
                  <a:schemeClr val="tx1"/>
                </a:solidFill>
              </a:rPr>
              <a:t>точки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sz="3200" b="1" baseline="-25000" dirty="0">
                <a:solidFill>
                  <a:schemeClr val="tx1"/>
                </a:solidFill>
                <a:latin typeface="Tahoma" pitchFamily="34" charset="0"/>
              </a:rPr>
              <a:t>5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−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644" name="Oval 53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5" name="Text Box 54"/>
          <p:cNvSpPr txBox="1">
            <a:spLocks noChangeArrowheads="1"/>
          </p:cNvSpPr>
          <p:nvPr/>
        </p:nvSpPr>
        <p:spPr bwMode="auto">
          <a:xfrm>
            <a:off x="152400" y="152400"/>
            <a:ext cx="33750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Зеркальная симметрия</a:t>
            </a:r>
          </a:p>
        </p:txBody>
      </p:sp>
      <p:sp>
        <p:nvSpPr>
          <p:cNvPr id="204855" name="Line 55"/>
          <p:cNvSpPr>
            <a:spLocks noChangeShapeType="1"/>
          </p:cNvSpPr>
          <p:nvPr/>
        </p:nvSpPr>
        <p:spPr bwMode="auto">
          <a:xfrm flipH="1" flipV="1">
            <a:off x="2035175" y="1733550"/>
            <a:ext cx="1123950" cy="2825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6" name="Freeform 56"/>
          <p:cNvSpPr>
            <a:spLocks/>
          </p:cNvSpPr>
          <p:nvPr/>
        </p:nvSpPr>
        <p:spPr bwMode="auto">
          <a:xfrm rot="4808229">
            <a:off x="2428082" y="1748631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7" name="Line 57"/>
          <p:cNvSpPr>
            <a:spLocks noChangeShapeType="1"/>
          </p:cNvSpPr>
          <p:nvPr/>
        </p:nvSpPr>
        <p:spPr bwMode="auto">
          <a:xfrm flipV="1">
            <a:off x="3411538" y="2079625"/>
            <a:ext cx="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8" name="Line 58"/>
          <p:cNvSpPr>
            <a:spLocks noChangeShapeType="1"/>
          </p:cNvSpPr>
          <p:nvPr/>
        </p:nvSpPr>
        <p:spPr bwMode="auto">
          <a:xfrm flipV="1">
            <a:off x="3406775" y="1933575"/>
            <a:ext cx="2254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0" name="Line 60"/>
          <p:cNvSpPr>
            <a:spLocks noChangeShapeType="1"/>
          </p:cNvSpPr>
          <p:nvPr/>
        </p:nvSpPr>
        <p:spPr bwMode="auto">
          <a:xfrm>
            <a:off x="3389313" y="1866900"/>
            <a:ext cx="233362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1" name="Line 61"/>
          <p:cNvSpPr>
            <a:spLocks noChangeShapeType="1"/>
          </p:cNvSpPr>
          <p:nvPr/>
        </p:nvSpPr>
        <p:spPr bwMode="auto">
          <a:xfrm>
            <a:off x="3176588" y="2284413"/>
            <a:ext cx="233362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9" name="Oval 49"/>
          <p:cNvSpPr>
            <a:spLocks noChangeArrowheads="1"/>
          </p:cNvSpPr>
          <p:nvPr/>
        </p:nvSpPr>
        <p:spPr bwMode="auto">
          <a:xfrm>
            <a:off x="1966913" y="168116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0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3" grpId="0" animBg="1"/>
      <p:bldP spid="204834" grpId="0" animBg="1"/>
      <p:bldP spid="204835" grpId="0" animBg="1"/>
      <p:bldP spid="204836" grpId="0" animBg="1"/>
      <p:bldP spid="204838" grpId="0" animBg="1"/>
      <p:bldP spid="204839" grpId="0" animBg="1"/>
      <p:bldP spid="204841" grpId="0" animBg="1"/>
      <p:bldP spid="204844" grpId="0"/>
      <p:bldP spid="204845" grpId="0" animBg="1"/>
      <p:bldP spid="204850" grpId="0"/>
      <p:bldP spid="204851" grpId="0"/>
      <p:bldP spid="204852" grpId="0"/>
      <p:bldP spid="204855" grpId="0" animBg="1"/>
      <p:bldP spid="204856" grpId="0" animBg="1"/>
      <p:bldP spid="204857" grpId="0" animBg="1"/>
      <p:bldP spid="204858" grpId="0" animBg="1"/>
      <p:bldP spid="204860" grpId="0" animBg="1"/>
      <p:bldP spid="204861" grpId="0" animBg="1"/>
      <p:bldP spid="2048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437063" y="3203575"/>
            <a:ext cx="40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124200" y="34305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824163" y="35417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886325" y="365442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3536950" y="12239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04800" y="1752600"/>
            <a:ext cx="1890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tx1"/>
                </a:solidFill>
              </a:rPr>
              <a:t>Пусть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05855" name="Line 31"/>
          <p:cNvSpPr>
            <a:spLocks noChangeShapeType="1"/>
          </p:cNvSpPr>
          <p:nvPr/>
        </p:nvSpPr>
        <p:spPr bwMode="auto">
          <a:xfrm>
            <a:off x="4524375" y="11557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6" name="Line 32"/>
          <p:cNvSpPr>
            <a:spLocks noChangeShapeType="1"/>
          </p:cNvSpPr>
          <p:nvPr/>
        </p:nvSpPr>
        <p:spPr bwMode="auto">
          <a:xfrm flipH="1">
            <a:off x="3840163" y="1157288"/>
            <a:ext cx="681037" cy="4286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7" name="Line 33"/>
          <p:cNvSpPr>
            <a:spLocks noChangeShapeType="1"/>
          </p:cNvSpPr>
          <p:nvPr/>
        </p:nvSpPr>
        <p:spPr bwMode="auto">
          <a:xfrm flipH="1">
            <a:off x="4979988" y="3281363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8" name="Line 34"/>
          <p:cNvSpPr>
            <a:spLocks noChangeShapeType="1"/>
          </p:cNvSpPr>
          <p:nvPr/>
        </p:nvSpPr>
        <p:spPr bwMode="auto">
          <a:xfrm>
            <a:off x="5667375" y="1422400"/>
            <a:ext cx="4763" cy="18780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59" name="Line 35"/>
          <p:cNvSpPr>
            <a:spLocks noChangeShapeType="1"/>
          </p:cNvSpPr>
          <p:nvPr/>
        </p:nvSpPr>
        <p:spPr bwMode="auto">
          <a:xfrm>
            <a:off x="4524375" y="116681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0" name="Line 36"/>
          <p:cNvSpPr>
            <a:spLocks noChangeShapeType="1"/>
          </p:cNvSpPr>
          <p:nvPr/>
        </p:nvSpPr>
        <p:spPr bwMode="auto">
          <a:xfrm>
            <a:off x="4537075" y="29972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2" name="Line 38"/>
          <p:cNvSpPr>
            <a:spLocks noChangeShapeType="1"/>
          </p:cNvSpPr>
          <p:nvPr/>
        </p:nvSpPr>
        <p:spPr bwMode="auto">
          <a:xfrm flipV="1">
            <a:off x="4291013" y="1858963"/>
            <a:ext cx="700087" cy="4413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4" name="Freeform 40"/>
          <p:cNvSpPr>
            <a:spLocks/>
          </p:cNvSpPr>
          <p:nvPr/>
        </p:nvSpPr>
        <p:spPr bwMode="auto">
          <a:xfrm rot="1761358">
            <a:off x="4441825" y="2000250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5" name="Freeform 41"/>
          <p:cNvSpPr>
            <a:spLocks/>
          </p:cNvSpPr>
          <p:nvPr/>
        </p:nvSpPr>
        <p:spPr bwMode="auto">
          <a:xfrm rot="1446870">
            <a:off x="5111750" y="1584325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66" name="Text Box 42"/>
          <p:cNvSpPr txBox="1">
            <a:spLocks noChangeArrowheads="1"/>
          </p:cNvSpPr>
          <p:nvPr/>
        </p:nvSpPr>
        <p:spPr bwMode="auto">
          <a:xfrm>
            <a:off x="5741988" y="1133475"/>
            <a:ext cx="474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b="1" baseline="-25000">
                <a:solidFill>
                  <a:schemeClr val="tx1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205868" name="Text Box 44"/>
          <p:cNvSpPr txBox="1">
            <a:spLocks noChangeArrowheads="1"/>
          </p:cNvSpPr>
          <p:nvPr/>
        </p:nvSpPr>
        <p:spPr bwMode="auto">
          <a:xfrm>
            <a:off x="309562" y="5867401"/>
            <a:ext cx="8605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          Координаты </a:t>
            </a:r>
            <a:r>
              <a:rPr lang="ru-RU" sz="3600" dirty="0">
                <a:solidFill>
                  <a:schemeClr val="tx1"/>
                </a:solidFill>
              </a:rPr>
              <a:t>точки </a:t>
            </a:r>
            <a:r>
              <a:rPr lang="en-US" sz="36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600" b="1" baseline="-25000" dirty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en-US" sz="3600" dirty="0">
                <a:solidFill>
                  <a:schemeClr val="tx1"/>
                </a:solidFill>
              </a:rPr>
              <a:t>(−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600" dirty="0">
                <a:solidFill>
                  <a:schemeClr val="tx1"/>
                </a:solidFill>
              </a:rPr>
              <a:t>; 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600" dirty="0">
                <a:solidFill>
                  <a:schemeClr val="tx1"/>
                </a:solidFill>
              </a:rPr>
              <a:t>; </a:t>
            </a:r>
            <a:r>
              <a:rPr lang="en-US" sz="36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667" name="Oval 45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8" name="Text Box 46"/>
          <p:cNvSpPr txBox="1">
            <a:spLocks noChangeArrowheads="1"/>
          </p:cNvSpPr>
          <p:nvPr/>
        </p:nvSpPr>
        <p:spPr bwMode="auto">
          <a:xfrm>
            <a:off x="206375" y="188913"/>
            <a:ext cx="3451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Зеркальная симметрия</a:t>
            </a:r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 flipH="1" flipV="1">
            <a:off x="4806950" y="19716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 flipV="1">
            <a:off x="4811713" y="2074863"/>
            <a:ext cx="179387" cy="119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>
            <a:off x="4576763" y="1908175"/>
            <a:ext cx="22860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7" name="Text Box 53"/>
          <p:cNvSpPr txBox="1">
            <a:spLocks noChangeArrowheads="1"/>
          </p:cNvSpPr>
          <p:nvPr/>
        </p:nvSpPr>
        <p:spPr bwMode="auto">
          <a:xfrm>
            <a:off x="6019800" y="304800"/>
            <a:ext cx="3124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</a:rPr>
              <a:t>Построим точку 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sz="2800" b="1" baseline="-25000" dirty="0">
                <a:solidFill>
                  <a:schemeClr val="tx1"/>
                </a:solidFill>
                <a:latin typeface="Tahoma" pitchFamily="34" charset="0"/>
              </a:rPr>
              <a:t>6</a:t>
            </a:r>
            <a:r>
              <a:rPr lang="ru-RU" sz="2800" dirty="0">
                <a:solidFill>
                  <a:schemeClr val="tx1"/>
                </a:solidFill>
              </a:rPr>
              <a:t>, симметричную данной точке относительно плоскости </a:t>
            </a:r>
            <a:r>
              <a:rPr lang="en-US" sz="2800" b="1" i="1" dirty="0" err="1">
                <a:solidFill>
                  <a:schemeClr val="tx1"/>
                </a:solidFill>
                <a:latin typeface="Tahoma" pitchFamily="34" charset="0"/>
              </a:rPr>
              <a:t>Oyz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 flipV="1">
            <a:off x="4994275" y="1409700"/>
            <a:ext cx="695325" cy="4460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72" name="Oval 48"/>
          <p:cNvSpPr>
            <a:spLocks noChangeArrowheads="1"/>
          </p:cNvSpPr>
          <p:nvPr/>
        </p:nvSpPr>
        <p:spPr bwMode="auto">
          <a:xfrm>
            <a:off x="5626100" y="139858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80" name="Line 56"/>
          <p:cNvSpPr>
            <a:spLocks noChangeShapeType="1"/>
          </p:cNvSpPr>
          <p:nvPr/>
        </p:nvSpPr>
        <p:spPr bwMode="auto">
          <a:xfrm flipV="1">
            <a:off x="4572000" y="1803400"/>
            <a:ext cx="198438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81" name="Text Box 57"/>
          <p:cNvSpPr txBox="1">
            <a:spLocks noChangeArrowheads="1"/>
          </p:cNvSpPr>
          <p:nvPr/>
        </p:nvSpPr>
        <p:spPr bwMode="auto">
          <a:xfrm>
            <a:off x="4022725" y="26003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55" grpId="0" animBg="1"/>
      <p:bldP spid="205856" grpId="0" animBg="1"/>
      <p:bldP spid="205857" grpId="0" animBg="1"/>
      <p:bldP spid="205858" grpId="0" animBg="1"/>
      <p:bldP spid="205859" grpId="0" animBg="1"/>
      <p:bldP spid="205860" grpId="0" animBg="1"/>
      <p:bldP spid="205862" grpId="0" animBg="1"/>
      <p:bldP spid="205864" grpId="0" animBg="1"/>
      <p:bldP spid="205865" grpId="0" animBg="1"/>
      <p:bldP spid="205866" grpId="0"/>
      <p:bldP spid="205868" grpId="0"/>
      <p:bldP spid="205873" grpId="0" animBg="1"/>
      <p:bldP spid="205874" grpId="0" animBg="1"/>
      <p:bldP spid="205876" grpId="0" animBg="1"/>
      <p:bldP spid="205877" grpId="0"/>
      <p:bldP spid="205878" grpId="0" animBg="1"/>
      <p:bldP spid="205872" grpId="0" animBg="1"/>
      <p:bldP spid="205880" grpId="0" animBg="1"/>
      <p:bldP spid="2058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симм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7704" y="332656"/>
            <a:ext cx="5400997" cy="4848225"/>
          </a:xfrm>
          <a:prstGeom prst="rect">
            <a:avLst/>
          </a:prstGeom>
          <a:ln w="38100"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_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3"/>
            <a:ext cx="2880320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iff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2808312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бабочки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717032"/>
            <a:ext cx="2376263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бабочки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2656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43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573462"/>
            <a:ext cx="2808312" cy="287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имм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052736"/>
            <a:ext cx="3887788" cy="3888432"/>
          </a:xfrm>
          <a:prstGeom prst="rect">
            <a:avLst/>
          </a:prstGeom>
          <a:ln w="38100"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1847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0227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7"/>
            <a:ext cx="410445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568952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Тема: «Преобразование 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симметрии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 пространстве. 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Симметрия в природе и 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практике . 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Движение в пространстве.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Параллельный перенос в пространстве.</a:t>
            </a:r>
          </a:p>
          <a:p>
            <a:pPr algn="ctr"/>
            <a:r>
              <a:rPr lang="ru-RU" sz="3600" b="1" cap="all" dirty="0" smtClean="0">
                <a:ln w="0"/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Подобие пространственных фигур» </a:t>
            </a:r>
            <a:endParaRPr lang="ru-RU" sz="3600" b="1" cap="all" spc="0" dirty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557214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  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ерк1"/>
          <p:cNvPicPr>
            <a:picLocks noChangeAspect="1" noChangeArrowheads="1"/>
          </p:cNvPicPr>
          <p:nvPr/>
        </p:nvPicPr>
        <p:blipFill>
          <a:blip r:embed="rId2" cstate="print"/>
          <a:srcRect l="4643" t="7040" r="5724" b="7040"/>
          <a:stretch>
            <a:fillRect/>
          </a:stretch>
        </p:blipFill>
        <p:spPr bwMode="auto">
          <a:xfrm>
            <a:off x="539750" y="260351"/>
            <a:ext cx="4032250" cy="280861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" name="Picture 4" descr="mount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33375"/>
            <a:ext cx="2807543" cy="273558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342900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Отражение в воде – хороший пример зеркальной симметрии  играет </a:t>
            </a:r>
            <a:r>
              <a:rPr lang="ru-RU" b="1" i="1" dirty="0" err="1" smtClean="0">
                <a:solidFill>
                  <a:schemeClr val="bg1"/>
                </a:solidFill>
              </a:rPr>
              <a:t>ро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о</a:t>
            </a:r>
            <a:r>
              <a:rPr lang="ru-RU" b="1" i="1" dirty="0" err="1" smtClean="0">
                <a:solidFill>
                  <a:schemeClr val="tx1">
                    <a:lumMod val="25000"/>
                  </a:schemeClr>
                </a:solidFill>
              </a:rPr>
              <a:t>Отражение</a:t>
            </a:r>
            <a:r>
              <a:rPr lang="ru-RU" b="1" i="1" dirty="0" smtClean="0">
                <a:solidFill>
                  <a:schemeClr val="tx1">
                    <a:lumMod val="25000"/>
                  </a:schemeClr>
                </a:solidFill>
              </a:rPr>
              <a:t> в воде – хороший пример </a:t>
            </a:r>
            <a:r>
              <a:rPr lang="ru-RU" b="1" i="1" dirty="0" smtClean="0">
                <a:solidFill>
                  <a:srgbClr val="FF0000"/>
                </a:solidFill>
              </a:rPr>
              <a:t>зеркальной симметрии </a:t>
            </a:r>
            <a:r>
              <a:rPr lang="ru-RU" b="1" i="1" dirty="0" smtClean="0">
                <a:solidFill>
                  <a:schemeClr val="tx1">
                    <a:lumMod val="25000"/>
                  </a:schemeClr>
                </a:solidFill>
              </a:rPr>
              <a:t>в природе.</a:t>
            </a:r>
          </a:p>
          <a:p>
            <a:r>
              <a:rPr lang="ru-RU" b="1" i="1" dirty="0" smtClean="0">
                <a:solidFill>
                  <a:schemeClr val="tx1">
                    <a:lumMod val="25000"/>
                  </a:schemeClr>
                </a:solidFill>
              </a:rPr>
              <a:t>Мы любуемся пейзажами художников, удачными снимками. Горы красиво отражаются на поверхности озера, придавая снимку законченность. Поверхность озера играет роль зеркала, и воспроизводит отражение с геометрической точностью. Поверхность воды есть плоскость симметрии...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с геометрической точностью. Поверхность  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снимку законченность. Поверхность озера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зерк1"/>
          <p:cNvPicPr>
            <a:picLocks noChangeAspect="1" noChangeArrowheads="1"/>
          </p:cNvPicPr>
          <p:nvPr/>
        </p:nvPicPr>
        <p:blipFill>
          <a:blip r:embed="rId2" cstate="print"/>
          <a:srcRect l="4643" t="7040" r="5724" b="7040"/>
          <a:stretch>
            <a:fillRect/>
          </a:stretch>
        </p:blipFill>
        <p:spPr bwMode="auto">
          <a:xfrm>
            <a:off x="539552" y="260648"/>
            <a:ext cx="4032250" cy="280831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7606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\Desktop\зеркал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6624736" cy="449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G00373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2357438"/>
            <a:ext cx="3005137" cy="2190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69127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25000"/>
                  </a:schemeClr>
                </a:solidFill>
              </a:rPr>
              <a:t>Примерами зеркальных отражений одна другой могут служить рука человека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j03369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j0163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2" y="404664"/>
            <a:ext cx="338417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Движением называется преобразование, при котором сохраняются расстояния между точками.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>
                    <a:lumMod val="25000"/>
                  </a:schemeClr>
                </a:solidFill>
              </a:rPr>
              <a:t>Движение в пространстве</a:t>
            </a:r>
            <a:endParaRPr lang="ru-RU" b="1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Х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Прямые переходят в прямые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Полупрямые переходят в полупрямые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Отрезки переходят в отрезки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Сохраняются углы между полупрямыми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Движение переводит плоскости в плоскости (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новое свойство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25000"/>
                  </a:schemeClr>
                </a:solidFill>
              </a:rPr>
              <a:t>Основные свойства движения в пространстве</a:t>
            </a:r>
            <a:endParaRPr lang="ru-RU" b="1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003-003-Opredel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25000"/>
                  </a:schemeClr>
                </a:solidFill>
              </a:rPr>
              <a:t>          Две фигуры называются равными , если они совмещаются движением  </a:t>
            </a:r>
            <a:endParaRPr lang="ru-RU" sz="3200" b="1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007-007-Parallelnyj-pere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Параллельным переносом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в пространстве называется такое преобразование, при котором произвольная точка (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x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;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y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;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z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) фигуры переходит в точку (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x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 +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;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y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 +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b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;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z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 +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c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), где числа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b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, с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одни и те же для всех точек (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x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;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y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</a:rPr>
              <a:t>;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</a:rPr>
              <a:t>z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</a:rPr>
              <a:t>). 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Параллельный перенос в пространстве обладает следующими свойствами</a:t>
            </a:r>
            <a:r>
              <a:rPr lang="ru-RU" sz="2800" u="sng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1. Параллельный перенос есть движение. 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2. При параллельном переносе точки смещаются по параллельным прямым на одно и то же расстояние. 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3. При параллельном переносе каждая прямая переходит в параллельную ей прямую или в себя. 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4. Каковы бы ни были точки A и A', существует единственный параллельный перенос, при котором точка A переходит в точку A'. 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5. При параллельном переносе в пространстве каждая плоскость переходит либо в себя, либо в параллельную ей плоскость. 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>
                    <a:lumMod val="25000"/>
                  </a:schemeClr>
                </a:solidFill>
              </a:rPr>
              <a:t>Параллельный перенос в пространстве</a:t>
            </a:r>
            <a:r>
              <a:rPr lang="ru-RU" sz="4000" b="1" dirty="0" smtClean="0">
                <a:solidFill>
                  <a:schemeClr val="tx1">
                    <a:lumMod val="2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1">
                    <a:lumMod val="25000"/>
                  </a:schemeClr>
                </a:solidFill>
              </a:rPr>
            </a:br>
            <a:endParaRPr lang="ru-RU" b="1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92948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 предложенных точек выберите те, которые  принадлежат: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2204863"/>
          <a:ext cx="664373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</a:tblGrid>
              <a:tr h="25450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Плоскости ХУ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Плоскости </a:t>
                      </a:r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YZ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0099"/>
                          </a:solidFill>
                        </a:rPr>
                        <a:t>Плоскости Х</a:t>
                      </a:r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Z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38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378904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А</a:t>
            </a:r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(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1; 1; 0)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37890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В (2; -2; 4)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37170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С (0; -2; 4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ru-RU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371703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</a:schemeClr>
                </a:solidFill>
              </a:rPr>
              <a:t>D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(2; 0; 4)</a:t>
            </a:r>
            <a:endParaRPr lang="ru-RU" sz="20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504 L 0.00208 -0.1738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44 -0.15741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-0.16805 " pathEditMode="relative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6" grpId="0"/>
      <p:bldP spid="6" grpId="1"/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208153_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768350"/>
            <a:ext cx="8890000" cy="532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0021-021-Parallelnyj-pere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одобие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408712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37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25000"/>
                  </a:schemeClr>
                </a:solidFill>
                <a:cs typeface="Aharoni" pitchFamily="2" charset="-79"/>
              </a:rPr>
              <a:t>Подобие пространственных фигур</a:t>
            </a:r>
            <a:endParaRPr lang="ru-RU" b="1" dirty="0">
              <a:solidFill>
                <a:schemeClr val="tx1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Преобразование фигуры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F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называется </a:t>
            </a:r>
            <a:r>
              <a:rPr lang="ru-RU" b="1" dirty="0" smtClean="0">
                <a:solidFill>
                  <a:srgbClr val="FF0000"/>
                </a:solidFill>
              </a:rPr>
              <a:t>преобразованием подобия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Если при этом преобразовании расстояние между точками изменяется в одно  и то же число раз .  т. е. для любых двух точек X и У фигуры F и точек X', У фигуры F', в которые они переходят, X'Y' =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k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*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XY.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Две фигуры называются </a:t>
            </a:r>
            <a:r>
              <a:rPr lang="ru-RU" b="1" dirty="0" smtClean="0">
                <a:solidFill>
                  <a:srgbClr val="FF0000"/>
                </a:solidFill>
              </a:rPr>
              <a:t>подобными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если они переводятся одна в другую преобразованием подобия.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>
                    <a:lumMod val="25000"/>
                  </a:schemeClr>
                </a:solidFill>
              </a:rPr>
              <a:t>           </a:t>
            </a:r>
            <a:r>
              <a:rPr lang="ru-RU" b="1" dirty="0" smtClean="0">
                <a:solidFill>
                  <a:schemeClr val="tx1">
                    <a:lumMod val="25000"/>
                  </a:schemeClr>
                </a:solidFill>
              </a:rPr>
              <a:t>Определение</a:t>
            </a:r>
            <a:endParaRPr lang="ru-RU" b="1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992888" cy="52565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25000"/>
                  </a:schemeClr>
                </a:solidFill>
              </a:rPr>
              <a:t>Простейшим преобразованием подобия в пространстве является  </a:t>
            </a:r>
            <a:endParaRPr lang="ru-RU" b="1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odobie3stor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1638300"/>
            <a:ext cx="58547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2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      Спасибо за урок!</a:t>
            </a:r>
            <a:endParaRPr lang="ru-RU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928670"/>
            <a:ext cx="7286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расстояние между точками, если А(1; 2; 3), В(2; 4; 6)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85728"/>
            <a:ext cx="77048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Задание 2:</a:t>
            </a:r>
            <a:endParaRPr lang="ru-RU" sz="28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071810"/>
            <a:ext cx="1214446" cy="1030439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904999"/>
          </a:xfrm>
        </p:spPr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  <a:t>С</a:t>
            </a: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</a:rPr>
              <a:t> (6; 0; -3)</a:t>
            </a:r>
          </a:p>
          <a:p>
            <a:pPr>
              <a:buNone/>
            </a:pP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</a:rPr>
              <a:t>D (0; -2; 1)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C7F76-9D85-485C-B417-E671A4BCC2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3:</a:t>
            </a:r>
            <a:br>
              <a:rPr lang="ru-RU" sz="32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Найдите координаты середины отрезка:</a:t>
            </a:r>
            <a:endParaRPr lang="ru-RU" sz="32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165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676400"/>
            <a:ext cx="3886200" cy="1213033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048000"/>
            <a:ext cx="4114800" cy="1160309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4343400"/>
            <a:ext cx="4361793" cy="12192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562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730419"/>
          </a:xfrm>
        </p:spPr>
        <p:txBody>
          <a:bodyPr/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М(-3;6;8)  </a:t>
            </a:r>
          </a:p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К (7;-4;9)</a:t>
            </a:r>
          </a:p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В (5;2;-10)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15200" cy="15841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Задание </a:t>
            </a:r>
            <a:r>
              <a:rPr lang="ru-RU" sz="3600" b="1" dirty="0" smtClean="0">
                <a:solidFill>
                  <a:srgbClr val="002060"/>
                </a:solidFill>
              </a:rPr>
              <a:t>4.</a:t>
            </a:r>
            <a:r>
              <a:rPr lang="ru-RU" sz="3600" b="1" dirty="0" smtClean="0">
                <a:solidFill>
                  <a:schemeClr val="tx1">
                    <a:lumMod val="2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В системе координат построить точки</a:t>
            </a:r>
            <a:endParaRPr lang="ru-RU" sz="36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39" name="Line 83"/>
          <p:cNvSpPr>
            <a:spLocks noChangeShapeType="1"/>
          </p:cNvSpPr>
          <p:nvPr/>
        </p:nvSpPr>
        <p:spPr bwMode="auto">
          <a:xfrm flipH="1">
            <a:off x="3852863" y="2300288"/>
            <a:ext cx="438150" cy="11287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H="1">
            <a:off x="3838575" y="3327400"/>
            <a:ext cx="12700" cy="2159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222625" y="37893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500" name="Line 74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75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76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77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78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79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80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81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82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0" name="Line 84"/>
          <p:cNvSpPr>
            <a:spLocks noChangeShapeType="1"/>
          </p:cNvSpPr>
          <p:nvPr/>
        </p:nvSpPr>
        <p:spPr bwMode="auto">
          <a:xfrm flipH="1">
            <a:off x="3413125" y="3422650"/>
            <a:ext cx="438150" cy="11287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1" name="Line 85"/>
          <p:cNvSpPr>
            <a:spLocks noChangeShapeType="1"/>
          </p:cNvSpPr>
          <p:nvPr/>
        </p:nvSpPr>
        <p:spPr bwMode="auto">
          <a:xfrm>
            <a:off x="3405188" y="2690813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2" name="Line 86"/>
          <p:cNvSpPr>
            <a:spLocks noChangeShapeType="1"/>
          </p:cNvSpPr>
          <p:nvPr/>
        </p:nvSpPr>
        <p:spPr bwMode="auto">
          <a:xfrm>
            <a:off x="3408363" y="2690813"/>
            <a:ext cx="1123950" cy="2905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3" name="Line 87"/>
          <p:cNvSpPr>
            <a:spLocks noChangeShapeType="1"/>
          </p:cNvSpPr>
          <p:nvPr/>
        </p:nvSpPr>
        <p:spPr bwMode="auto">
          <a:xfrm>
            <a:off x="4537075" y="29892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4" name="Line 88"/>
          <p:cNvSpPr>
            <a:spLocks noChangeShapeType="1"/>
          </p:cNvSpPr>
          <p:nvPr/>
        </p:nvSpPr>
        <p:spPr bwMode="auto">
          <a:xfrm>
            <a:off x="3416300" y="454660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5" name="Line 89"/>
          <p:cNvSpPr>
            <a:spLocks noChangeShapeType="1"/>
          </p:cNvSpPr>
          <p:nvPr/>
        </p:nvSpPr>
        <p:spPr bwMode="auto">
          <a:xfrm flipH="1">
            <a:off x="3840163" y="4824413"/>
            <a:ext cx="704850" cy="442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6" name="Line 90"/>
          <p:cNvSpPr>
            <a:spLocks noChangeShapeType="1"/>
          </p:cNvSpPr>
          <p:nvPr/>
        </p:nvSpPr>
        <p:spPr bwMode="auto">
          <a:xfrm flipH="1">
            <a:off x="2706688" y="2686050"/>
            <a:ext cx="700087" cy="45243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7" name="Line 91"/>
          <p:cNvSpPr>
            <a:spLocks noChangeShapeType="1"/>
          </p:cNvSpPr>
          <p:nvPr/>
        </p:nvSpPr>
        <p:spPr bwMode="auto">
          <a:xfrm>
            <a:off x="2728913" y="4979988"/>
            <a:ext cx="1109662" cy="2762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8" name="Line 92"/>
          <p:cNvSpPr>
            <a:spLocks noChangeShapeType="1"/>
          </p:cNvSpPr>
          <p:nvPr/>
        </p:nvSpPr>
        <p:spPr bwMode="auto">
          <a:xfrm flipH="1">
            <a:off x="2719388" y="4537075"/>
            <a:ext cx="700087" cy="4429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49" name="Line 93"/>
          <p:cNvSpPr>
            <a:spLocks noChangeShapeType="1"/>
          </p:cNvSpPr>
          <p:nvPr/>
        </p:nvSpPr>
        <p:spPr bwMode="auto">
          <a:xfrm>
            <a:off x="2716213" y="3140075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50" name="Oval 94"/>
          <p:cNvSpPr>
            <a:spLocks noChangeArrowheads="1"/>
          </p:cNvSpPr>
          <p:nvPr/>
        </p:nvSpPr>
        <p:spPr bwMode="auto">
          <a:xfrm>
            <a:off x="3368675" y="45037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95"/>
          <p:cNvSpPr txBox="1">
            <a:spLocks noChangeArrowheads="1"/>
          </p:cNvSpPr>
          <p:nvPr/>
        </p:nvSpPr>
        <p:spPr bwMode="auto">
          <a:xfrm>
            <a:off x="2824163" y="35417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1" name="Text Box 96"/>
          <p:cNvSpPr txBox="1">
            <a:spLocks noChangeArrowheads="1"/>
          </p:cNvSpPr>
          <p:nvPr/>
        </p:nvSpPr>
        <p:spPr bwMode="auto">
          <a:xfrm>
            <a:off x="5013325" y="33083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2" name="Text Box 97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3" name="Text Box 98"/>
          <p:cNvSpPr txBox="1">
            <a:spLocks noChangeArrowheads="1"/>
          </p:cNvSpPr>
          <p:nvPr/>
        </p:nvSpPr>
        <p:spPr bwMode="auto">
          <a:xfrm>
            <a:off x="395536" y="1828800"/>
            <a:ext cx="2500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Пусть </a:t>
            </a:r>
            <a:r>
              <a:rPr lang="en-US" sz="2400" b="1" dirty="0">
                <a:latin typeface="Tahoma" pitchFamily="34" charset="0"/>
              </a:rPr>
              <a:t>A</a:t>
            </a:r>
            <a:r>
              <a:rPr lang="en-US" sz="2400" dirty="0"/>
              <a:t>(</a:t>
            </a:r>
            <a:r>
              <a:rPr lang="en-US" sz="2400" b="1" i="1" dirty="0">
                <a:latin typeface="Times New Roman" pitchFamily="18" charset="0"/>
              </a:rPr>
              <a:t>a</a:t>
            </a:r>
            <a:r>
              <a:rPr lang="en-US" sz="2400" dirty="0"/>
              <a:t>; </a:t>
            </a:r>
            <a:r>
              <a:rPr lang="en-US" sz="2400" b="1" i="1" dirty="0">
                <a:latin typeface="Times New Roman" pitchFamily="18" charset="0"/>
              </a:rPr>
              <a:t>b</a:t>
            </a:r>
            <a:r>
              <a:rPr lang="en-US" sz="2400" dirty="0"/>
              <a:t>; </a:t>
            </a:r>
            <a:r>
              <a:rPr lang="en-US" sz="2400" b="1" i="1" dirty="0">
                <a:latin typeface="Times New Roman" pitchFamily="18" charset="0"/>
              </a:rPr>
              <a:t>c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198755" name="Text Box 99"/>
          <p:cNvSpPr txBox="1">
            <a:spLocks noChangeArrowheads="1"/>
          </p:cNvSpPr>
          <p:nvPr/>
        </p:nvSpPr>
        <p:spPr bwMode="auto">
          <a:xfrm>
            <a:off x="4481513" y="2798763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756" name="Text Box 100"/>
          <p:cNvSpPr txBox="1">
            <a:spLocks noChangeArrowheads="1"/>
          </p:cNvSpPr>
          <p:nvPr/>
        </p:nvSpPr>
        <p:spPr bwMode="auto">
          <a:xfrm>
            <a:off x="2232025" y="3024188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757" name="Text Box 101"/>
          <p:cNvSpPr txBox="1">
            <a:spLocks noChangeArrowheads="1"/>
          </p:cNvSpPr>
          <p:nvPr/>
        </p:nvSpPr>
        <p:spPr bwMode="auto">
          <a:xfrm>
            <a:off x="3783013" y="509905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8758" name="Text Box 102"/>
          <p:cNvSpPr txBox="1">
            <a:spLocks noChangeArrowheads="1"/>
          </p:cNvSpPr>
          <p:nvPr/>
        </p:nvSpPr>
        <p:spPr bwMode="auto">
          <a:xfrm>
            <a:off x="2997200" y="4213225"/>
            <a:ext cx="45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0</a:t>
            </a:r>
            <a:endParaRPr lang="ru-RU" b="1" baseline="-25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8762" name="Freeform 106"/>
          <p:cNvSpPr>
            <a:spLocks/>
          </p:cNvSpPr>
          <p:nvPr/>
        </p:nvSpPr>
        <p:spPr bwMode="auto">
          <a:xfrm rot="-432610">
            <a:off x="3897313" y="2889250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63" name="Freeform 107"/>
          <p:cNvSpPr>
            <a:spLocks/>
          </p:cNvSpPr>
          <p:nvPr/>
        </p:nvSpPr>
        <p:spPr bwMode="auto">
          <a:xfrm rot="-289425">
            <a:off x="3536950" y="3743325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8764" name="Text Box 108"/>
          <p:cNvSpPr txBox="1">
            <a:spLocks noChangeArrowheads="1"/>
          </p:cNvSpPr>
          <p:nvPr/>
        </p:nvSpPr>
        <p:spPr bwMode="auto">
          <a:xfrm>
            <a:off x="5105400" y="228600"/>
            <a:ext cx="4038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Построим точку </a:t>
            </a:r>
            <a:r>
              <a:rPr lang="en-US" sz="2400" b="1" dirty="0">
                <a:latin typeface="Tahoma" pitchFamily="34" charset="0"/>
              </a:rPr>
              <a:t>A</a:t>
            </a:r>
            <a:r>
              <a:rPr lang="en-US" sz="2400" b="1" baseline="-25000" dirty="0">
                <a:latin typeface="Tahoma" pitchFamily="34" charset="0"/>
              </a:rPr>
              <a:t>0</a:t>
            </a:r>
            <a:r>
              <a:rPr lang="ru-RU" sz="2400" dirty="0"/>
              <a:t>, симметричную данной точке относительно точки </a:t>
            </a:r>
            <a:r>
              <a:rPr lang="en-US" sz="2800" b="1" i="1" dirty="0">
                <a:latin typeface="Tahoma" pitchFamily="34" charset="0"/>
              </a:rPr>
              <a:t>O</a:t>
            </a:r>
            <a:r>
              <a:rPr lang="ru-RU" sz="2800" dirty="0"/>
              <a:t>.</a:t>
            </a:r>
          </a:p>
        </p:txBody>
      </p:sp>
      <p:sp>
        <p:nvSpPr>
          <p:cNvPr id="198765" name="Text Box 109"/>
          <p:cNvSpPr txBox="1">
            <a:spLocks noChangeArrowheads="1"/>
          </p:cNvSpPr>
          <p:nvPr/>
        </p:nvSpPr>
        <p:spPr bwMode="auto">
          <a:xfrm>
            <a:off x="152400" y="56388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 smtClean="0"/>
              <a:t>         Координаты </a:t>
            </a:r>
            <a:r>
              <a:rPr lang="ru-RU" sz="3600" dirty="0"/>
              <a:t>точки </a:t>
            </a:r>
            <a:r>
              <a:rPr lang="en-US" sz="3200" b="1" dirty="0">
                <a:latin typeface="Tahoma" pitchFamily="34" charset="0"/>
              </a:rPr>
              <a:t>A</a:t>
            </a:r>
            <a:r>
              <a:rPr lang="en-US" sz="3200" b="1" baseline="-25000" dirty="0">
                <a:latin typeface="Tahoma" pitchFamily="34" charset="0"/>
              </a:rPr>
              <a:t>0</a:t>
            </a:r>
            <a:r>
              <a:rPr lang="en-US" sz="3200" dirty="0"/>
              <a:t>(</a:t>
            </a:r>
            <a:r>
              <a:rPr lang="en-US" sz="3200" dirty="0">
                <a:cs typeface="Arial" charset="0"/>
              </a:rPr>
              <a:t>−</a:t>
            </a:r>
            <a:r>
              <a:rPr lang="en-US" sz="3200" b="1" i="1" dirty="0">
                <a:latin typeface="Times New Roman" pitchFamily="18" charset="0"/>
              </a:rPr>
              <a:t>a</a:t>
            </a:r>
            <a:r>
              <a:rPr lang="en-US" sz="3200" dirty="0"/>
              <a:t>; −</a:t>
            </a:r>
            <a:r>
              <a:rPr lang="en-US" sz="3200" b="1" i="1" dirty="0">
                <a:latin typeface="Times New Roman" pitchFamily="18" charset="0"/>
              </a:rPr>
              <a:t>b</a:t>
            </a:r>
            <a:r>
              <a:rPr lang="en-US" sz="3200" dirty="0" smtClean="0"/>
              <a:t>;−</a:t>
            </a:r>
            <a:r>
              <a:rPr lang="en-US" sz="3200" b="1" i="1" dirty="0">
                <a:latin typeface="Times New Roman" pitchFamily="18" charset="0"/>
              </a:rPr>
              <a:t>c</a:t>
            </a:r>
            <a:r>
              <a:rPr lang="en-US" sz="3200" dirty="0"/>
              <a:t>)</a:t>
            </a:r>
            <a:r>
              <a:rPr lang="ru-RU" sz="3200" dirty="0"/>
              <a:t>.</a:t>
            </a:r>
          </a:p>
        </p:txBody>
      </p:sp>
      <p:sp>
        <p:nvSpPr>
          <p:cNvPr id="20532" name="Oval 38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3" name="Text Box 110"/>
          <p:cNvSpPr txBox="1">
            <a:spLocks noChangeArrowheads="1"/>
          </p:cNvSpPr>
          <p:nvPr/>
        </p:nvSpPr>
        <p:spPr bwMode="auto">
          <a:xfrm>
            <a:off x="152400" y="228600"/>
            <a:ext cx="3527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/>
              <a:t>Центральная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39" grpId="0" animBg="1"/>
      <p:bldP spid="198740" grpId="0" animBg="1"/>
      <p:bldP spid="198741" grpId="0" animBg="1"/>
      <p:bldP spid="198742" grpId="0" animBg="1"/>
      <p:bldP spid="198743" grpId="0" animBg="1"/>
      <p:bldP spid="198744" grpId="0" animBg="1"/>
      <p:bldP spid="198745" grpId="0" animBg="1"/>
      <p:bldP spid="198746" grpId="0" animBg="1"/>
      <p:bldP spid="198747" grpId="0" animBg="1"/>
      <p:bldP spid="198748" grpId="0" animBg="1"/>
      <p:bldP spid="198749" grpId="0" animBg="1"/>
      <p:bldP spid="198750" grpId="0" animBg="1"/>
      <p:bldP spid="198755" grpId="0"/>
      <p:bldP spid="198756" grpId="0"/>
      <p:bldP spid="198757" grpId="0"/>
      <p:bldP spid="198758" grpId="0"/>
      <p:bldP spid="198762" grpId="0" animBg="1"/>
      <p:bldP spid="198763" grpId="0" animBg="1"/>
      <p:bldP spid="198764" grpId="0"/>
      <p:bldP spid="1987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1518" name="Line 16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3222625" y="37893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22" name="Line 27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Line 28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4" name="Line 29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6" name="Line 31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7" name="Line 32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8" name="Line 34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9" name="Line 35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0" name="Line 36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31" name="Text Box 48"/>
          <p:cNvSpPr txBox="1">
            <a:spLocks noChangeArrowheads="1"/>
          </p:cNvSpPr>
          <p:nvPr/>
        </p:nvSpPr>
        <p:spPr bwMode="auto">
          <a:xfrm>
            <a:off x="2824163" y="35417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32" name="Text Box 49"/>
          <p:cNvSpPr txBox="1">
            <a:spLocks noChangeArrowheads="1"/>
          </p:cNvSpPr>
          <p:nvPr/>
        </p:nvSpPr>
        <p:spPr bwMode="auto">
          <a:xfrm>
            <a:off x="5013325" y="330835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33" name="Text Box 50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34" name="Text Box 51"/>
          <p:cNvSpPr txBox="1">
            <a:spLocks noChangeArrowheads="1"/>
          </p:cNvSpPr>
          <p:nvPr/>
        </p:nvSpPr>
        <p:spPr bwMode="auto">
          <a:xfrm>
            <a:off x="304800" y="1600201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Пусть </a:t>
            </a:r>
            <a:r>
              <a:rPr lang="en-US" sz="2800" b="1" dirty="0">
                <a:latin typeface="Tahoma" pitchFamily="34" charset="0"/>
              </a:rPr>
              <a:t>A</a:t>
            </a:r>
            <a:r>
              <a:rPr lang="en-US" sz="2800" dirty="0"/>
              <a:t>(</a:t>
            </a:r>
            <a:r>
              <a:rPr lang="en-US" sz="2800" b="1" i="1" dirty="0">
                <a:latin typeface="Times New Roman" pitchFamily="18" charset="0"/>
              </a:rPr>
              <a:t>a</a:t>
            </a:r>
            <a:r>
              <a:rPr lang="en-US" sz="2800" dirty="0"/>
              <a:t>; </a:t>
            </a:r>
            <a:r>
              <a:rPr lang="en-US" sz="2800" b="1" i="1" dirty="0">
                <a:latin typeface="Times New Roman" pitchFamily="18" charset="0"/>
              </a:rPr>
              <a:t>b</a:t>
            </a:r>
            <a:r>
              <a:rPr lang="en-US" sz="2800" dirty="0"/>
              <a:t>; </a:t>
            </a:r>
            <a:r>
              <a:rPr lang="en-US" sz="2800" b="1" i="1" dirty="0">
                <a:latin typeface="Times New Roman" pitchFamily="18" charset="0"/>
              </a:rPr>
              <a:t>c</a:t>
            </a:r>
            <a:r>
              <a:rPr lang="en-US" sz="2800" dirty="0"/>
              <a:t>)</a:t>
            </a:r>
            <a:endParaRPr lang="ru-RU" sz="2800" dirty="0"/>
          </a:p>
        </p:txBody>
      </p:sp>
      <p:sp>
        <p:nvSpPr>
          <p:cNvPr id="199738" name="Line 58"/>
          <p:cNvSpPr>
            <a:spLocks noChangeShapeType="1"/>
          </p:cNvSpPr>
          <p:nvPr/>
        </p:nvSpPr>
        <p:spPr bwMode="auto">
          <a:xfrm>
            <a:off x="2063750" y="5429250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39" name="Line 59"/>
          <p:cNvSpPr>
            <a:spLocks noChangeShapeType="1"/>
          </p:cNvSpPr>
          <p:nvPr/>
        </p:nvSpPr>
        <p:spPr bwMode="auto">
          <a:xfrm flipH="1">
            <a:off x="3170238" y="5278438"/>
            <a:ext cx="681037" cy="4429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40" name="Line 60"/>
          <p:cNvSpPr>
            <a:spLocks noChangeShapeType="1"/>
          </p:cNvSpPr>
          <p:nvPr/>
        </p:nvSpPr>
        <p:spPr bwMode="auto">
          <a:xfrm>
            <a:off x="2024063" y="3603625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41" name="Line 61"/>
          <p:cNvSpPr>
            <a:spLocks noChangeShapeType="1"/>
          </p:cNvSpPr>
          <p:nvPr/>
        </p:nvSpPr>
        <p:spPr bwMode="auto">
          <a:xfrm flipH="1">
            <a:off x="2006600" y="497998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43" name="Line 63"/>
          <p:cNvSpPr>
            <a:spLocks noChangeShapeType="1"/>
          </p:cNvSpPr>
          <p:nvPr/>
        </p:nvSpPr>
        <p:spPr bwMode="auto">
          <a:xfrm>
            <a:off x="2003425" y="3587750"/>
            <a:ext cx="4763" cy="187801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44" name="Line 64"/>
          <p:cNvSpPr>
            <a:spLocks noChangeShapeType="1"/>
          </p:cNvSpPr>
          <p:nvPr/>
        </p:nvSpPr>
        <p:spPr bwMode="auto">
          <a:xfrm flipH="1">
            <a:off x="2006600" y="3143250"/>
            <a:ext cx="690563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46" name="Line 66"/>
          <p:cNvSpPr>
            <a:spLocks noChangeShapeType="1"/>
          </p:cNvSpPr>
          <p:nvPr/>
        </p:nvSpPr>
        <p:spPr bwMode="auto">
          <a:xfrm>
            <a:off x="3179763" y="3889375"/>
            <a:ext cx="0" cy="18256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47" name="Line 67"/>
          <p:cNvSpPr>
            <a:spLocks noChangeShapeType="1"/>
          </p:cNvSpPr>
          <p:nvPr/>
        </p:nvSpPr>
        <p:spPr bwMode="auto">
          <a:xfrm>
            <a:off x="2701925" y="3143250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48" name="Line 68"/>
          <p:cNvSpPr>
            <a:spLocks noChangeShapeType="1"/>
          </p:cNvSpPr>
          <p:nvPr/>
        </p:nvSpPr>
        <p:spPr bwMode="auto">
          <a:xfrm>
            <a:off x="2717800" y="499586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44" name="Line 69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50" name="Line 70"/>
          <p:cNvSpPr>
            <a:spLocks noChangeShapeType="1"/>
          </p:cNvSpPr>
          <p:nvPr/>
        </p:nvSpPr>
        <p:spPr bwMode="auto">
          <a:xfrm flipH="1">
            <a:off x="3176588" y="2300288"/>
            <a:ext cx="1114425" cy="157797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51" name="Line 71"/>
          <p:cNvSpPr>
            <a:spLocks noChangeShapeType="1"/>
          </p:cNvSpPr>
          <p:nvPr/>
        </p:nvSpPr>
        <p:spPr bwMode="auto">
          <a:xfrm flipH="1">
            <a:off x="2043113" y="3883025"/>
            <a:ext cx="1128712" cy="15160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52" name="Text Box 72"/>
          <p:cNvSpPr txBox="1">
            <a:spLocks noChangeArrowheads="1"/>
          </p:cNvSpPr>
          <p:nvPr/>
        </p:nvSpPr>
        <p:spPr bwMode="auto">
          <a:xfrm>
            <a:off x="3806825" y="5049838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9753" name="Text Box 73"/>
          <p:cNvSpPr txBox="1">
            <a:spLocks noChangeArrowheads="1"/>
          </p:cNvSpPr>
          <p:nvPr/>
        </p:nvSpPr>
        <p:spPr bwMode="auto">
          <a:xfrm>
            <a:off x="2457450" y="27082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9754" name="Freeform 74"/>
          <p:cNvSpPr>
            <a:spLocks/>
          </p:cNvSpPr>
          <p:nvPr/>
        </p:nvSpPr>
        <p:spPr bwMode="auto">
          <a:xfrm>
            <a:off x="3492500" y="3068638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55" name="Freeform 75"/>
          <p:cNvSpPr>
            <a:spLocks/>
          </p:cNvSpPr>
          <p:nvPr/>
        </p:nvSpPr>
        <p:spPr bwMode="auto">
          <a:xfrm>
            <a:off x="2284413" y="4786313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57" name="Line 77"/>
          <p:cNvSpPr>
            <a:spLocks noChangeShapeType="1"/>
          </p:cNvSpPr>
          <p:nvPr/>
        </p:nvSpPr>
        <p:spPr bwMode="auto">
          <a:xfrm flipV="1">
            <a:off x="3409950" y="3417888"/>
            <a:ext cx="220663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58" name="Line 78"/>
          <p:cNvSpPr>
            <a:spLocks noChangeShapeType="1"/>
          </p:cNvSpPr>
          <p:nvPr/>
        </p:nvSpPr>
        <p:spPr bwMode="auto">
          <a:xfrm flipH="1">
            <a:off x="3386138" y="3422650"/>
            <a:ext cx="2317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9727" name="Oval 47"/>
          <p:cNvSpPr>
            <a:spLocks noChangeArrowheads="1"/>
          </p:cNvSpPr>
          <p:nvPr/>
        </p:nvSpPr>
        <p:spPr bwMode="auto">
          <a:xfrm>
            <a:off x="1968500" y="53657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9759" name="Text Box 79"/>
          <p:cNvSpPr txBox="1">
            <a:spLocks noChangeArrowheads="1"/>
          </p:cNvSpPr>
          <p:nvPr/>
        </p:nvSpPr>
        <p:spPr bwMode="auto">
          <a:xfrm>
            <a:off x="1557338" y="5229225"/>
            <a:ext cx="474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ru-RU" b="1" baseline="-25000">
                <a:solidFill>
                  <a:schemeClr val="tx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99760" name="Text Box 80"/>
          <p:cNvSpPr txBox="1">
            <a:spLocks noChangeArrowheads="1"/>
          </p:cNvSpPr>
          <p:nvPr/>
        </p:nvSpPr>
        <p:spPr bwMode="auto">
          <a:xfrm>
            <a:off x="5105399" y="381000"/>
            <a:ext cx="3825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Построим точку </a:t>
            </a:r>
            <a:r>
              <a:rPr lang="en-US" sz="2800" b="1" dirty="0">
                <a:latin typeface="Tahoma" pitchFamily="34" charset="0"/>
              </a:rPr>
              <a:t>A</a:t>
            </a:r>
            <a:r>
              <a:rPr lang="ru-RU" sz="2800" b="1" baseline="-25000" dirty="0">
                <a:latin typeface="Tahoma" pitchFamily="34" charset="0"/>
              </a:rPr>
              <a:t>1</a:t>
            </a:r>
            <a:r>
              <a:rPr lang="ru-RU" sz="2800" dirty="0"/>
              <a:t>, симметричную данной точке относительно оси </a:t>
            </a:r>
            <a:r>
              <a:rPr lang="en-US" sz="2800" b="1" i="1" dirty="0">
                <a:latin typeface="Tahoma" pitchFamily="34" charset="0"/>
              </a:rPr>
              <a:t>Ox</a:t>
            </a:r>
            <a:r>
              <a:rPr lang="ru-RU" sz="2800" dirty="0"/>
              <a:t>.</a:t>
            </a:r>
          </a:p>
        </p:txBody>
      </p:sp>
      <p:sp>
        <p:nvSpPr>
          <p:cNvPr id="199761" name="Text Box 81"/>
          <p:cNvSpPr txBox="1">
            <a:spLocks noChangeArrowheads="1"/>
          </p:cNvSpPr>
          <p:nvPr/>
        </p:nvSpPr>
        <p:spPr bwMode="auto">
          <a:xfrm>
            <a:off x="381000" y="5943601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/>
              <a:t>             Координаты </a:t>
            </a:r>
            <a:r>
              <a:rPr lang="ru-RU" sz="3200" dirty="0"/>
              <a:t>точки </a:t>
            </a:r>
            <a:r>
              <a:rPr lang="en-US" sz="3200" b="1" dirty="0">
                <a:latin typeface="Tahoma" pitchFamily="34" charset="0"/>
              </a:rPr>
              <a:t>A</a:t>
            </a:r>
            <a:r>
              <a:rPr lang="en-US" sz="3200" b="1" baseline="-25000" dirty="0">
                <a:latin typeface="Tahoma" pitchFamily="34" charset="0"/>
              </a:rPr>
              <a:t>1</a:t>
            </a:r>
            <a:r>
              <a:rPr lang="en-US" sz="3200" dirty="0"/>
              <a:t>(</a:t>
            </a:r>
            <a:r>
              <a:rPr lang="en-US" sz="3200" b="1" i="1" dirty="0">
                <a:latin typeface="Times New Roman" pitchFamily="18" charset="0"/>
              </a:rPr>
              <a:t>a</a:t>
            </a:r>
            <a:r>
              <a:rPr lang="en-US" sz="3200" dirty="0"/>
              <a:t>; −</a:t>
            </a:r>
            <a:r>
              <a:rPr lang="en-US" sz="3200" b="1" i="1" dirty="0">
                <a:latin typeface="Times New Roman" pitchFamily="18" charset="0"/>
              </a:rPr>
              <a:t>b</a:t>
            </a:r>
            <a:r>
              <a:rPr lang="en-US" sz="3200" dirty="0"/>
              <a:t>; −</a:t>
            </a:r>
            <a:r>
              <a:rPr lang="en-US" sz="3200" b="1" i="1" dirty="0">
                <a:latin typeface="Times New Roman" pitchFamily="18" charset="0"/>
              </a:rPr>
              <a:t>c</a:t>
            </a:r>
            <a:r>
              <a:rPr lang="en-US" sz="3200" dirty="0"/>
              <a:t>)</a:t>
            </a:r>
            <a:r>
              <a:rPr lang="ru-RU" sz="3200" dirty="0"/>
              <a:t>.</a:t>
            </a:r>
          </a:p>
        </p:txBody>
      </p:sp>
      <p:sp>
        <p:nvSpPr>
          <p:cNvPr id="21557" name="Oval 33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8" name="Text Box 83"/>
          <p:cNvSpPr txBox="1">
            <a:spLocks noChangeArrowheads="1"/>
          </p:cNvSpPr>
          <p:nvPr/>
        </p:nvSpPr>
        <p:spPr bwMode="auto">
          <a:xfrm>
            <a:off x="206375" y="188913"/>
            <a:ext cx="3070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/>
              <a:t>Осевая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9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38" grpId="0" animBg="1"/>
      <p:bldP spid="199739" grpId="0" animBg="1"/>
      <p:bldP spid="199740" grpId="0" animBg="1"/>
      <p:bldP spid="199741" grpId="0" animBg="1"/>
      <p:bldP spid="199743" grpId="0" animBg="1"/>
      <p:bldP spid="199744" grpId="0" animBg="1"/>
      <p:bldP spid="199746" grpId="0" animBg="1"/>
      <p:bldP spid="199747" grpId="0" animBg="1"/>
      <p:bldP spid="199748" grpId="0" animBg="1"/>
      <p:bldP spid="199750" grpId="0" animBg="1"/>
      <p:bldP spid="199751" grpId="0" animBg="1"/>
      <p:bldP spid="199752" grpId="0"/>
      <p:bldP spid="199753" grpId="0"/>
      <p:bldP spid="199754" grpId="0" animBg="1"/>
      <p:bldP spid="199755" grpId="0" animBg="1"/>
      <p:bldP spid="199757" grpId="0" animBg="1"/>
      <p:bldP spid="199758" grpId="0" animBg="1"/>
      <p:bldP spid="199727" grpId="0" animBg="1"/>
      <p:bldP spid="199759" grpId="0"/>
      <p:bldP spid="199760" grpId="0"/>
      <p:bldP spid="1997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H="1">
            <a:off x="3851275" y="2024063"/>
            <a:ext cx="2195513" cy="140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1692275" y="3429000"/>
            <a:ext cx="215900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851275" y="3429000"/>
            <a:ext cx="2881313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3851275" y="638175"/>
            <a:ext cx="0" cy="2790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422400" y="4508500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x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695450" y="2886075"/>
            <a:ext cx="2157413" cy="542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642100" y="3743325"/>
            <a:ext cx="40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y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941763" y="357188"/>
            <a:ext cx="404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tx1"/>
                </a:solidFill>
                <a:latin typeface="Tahoma" pitchFamily="34" charset="0"/>
              </a:rPr>
              <a:t>z</a:t>
            </a:r>
            <a:endParaRPr lang="ru-RU" b="1" i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3175" y="3509963"/>
            <a:ext cx="315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257675" y="356393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492500" y="2528888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167188" y="1898650"/>
            <a:ext cx="31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endParaRPr lang="ru-RU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762375" y="2708275"/>
            <a:ext cx="17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4525963" y="3517900"/>
            <a:ext cx="46037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228975" y="3743325"/>
            <a:ext cx="93663" cy="13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3222625" y="3789363"/>
            <a:ext cx="404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3182938" y="3900488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4289425" y="3730625"/>
            <a:ext cx="704850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4291013" y="2308225"/>
            <a:ext cx="4762" cy="18589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176588" y="20177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 flipH="1">
            <a:off x="4292600" y="1862138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994275" y="1858963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3170238" y="20113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H="1">
            <a:off x="3173413" y="1566863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3851275" y="157321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Text Box 28"/>
          <p:cNvSpPr txBox="1">
            <a:spLocks noChangeArrowheads="1"/>
          </p:cNvSpPr>
          <p:nvPr/>
        </p:nvSpPr>
        <p:spPr bwMode="auto">
          <a:xfrm>
            <a:off x="2824163" y="35417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6" name="Text Box 29"/>
          <p:cNvSpPr txBox="1">
            <a:spLocks noChangeArrowheads="1"/>
          </p:cNvSpPr>
          <p:nvPr/>
        </p:nvSpPr>
        <p:spPr bwMode="auto">
          <a:xfrm>
            <a:off x="4919663" y="32813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7" name="Text Box 30"/>
          <p:cNvSpPr txBox="1">
            <a:spLocks noChangeArrowheads="1"/>
          </p:cNvSpPr>
          <p:nvPr/>
        </p:nvSpPr>
        <p:spPr bwMode="auto">
          <a:xfrm>
            <a:off x="3836988" y="1196975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2558" name="Text Box 31"/>
          <p:cNvSpPr txBox="1">
            <a:spLocks noChangeArrowheads="1"/>
          </p:cNvSpPr>
          <p:nvPr/>
        </p:nvSpPr>
        <p:spPr bwMode="auto">
          <a:xfrm>
            <a:off x="228600" y="1752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chemeClr val="tx1"/>
                </a:solidFill>
              </a:rPr>
              <a:t>Пусть </a:t>
            </a:r>
            <a:r>
              <a:rPr lang="en-US" sz="3200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>
                <a:solidFill>
                  <a:schemeClr val="tx1"/>
                </a:solidFill>
              </a:rPr>
              <a:t>(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>
                <a:solidFill>
                  <a:schemeClr val="tx1"/>
                </a:solidFill>
              </a:rPr>
              <a:t>; 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>
                <a:solidFill>
                  <a:schemeClr val="tx1"/>
                </a:solidFill>
              </a:rPr>
              <a:t>; </a:t>
            </a:r>
            <a:r>
              <a:rPr lang="en-US" sz="32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>
                <a:solidFill>
                  <a:schemeClr val="tx1"/>
                </a:solidFill>
              </a:rPr>
              <a:t>)</a:t>
            </a:r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>
            <a:off x="4538663" y="486886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 flipH="1">
            <a:off x="3846513" y="4868863"/>
            <a:ext cx="690562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38" name="Line 34"/>
          <p:cNvSpPr>
            <a:spLocks noChangeShapeType="1"/>
          </p:cNvSpPr>
          <p:nvPr/>
        </p:nvSpPr>
        <p:spPr bwMode="auto">
          <a:xfrm>
            <a:off x="4573588" y="2989263"/>
            <a:ext cx="1123950" cy="280987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 flipH="1">
            <a:off x="5000625" y="5162550"/>
            <a:ext cx="695325" cy="447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>
            <a:off x="5697538" y="3268663"/>
            <a:ext cx="4762" cy="1878012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 flipH="1">
            <a:off x="5002213" y="3282950"/>
            <a:ext cx="690562" cy="43815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>
            <a:off x="4995863" y="3741738"/>
            <a:ext cx="4762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3" name="Line 39"/>
          <p:cNvSpPr>
            <a:spLocks noChangeShapeType="1"/>
          </p:cNvSpPr>
          <p:nvPr/>
        </p:nvSpPr>
        <p:spPr bwMode="auto">
          <a:xfrm>
            <a:off x="4533900" y="3000375"/>
            <a:ext cx="4763" cy="184467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>
            <a:off x="3875088" y="5324475"/>
            <a:ext cx="1123950" cy="280988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3851275" y="3327400"/>
            <a:ext cx="0" cy="2463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6" name="Line 42"/>
          <p:cNvSpPr>
            <a:spLocks noChangeShapeType="1"/>
          </p:cNvSpPr>
          <p:nvPr/>
        </p:nvSpPr>
        <p:spPr bwMode="auto">
          <a:xfrm>
            <a:off x="4291013" y="2300288"/>
            <a:ext cx="700087" cy="14081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7" name="Line 43"/>
          <p:cNvSpPr>
            <a:spLocks noChangeShapeType="1"/>
          </p:cNvSpPr>
          <p:nvPr/>
        </p:nvSpPr>
        <p:spPr bwMode="auto">
          <a:xfrm>
            <a:off x="5000625" y="3733800"/>
            <a:ext cx="674688" cy="13954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48" name="Text Box 44"/>
          <p:cNvSpPr txBox="1">
            <a:spLocks noChangeArrowheads="1"/>
          </p:cNvSpPr>
          <p:nvPr/>
        </p:nvSpPr>
        <p:spPr bwMode="auto">
          <a:xfrm>
            <a:off x="3311525" y="5049838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0749" name="Text Box 45"/>
          <p:cNvSpPr txBox="1">
            <a:spLocks noChangeArrowheads="1"/>
          </p:cNvSpPr>
          <p:nvPr/>
        </p:nvSpPr>
        <p:spPr bwMode="auto">
          <a:xfrm>
            <a:off x="4032250" y="26638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</a:rPr>
              <a:t>a</a:t>
            </a:r>
            <a:endParaRPr lang="ru-RU" sz="2400" b="1" i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0750" name="Freeform 46"/>
          <p:cNvSpPr>
            <a:spLocks/>
          </p:cNvSpPr>
          <p:nvPr/>
        </p:nvSpPr>
        <p:spPr bwMode="auto">
          <a:xfrm rot="-3440964">
            <a:off x="4317207" y="2513806"/>
            <a:ext cx="284162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1" name="Freeform 47"/>
          <p:cNvSpPr>
            <a:spLocks/>
          </p:cNvSpPr>
          <p:nvPr/>
        </p:nvSpPr>
        <p:spPr bwMode="auto">
          <a:xfrm rot="-3197000">
            <a:off x="5047456" y="4045744"/>
            <a:ext cx="284163" cy="225425"/>
          </a:xfrm>
          <a:custGeom>
            <a:avLst/>
            <a:gdLst>
              <a:gd name="T0" fmla="*/ 208 w 274"/>
              <a:gd name="T1" fmla="*/ 170 h 170"/>
              <a:gd name="T2" fmla="*/ 9 w 274"/>
              <a:gd name="T3" fmla="*/ 85 h 170"/>
              <a:gd name="T4" fmla="*/ 264 w 274"/>
              <a:gd name="T5" fmla="*/ 85 h 170"/>
              <a:gd name="T6" fmla="*/ 66 w 274"/>
              <a:gd name="T7" fmla="*/ 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274"/>
              <a:gd name="T13" fmla="*/ 0 h 170"/>
              <a:gd name="T14" fmla="*/ 274 w 274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4" h="170">
                <a:moveTo>
                  <a:pt x="208" y="170"/>
                </a:moveTo>
                <a:cubicBezTo>
                  <a:pt x="104" y="134"/>
                  <a:pt x="0" y="99"/>
                  <a:pt x="9" y="85"/>
                </a:cubicBezTo>
                <a:cubicBezTo>
                  <a:pt x="18" y="71"/>
                  <a:pt x="254" y="99"/>
                  <a:pt x="264" y="85"/>
                </a:cubicBezTo>
                <a:cubicBezTo>
                  <a:pt x="274" y="71"/>
                  <a:pt x="170" y="35"/>
                  <a:pt x="6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2" name="Line 48"/>
          <p:cNvSpPr>
            <a:spLocks noChangeShapeType="1"/>
          </p:cNvSpPr>
          <p:nvPr/>
        </p:nvSpPr>
        <p:spPr bwMode="auto">
          <a:xfrm flipH="1" flipV="1">
            <a:off x="4616450" y="3384550"/>
            <a:ext cx="142875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3" name="Line 49"/>
          <p:cNvSpPr>
            <a:spLocks noChangeShapeType="1"/>
          </p:cNvSpPr>
          <p:nvPr/>
        </p:nvSpPr>
        <p:spPr bwMode="auto">
          <a:xfrm flipH="1" flipV="1">
            <a:off x="4616450" y="3384550"/>
            <a:ext cx="2301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0754" name="Oval 50"/>
          <p:cNvSpPr>
            <a:spLocks noChangeArrowheads="1"/>
          </p:cNvSpPr>
          <p:nvPr/>
        </p:nvSpPr>
        <p:spPr bwMode="auto">
          <a:xfrm>
            <a:off x="5659438" y="512286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0755" name="Text Box 51"/>
          <p:cNvSpPr txBox="1">
            <a:spLocks noChangeArrowheads="1"/>
          </p:cNvSpPr>
          <p:nvPr/>
        </p:nvSpPr>
        <p:spPr bwMode="auto">
          <a:xfrm>
            <a:off x="5697538" y="5138738"/>
            <a:ext cx="474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b="1" baseline="-25000">
                <a:solidFill>
                  <a:schemeClr val="tx1"/>
                </a:solidFill>
                <a:latin typeface="Tahoma" pitchFamily="34" charset="0"/>
              </a:rPr>
              <a:t>2</a:t>
            </a:r>
            <a:endParaRPr lang="ru-RU" b="1" baseline="-250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00756" name="Text Box 52"/>
          <p:cNvSpPr txBox="1">
            <a:spLocks noChangeArrowheads="1"/>
          </p:cNvSpPr>
          <p:nvPr/>
        </p:nvSpPr>
        <p:spPr bwMode="auto">
          <a:xfrm>
            <a:off x="5105399" y="457200"/>
            <a:ext cx="3825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tx1"/>
                </a:solidFill>
              </a:rPr>
              <a:t>Построим точку </a:t>
            </a:r>
            <a:r>
              <a:rPr lang="en-US" sz="28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2800" b="1" baseline="-25000" dirty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ru-RU" sz="2800" dirty="0">
                <a:solidFill>
                  <a:schemeClr val="tx1"/>
                </a:solidFill>
              </a:rPr>
              <a:t>, симметричную данной точке относительно оси </a:t>
            </a:r>
            <a:r>
              <a:rPr lang="en-US" sz="2800" b="1" i="1" dirty="0" err="1">
                <a:solidFill>
                  <a:schemeClr val="tx1"/>
                </a:solidFill>
                <a:latin typeface="Tahoma" pitchFamily="34" charset="0"/>
              </a:rPr>
              <a:t>Oy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0757" name="Text Box 53"/>
          <p:cNvSpPr txBox="1">
            <a:spLocks noChangeArrowheads="1"/>
          </p:cNvSpPr>
          <p:nvPr/>
        </p:nvSpPr>
        <p:spPr bwMode="auto">
          <a:xfrm>
            <a:off x="309562" y="5943601"/>
            <a:ext cx="8682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chemeClr val="tx1"/>
                </a:solidFill>
              </a:rPr>
              <a:t>              Координаты </a:t>
            </a:r>
            <a:r>
              <a:rPr lang="ru-RU" sz="3200" dirty="0">
                <a:solidFill>
                  <a:schemeClr val="tx1"/>
                </a:solidFill>
              </a:rPr>
              <a:t>точки </a:t>
            </a:r>
            <a:r>
              <a:rPr lang="en-US" sz="3200" b="1" dirty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en-US" sz="3200" b="1" baseline="-25000" dirty="0">
                <a:solidFill>
                  <a:schemeClr val="tx1"/>
                </a:solidFill>
                <a:latin typeface="Tahoma" pitchFamily="34" charset="0"/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(−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; −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581" name="Oval 24"/>
          <p:cNvSpPr>
            <a:spLocks noChangeArrowheads="1"/>
          </p:cNvSpPr>
          <p:nvPr/>
        </p:nvSpPr>
        <p:spPr bwMode="auto">
          <a:xfrm>
            <a:off x="4252913" y="2260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82" name="Text Box 55"/>
          <p:cNvSpPr txBox="1">
            <a:spLocks noChangeArrowheads="1"/>
          </p:cNvSpPr>
          <p:nvPr/>
        </p:nvSpPr>
        <p:spPr bwMode="auto">
          <a:xfrm>
            <a:off x="206375" y="188913"/>
            <a:ext cx="32226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chemeClr val="tx1"/>
                </a:solidFill>
              </a:rPr>
              <a:t>Осевая симметрия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0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36" grpId="0" animBg="1"/>
      <p:bldP spid="200737" grpId="0" animBg="1"/>
      <p:bldP spid="200738" grpId="0" animBg="1"/>
      <p:bldP spid="200739" grpId="0" animBg="1"/>
      <p:bldP spid="200740" grpId="0" animBg="1"/>
      <p:bldP spid="200741" grpId="0" animBg="1"/>
      <p:bldP spid="200742" grpId="0" animBg="1"/>
      <p:bldP spid="200743" grpId="0" animBg="1"/>
      <p:bldP spid="200744" grpId="0" animBg="1"/>
      <p:bldP spid="200746" grpId="0" animBg="1"/>
      <p:bldP spid="200747" grpId="0" animBg="1"/>
      <p:bldP spid="200748" grpId="0"/>
      <p:bldP spid="200749" grpId="0"/>
      <p:bldP spid="200750" grpId="0" animBg="1"/>
      <p:bldP spid="200751" grpId="0" animBg="1"/>
      <p:bldP spid="200752" grpId="0" animBg="1"/>
      <p:bldP spid="200753" grpId="0" animBg="1"/>
      <p:bldP spid="200754" grpId="0" animBg="1"/>
      <p:bldP spid="200755" grpId="0"/>
      <p:bldP spid="200756" grpId="0"/>
      <p:bldP spid="20075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</TotalTime>
  <Words>781</Words>
  <Application>Microsoft Office PowerPoint</Application>
  <PresentationFormat>Экран (4:3)</PresentationFormat>
  <Paragraphs>185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Открытая</vt:lpstr>
      <vt:lpstr>Преобразование фигур в пространстве    </vt:lpstr>
      <vt:lpstr>Слайд 2</vt:lpstr>
      <vt:lpstr>Слайд 3</vt:lpstr>
      <vt:lpstr>Слайд 4</vt:lpstr>
      <vt:lpstr>Задание 3:  Найдите координаты середины отрезка:</vt:lpstr>
      <vt:lpstr>Задание 4. В системе координат построить точки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Движение в пространстве</vt:lpstr>
      <vt:lpstr>Основные свойства движения в пространстве</vt:lpstr>
      <vt:lpstr>          Две фигуры называются равными , если они совмещаются движением  </vt:lpstr>
      <vt:lpstr>Слайд 28</vt:lpstr>
      <vt:lpstr>Параллельный перенос в пространстве </vt:lpstr>
      <vt:lpstr>Слайд 30</vt:lpstr>
      <vt:lpstr>Слайд 31</vt:lpstr>
      <vt:lpstr>Слайд 32</vt:lpstr>
      <vt:lpstr>Подобие пространственных фигур</vt:lpstr>
      <vt:lpstr>           Определение</vt:lpstr>
      <vt:lpstr>Простейшим преобразованием подобия в пространстве является  </vt:lpstr>
      <vt:lpstr>Слайд 36</vt:lpstr>
      <vt:lpstr>       Спасибо за урок!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Преобразование фигур в пространстве    </dc:title>
  <dc:creator>Х</dc:creator>
  <cp:lastModifiedBy>Х</cp:lastModifiedBy>
  <cp:revision>7</cp:revision>
  <dcterms:created xsi:type="dcterms:W3CDTF">2015-01-14T09:53:05Z</dcterms:created>
  <dcterms:modified xsi:type="dcterms:W3CDTF">2015-01-19T13:28:39Z</dcterms:modified>
</cp:coreProperties>
</file>