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3F7F38-0FC8-468A-98F4-838D14CE297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B2293C-9BE9-49E7-B80A-2366599DB57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7F38-0FC8-468A-98F4-838D14CE297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293C-9BE9-49E7-B80A-2366599DB5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7F38-0FC8-468A-98F4-838D14CE297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293C-9BE9-49E7-B80A-2366599DB5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3F7F38-0FC8-468A-98F4-838D14CE297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B2293C-9BE9-49E7-B80A-2366599DB5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3F7F38-0FC8-468A-98F4-838D14CE297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B2293C-9BE9-49E7-B80A-2366599DB57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7F38-0FC8-468A-98F4-838D14CE297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293C-9BE9-49E7-B80A-2366599DB57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7F38-0FC8-468A-98F4-838D14CE297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293C-9BE9-49E7-B80A-2366599DB57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3F7F38-0FC8-468A-98F4-838D14CE297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B2293C-9BE9-49E7-B80A-2366599DB57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7F38-0FC8-468A-98F4-838D14CE297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293C-9BE9-49E7-B80A-2366599DB5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3F7F38-0FC8-468A-98F4-838D14CE297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B2293C-9BE9-49E7-B80A-2366599DB57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3F7F38-0FC8-468A-98F4-838D14CE297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B2293C-9BE9-49E7-B80A-2366599DB57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3F7F38-0FC8-468A-98F4-838D14CE297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B2293C-9BE9-49E7-B80A-2366599DB5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yourtutor.info/wp-content/uploads/2011/11/Treangle5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yourtutor.info/wp-content/uploads/2011/12/treangle5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yourtutor.info/wp-content/uploads/2011/11/Treangle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yourtutor.info/wp-content/uploads/2011/11/Treangle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yourtutor.info/wp-content/uploads/2011/11/Treangle4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Кружковое занятие </a:t>
            </a:r>
            <a:br>
              <a:rPr lang="ru-RU" dirty="0" smtClean="0"/>
            </a:br>
            <a:r>
              <a:rPr lang="ru-RU" dirty="0" smtClean="0"/>
              <a:t>Тема : Решение задач с помощью проведения </a:t>
            </a:r>
            <a:r>
              <a:rPr lang="ru-RU" dirty="0"/>
              <a:t>прямой, параллельной одной из сторон данного треугольника.</a:t>
            </a:r>
            <a:br>
              <a:rPr lang="ru-RU" dirty="0"/>
            </a:b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Учитель : </a:t>
            </a:r>
            <a:r>
              <a:rPr lang="ru-RU" dirty="0" err="1" smtClean="0"/>
              <a:t>Гагиева</a:t>
            </a:r>
            <a:r>
              <a:rPr lang="ru-RU" dirty="0" smtClean="0"/>
              <a:t> А.О.</a:t>
            </a:r>
          </a:p>
          <a:p>
            <a:r>
              <a:rPr lang="ru-RU" dirty="0" smtClean="0"/>
              <a:t>МКОУ СОШ с. </a:t>
            </a:r>
            <a:r>
              <a:rPr lang="ru-RU" dirty="0" err="1" smtClean="0"/>
              <a:t>Н.Батако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715436" cy="5500726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/>
              <a:t>BE</a:t>
            </a:r>
            <a:r>
              <a:rPr lang="ru-RU" dirty="0"/>
              <a:t> — биссектриса треугольника </a:t>
            </a:r>
            <a:r>
              <a:rPr lang="ru-RU" i="1" dirty="0"/>
              <a:t>ABC</a:t>
            </a:r>
            <a:r>
              <a:rPr lang="ru-RU" dirty="0"/>
              <a:t>, а потому </a:t>
            </a:r>
            <a:r>
              <a:rPr lang="ru-RU" i="1" dirty="0"/>
              <a:t>BG</a:t>
            </a:r>
            <a:r>
              <a:rPr lang="ru-RU" dirty="0"/>
              <a:t> — также биссектриса треугольника </a:t>
            </a:r>
            <a:r>
              <a:rPr lang="ru-RU" i="1" dirty="0"/>
              <a:t>BDA</a:t>
            </a:r>
            <a:r>
              <a:rPr lang="ru-RU" dirty="0"/>
              <a:t>. Из условия следует, что </a:t>
            </a:r>
            <a:r>
              <a:rPr lang="ru-RU" i="1" dirty="0"/>
              <a:t>AG</a:t>
            </a:r>
            <a:r>
              <a:rPr lang="ru-RU" dirty="0"/>
              <a:t> = 2</a:t>
            </a:r>
            <a:r>
              <a:rPr lang="ru-RU" i="1" dirty="0"/>
              <a:t>GD</a:t>
            </a:r>
            <a:r>
              <a:rPr lang="ru-RU" dirty="0"/>
              <a:t>, поэтому по свойству биссектрисы внутреннего угла треугольника </a:t>
            </a:r>
            <a:r>
              <a:rPr lang="ru-RU" i="1" dirty="0"/>
              <a:t>AB</a:t>
            </a:r>
            <a:r>
              <a:rPr lang="ru-RU" dirty="0"/>
              <a:t> = 2</a:t>
            </a:r>
            <a:r>
              <a:rPr lang="ru-RU" i="1" dirty="0"/>
              <a:t>BD</a:t>
            </a:r>
            <a:r>
              <a:rPr lang="ru-RU" dirty="0"/>
              <a:t>, следовательно </a:t>
            </a:r>
            <a:r>
              <a:rPr lang="ru-RU" i="1" dirty="0"/>
              <a:t>BD</a:t>
            </a:r>
            <a:r>
              <a:rPr lang="ru-RU" dirty="0"/>
              <a:t> = 2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Через вершину </a:t>
            </a:r>
            <a:r>
              <a:rPr lang="ru-RU" i="1" dirty="0"/>
              <a:t>A </a:t>
            </a:r>
            <a:r>
              <a:rPr lang="ru-RU" dirty="0"/>
              <a:t>проведем прямую, параллельную стороне </a:t>
            </a:r>
            <a:r>
              <a:rPr lang="ru-RU" i="1" dirty="0"/>
              <a:t>BC</a:t>
            </a:r>
            <a:r>
              <a:rPr lang="ru-RU" i="1" dirty="0" smtClean="0"/>
              <a:t>. </a:t>
            </a:r>
            <a:r>
              <a:rPr lang="ru-RU" dirty="0" smtClean="0"/>
              <a:t>Продлим </a:t>
            </a:r>
            <a:r>
              <a:rPr lang="ru-RU" dirty="0"/>
              <a:t>медиану </a:t>
            </a:r>
            <a:r>
              <a:rPr lang="ru-RU" i="1" dirty="0"/>
              <a:t>BK</a:t>
            </a:r>
            <a:r>
              <a:rPr lang="ru-RU" dirty="0"/>
              <a:t> треугольника </a:t>
            </a:r>
            <a:r>
              <a:rPr lang="ru-RU" i="1" dirty="0"/>
              <a:t>ABC</a:t>
            </a:r>
            <a:r>
              <a:rPr lang="ru-RU" dirty="0"/>
              <a:t> до пересечения с этой прямой с точке </a:t>
            </a:r>
            <a:r>
              <a:rPr lang="ru-RU" i="1" dirty="0"/>
              <a:t>T</a:t>
            </a:r>
            <a:r>
              <a:rPr lang="ru-RU" dirty="0"/>
              <a:t>. Из равенства треугольников </a:t>
            </a:r>
            <a:r>
              <a:rPr lang="ru-RU" i="1" dirty="0"/>
              <a:t>AKT</a:t>
            </a:r>
            <a:r>
              <a:rPr lang="ru-RU" dirty="0"/>
              <a:t> и </a:t>
            </a:r>
            <a:r>
              <a:rPr lang="ru-RU" i="1" dirty="0"/>
              <a:t>BKC</a:t>
            </a:r>
            <a:r>
              <a:rPr lang="ru-RU" dirty="0"/>
              <a:t> (по стороне и двум прилежащим к ней углам: </a:t>
            </a:r>
            <a:r>
              <a:rPr lang="ru-RU" i="1" dirty="0"/>
              <a:t>AK</a:t>
            </a:r>
            <a:r>
              <a:rPr lang="ru-RU" dirty="0"/>
              <a:t> = </a:t>
            </a:r>
            <a:r>
              <a:rPr lang="ru-RU" i="1" dirty="0"/>
              <a:t>KC</a:t>
            </a:r>
            <a:r>
              <a:rPr lang="ru-RU" dirty="0"/>
              <a:t>, т. к. </a:t>
            </a:r>
            <a:r>
              <a:rPr lang="ru-RU" i="1" dirty="0"/>
              <a:t>BK</a:t>
            </a:r>
            <a:r>
              <a:rPr lang="ru-RU" dirty="0"/>
              <a:t> — медиана, ∠</a:t>
            </a:r>
            <a:r>
              <a:rPr lang="ru-RU" i="1" dirty="0"/>
              <a:t>KBC</a:t>
            </a:r>
            <a:r>
              <a:rPr lang="ru-RU" dirty="0"/>
              <a:t> = ∠</a:t>
            </a:r>
            <a:r>
              <a:rPr lang="ru-RU" i="1" dirty="0"/>
              <a:t>ATK</a:t>
            </a:r>
            <a:r>
              <a:rPr lang="ru-RU" dirty="0"/>
              <a:t> — вертикальные, ∠</a:t>
            </a:r>
            <a:r>
              <a:rPr lang="ru-RU" i="1" dirty="0"/>
              <a:t>BCK</a:t>
            </a:r>
            <a:r>
              <a:rPr lang="ru-RU" dirty="0"/>
              <a:t> = ∠</a:t>
            </a:r>
            <a:r>
              <a:rPr lang="ru-RU" i="1" dirty="0"/>
              <a:t>KAT</a:t>
            </a:r>
            <a:r>
              <a:rPr lang="ru-RU" dirty="0"/>
              <a:t> — накрест лежащие при параллельных прямых </a:t>
            </a:r>
            <a:r>
              <a:rPr lang="ru-RU" i="1" dirty="0"/>
              <a:t>BC</a:t>
            </a:r>
            <a:r>
              <a:rPr lang="ru-RU" dirty="0"/>
              <a:t>, </a:t>
            </a:r>
            <a:r>
              <a:rPr lang="ru-RU" i="1" dirty="0"/>
              <a:t>AT</a:t>
            </a:r>
            <a:r>
              <a:rPr lang="ru-RU" dirty="0"/>
              <a:t> и секущей </a:t>
            </a:r>
            <a:r>
              <a:rPr lang="ru-RU" i="1" dirty="0"/>
              <a:t>AC</a:t>
            </a:r>
            <a:r>
              <a:rPr lang="ru-RU" dirty="0"/>
              <a:t>) следует, что </a:t>
            </a:r>
            <a:r>
              <a:rPr lang="ru-RU" i="1" dirty="0"/>
              <a:t>BC</a:t>
            </a:r>
            <a:r>
              <a:rPr lang="ru-RU" dirty="0"/>
              <a:t> =</a:t>
            </a:r>
            <a:r>
              <a:rPr lang="ru-RU" i="1" dirty="0"/>
              <a:t>AT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Из подобия треугольников </a:t>
            </a:r>
            <a:r>
              <a:rPr lang="ru-RU" i="1" dirty="0"/>
              <a:t>ATF</a:t>
            </a:r>
            <a:r>
              <a:rPr lang="ru-RU" dirty="0"/>
              <a:t> и </a:t>
            </a:r>
            <a:r>
              <a:rPr lang="ru-RU" i="1" dirty="0"/>
              <a:t>FBD</a:t>
            </a:r>
            <a:r>
              <a:rPr lang="ru-RU" dirty="0"/>
              <a:t> (по двум углам: ∠</a:t>
            </a:r>
            <a:r>
              <a:rPr lang="ru-RU" i="1" dirty="0"/>
              <a:t>ATF </a:t>
            </a:r>
            <a:r>
              <a:rPr lang="ru-RU" dirty="0"/>
              <a:t>= ∠</a:t>
            </a:r>
            <a:r>
              <a:rPr lang="ru-RU" i="1" dirty="0"/>
              <a:t>FBD </a:t>
            </a:r>
            <a:r>
              <a:rPr lang="ru-RU" dirty="0"/>
              <a:t>- накрест лежащие при параллельных прямых </a:t>
            </a:r>
            <a:r>
              <a:rPr lang="ru-RU" i="1" dirty="0"/>
              <a:t>BD</a:t>
            </a:r>
            <a:r>
              <a:rPr lang="ru-RU" dirty="0"/>
              <a:t>, </a:t>
            </a:r>
            <a:r>
              <a:rPr lang="ru-RU" i="1" dirty="0"/>
              <a:t>AT</a:t>
            </a:r>
            <a:r>
              <a:rPr lang="ru-RU" dirty="0"/>
              <a:t> и </a:t>
            </a:r>
            <a:r>
              <a:rPr lang="ru-RU" dirty="0" smtClean="0"/>
              <a:t>секущей </a:t>
            </a:r>
            <a:r>
              <a:rPr lang="ru-RU" i="1" dirty="0" smtClean="0"/>
              <a:t>BT</a:t>
            </a:r>
            <a:r>
              <a:rPr lang="ru-RU" dirty="0"/>
              <a:t>, ∠</a:t>
            </a:r>
            <a:r>
              <a:rPr lang="ru-RU" i="1" dirty="0"/>
              <a:t>TAF </a:t>
            </a:r>
            <a:r>
              <a:rPr lang="ru-RU" dirty="0"/>
              <a:t>= ∠</a:t>
            </a:r>
            <a:r>
              <a:rPr lang="ru-RU" i="1" dirty="0"/>
              <a:t>BDF </a:t>
            </a:r>
            <a:r>
              <a:rPr lang="ru-RU" dirty="0"/>
              <a:t>- прямые, коэффициент подобия </a:t>
            </a:r>
            <a:r>
              <a:rPr lang="ru-RU" i="1" dirty="0"/>
              <a:t>AF</a:t>
            </a:r>
            <a:r>
              <a:rPr lang="ru-RU" dirty="0"/>
              <a:t> : </a:t>
            </a:r>
            <a:r>
              <a:rPr lang="ru-RU" i="1" dirty="0"/>
              <a:t>FD</a:t>
            </a:r>
            <a:r>
              <a:rPr lang="ru-RU" dirty="0"/>
              <a:t> = 1 : 2) следует, что </a:t>
            </a:r>
            <a:r>
              <a:rPr lang="ru-RU" i="1" dirty="0"/>
              <a:t>BD</a:t>
            </a:r>
            <a:r>
              <a:rPr lang="ru-RU" dirty="0"/>
              <a:t> = 2</a:t>
            </a:r>
            <a:r>
              <a:rPr lang="ru-RU" i="1" dirty="0"/>
              <a:t>AT</a:t>
            </a:r>
            <a:r>
              <a:rPr lang="ru-RU" dirty="0"/>
              <a:t>, а значит </a:t>
            </a:r>
            <a:r>
              <a:rPr lang="ru-RU" i="1" dirty="0"/>
              <a:t>AT</a:t>
            </a:r>
            <a:r>
              <a:rPr lang="ru-RU" dirty="0"/>
              <a:t> = </a:t>
            </a:r>
            <a:r>
              <a:rPr lang="ru-RU" i="1" dirty="0"/>
              <a:t>BC</a:t>
            </a:r>
            <a:r>
              <a:rPr lang="ru-RU" dirty="0"/>
              <a:t> = </a:t>
            </a:r>
            <a:r>
              <a:rPr lang="ru-RU" i="1" dirty="0"/>
              <a:t>CD</a:t>
            </a:r>
            <a:r>
              <a:rPr lang="ru-RU" dirty="0"/>
              <a:t> = 1. Из теоремы Пифагора для треугольника </a:t>
            </a:r>
            <a:r>
              <a:rPr lang="ru-RU" i="1" dirty="0"/>
              <a:t>ABD</a:t>
            </a:r>
            <a:r>
              <a:rPr lang="ru-RU" dirty="0"/>
              <a:t> следует, что </a:t>
            </a:r>
            <a:r>
              <a:rPr lang="ru-RU" i="1" dirty="0"/>
              <a:t>AD</a:t>
            </a:r>
            <a:r>
              <a:rPr lang="ru-RU" dirty="0"/>
              <a:t> = 2√3. И из теоремы Пифагора для треугольника </a:t>
            </a:r>
            <a:r>
              <a:rPr lang="ru-RU" i="1" dirty="0"/>
              <a:t>ACD</a:t>
            </a:r>
            <a:r>
              <a:rPr lang="ru-RU" dirty="0"/>
              <a:t> окончательно следует, что </a:t>
            </a:r>
            <a:r>
              <a:rPr lang="ru-RU" i="1" dirty="0"/>
              <a:t>AC</a:t>
            </a:r>
            <a:r>
              <a:rPr lang="ru-RU" dirty="0"/>
              <a:t> = √13.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/>
              <a:t>Рассмотрим </a:t>
            </a:r>
            <a:r>
              <a:rPr lang="ru-RU" sz="3200" dirty="0" smtClean="0"/>
              <a:t>несколько </a:t>
            </a:r>
            <a:r>
              <a:rPr lang="ru-RU" sz="3200" dirty="0"/>
              <a:t>геометрических задач, каждая их которых легко решается с помощью одного и того же дополнительного построения: проведения прямой, параллельной одной из сторон данного треугольника.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 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/>
              <a:t>медиане </a:t>
            </a:r>
            <a:r>
              <a:rPr lang="ru-RU" i="1" dirty="0"/>
              <a:t>AK</a:t>
            </a:r>
            <a:r>
              <a:rPr lang="ru-RU" dirty="0"/>
              <a:t> треугольника </a:t>
            </a:r>
            <a:r>
              <a:rPr lang="ru-RU" i="1" dirty="0"/>
              <a:t>ABC</a:t>
            </a:r>
            <a:r>
              <a:rPr lang="ru-RU" dirty="0"/>
              <a:t> взята точка </a:t>
            </a:r>
            <a:r>
              <a:rPr lang="ru-RU" i="1" dirty="0"/>
              <a:t>M</a:t>
            </a:r>
            <a:r>
              <a:rPr lang="ru-RU" dirty="0"/>
              <a:t>, причем </a:t>
            </a:r>
            <a:r>
              <a:rPr lang="ru-RU" i="1" dirty="0"/>
              <a:t>AM</a:t>
            </a:r>
            <a:r>
              <a:rPr lang="ru-RU" dirty="0"/>
              <a:t> :</a:t>
            </a:r>
            <a:r>
              <a:rPr lang="ru-RU" i="1" dirty="0"/>
              <a:t>MK</a:t>
            </a:r>
            <a:r>
              <a:rPr lang="ru-RU" dirty="0"/>
              <a:t> = 1 : 3. В каком отношении прямая </a:t>
            </a:r>
            <a:r>
              <a:rPr lang="ru-RU" i="1" dirty="0"/>
              <a:t>BM</a:t>
            </a:r>
            <a:r>
              <a:rPr lang="ru-RU" dirty="0"/>
              <a:t> делит сторону </a:t>
            </a:r>
            <a:r>
              <a:rPr lang="ru-RU" i="1" dirty="0"/>
              <a:t>AC</a:t>
            </a:r>
            <a:r>
              <a:rPr lang="ru-RU" dirty="0"/>
              <a:t>?</a:t>
            </a:r>
          </a:p>
          <a:p>
            <a:endParaRPr lang="ru-RU" dirty="0"/>
          </a:p>
        </p:txBody>
      </p:sp>
      <p:pic>
        <p:nvPicPr>
          <p:cNvPr id="4" name="Рисунок 3" descr="http://yourtutor.info/wp-content/uploads/2011/11/Treangle5-300x146.pn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857496"/>
            <a:ext cx="464347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l"/>
            <a:r>
              <a:rPr lang="ru-RU" dirty="0" smtClean="0"/>
              <a:t>             Решение: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401080" cy="5000660"/>
          </a:xfrm>
        </p:spPr>
        <p:txBody>
          <a:bodyPr>
            <a:normAutofit fontScale="92500"/>
          </a:bodyPr>
          <a:lstStyle/>
          <a:p>
            <a:r>
              <a:rPr lang="ru-RU" dirty="0"/>
              <a:t>Через вершину </a:t>
            </a:r>
            <a:r>
              <a:rPr lang="ru-RU" i="1" dirty="0"/>
              <a:t>B</a:t>
            </a:r>
            <a:r>
              <a:rPr lang="ru-RU" dirty="0"/>
              <a:t> проведем прямую, параллельную </a:t>
            </a:r>
            <a:r>
              <a:rPr lang="ru-RU" i="1" dirty="0"/>
              <a:t>AC</a:t>
            </a:r>
            <a:r>
              <a:rPr lang="ru-RU" dirty="0"/>
              <a:t>, продлим медиану </a:t>
            </a:r>
            <a:r>
              <a:rPr lang="ru-RU" i="1" dirty="0"/>
              <a:t>AK</a:t>
            </a:r>
            <a:r>
              <a:rPr lang="ru-RU" dirty="0"/>
              <a:t> до пересечения с этой прямой в точке </a:t>
            </a:r>
            <a:r>
              <a:rPr lang="ru-RU" i="1" dirty="0"/>
              <a:t>T</a:t>
            </a:r>
            <a:r>
              <a:rPr lang="ru-RU" dirty="0"/>
              <a:t>. Из равенства треугольников </a:t>
            </a:r>
            <a:r>
              <a:rPr lang="ru-RU" i="1" dirty="0"/>
              <a:t>KBT</a:t>
            </a:r>
            <a:r>
              <a:rPr lang="ru-RU" dirty="0"/>
              <a:t> и </a:t>
            </a:r>
            <a:r>
              <a:rPr lang="ru-RU" i="1" dirty="0"/>
              <a:t>AKC </a:t>
            </a:r>
            <a:r>
              <a:rPr lang="ru-RU" dirty="0"/>
              <a:t>(по стороне и двум прилежащим углам: </a:t>
            </a:r>
            <a:r>
              <a:rPr lang="ru-RU" i="1" dirty="0"/>
              <a:t>BK</a:t>
            </a:r>
            <a:r>
              <a:rPr lang="ru-RU" dirty="0"/>
              <a:t> =</a:t>
            </a:r>
            <a:r>
              <a:rPr lang="ru-RU" i="1" dirty="0"/>
              <a:t>KC</a:t>
            </a:r>
            <a:r>
              <a:rPr lang="ru-RU" dirty="0"/>
              <a:t>, т. к. </a:t>
            </a:r>
            <a:r>
              <a:rPr lang="ru-RU" i="1" dirty="0"/>
              <a:t>AK</a:t>
            </a:r>
            <a:r>
              <a:rPr lang="ru-RU" dirty="0"/>
              <a:t> — медиана, ∠</a:t>
            </a:r>
            <a:r>
              <a:rPr lang="ru-RU" i="1" dirty="0"/>
              <a:t>BKT</a:t>
            </a:r>
            <a:r>
              <a:rPr lang="ru-RU" dirty="0"/>
              <a:t> = ∠</a:t>
            </a:r>
            <a:r>
              <a:rPr lang="ru-RU" i="1" dirty="0"/>
              <a:t>AKC</a:t>
            </a:r>
            <a:r>
              <a:rPr lang="ru-RU" dirty="0"/>
              <a:t> — вертикальные, ∠</a:t>
            </a:r>
            <a:r>
              <a:rPr lang="ru-RU" i="1" dirty="0"/>
              <a:t>KBT</a:t>
            </a:r>
            <a:r>
              <a:rPr lang="ru-RU" dirty="0"/>
              <a:t>= ∠</a:t>
            </a:r>
            <a:r>
              <a:rPr lang="ru-RU" i="1" dirty="0"/>
              <a:t>KCA</a:t>
            </a:r>
            <a:r>
              <a:rPr lang="ru-RU" dirty="0"/>
              <a:t> — накрест лежащие при параллельных прямых </a:t>
            </a:r>
            <a:r>
              <a:rPr lang="ru-RU" i="1" dirty="0"/>
              <a:t>AC</a:t>
            </a:r>
            <a:r>
              <a:rPr lang="ru-RU" dirty="0"/>
              <a:t>, </a:t>
            </a:r>
            <a:r>
              <a:rPr lang="ru-RU" i="1" dirty="0"/>
              <a:t>BT</a:t>
            </a:r>
            <a:r>
              <a:rPr lang="ru-RU" dirty="0"/>
              <a:t> и секущей </a:t>
            </a:r>
            <a:r>
              <a:rPr lang="ru-RU" i="1" dirty="0"/>
              <a:t>BC</a:t>
            </a:r>
            <a:r>
              <a:rPr lang="ru-RU" dirty="0"/>
              <a:t>) следует, что </a:t>
            </a:r>
            <a:r>
              <a:rPr lang="ru-RU" i="1" dirty="0"/>
              <a:t>BT</a:t>
            </a:r>
            <a:r>
              <a:rPr lang="ru-RU" dirty="0"/>
              <a:t> = </a:t>
            </a:r>
            <a:r>
              <a:rPr lang="ru-RU" i="1" dirty="0"/>
              <a:t>AC</a:t>
            </a:r>
            <a:r>
              <a:rPr lang="ru-RU" dirty="0"/>
              <a:t> и </a:t>
            </a:r>
            <a:r>
              <a:rPr lang="ru-RU" i="1" dirty="0"/>
              <a:t>AK</a:t>
            </a:r>
            <a:r>
              <a:rPr lang="ru-RU" dirty="0"/>
              <a:t> = </a:t>
            </a:r>
            <a:r>
              <a:rPr lang="ru-RU" i="1" dirty="0"/>
              <a:t>KT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Из подобия треугольников </a:t>
            </a:r>
            <a:r>
              <a:rPr lang="ru-RU" i="1" dirty="0"/>
              <a:t>AML</a:t>
            </a:r>
            <a:r>
              <a:rPr lang="ru-RU" dirty="0"/>
              <a:t> и </a:t>
            </a:r>
            <a:r>
              <a:rPr lang="ru-RU" i="1" dirty="0"/>
              <a:t>MBT</a:t>
            </a:r>
            <a:r>
              <a:rPr lang="ru-RU" dirty="0"/>
              <a:t> (по двум углам: ∠</a:t>
            </a:r>
            <a:r>
              <a:rPr lang="ru-RU" i="1" dirty="0"/>
              <a:t>MAL</a:t>
            </a:r>
            <a:r>
              <a:rPr lang="ru-RU" dirty="0"/>
              <a:t> = ∠</a:t>
            </a:r>
            <a:r>
              <a:rPr lang="ru-RU" i="1" dirty="0"/>
              <a:t>BTK</a:t>
            </a:r>
            <a:r>
              <a:rPr lang="ru-RU" dirty="0"/>
              <a:t>, ∠</a:t>
            </a:r>
            <a:r>
              <a:rPr lang="ru-RU" i="1" dirty="0"/>
              <a:t>ALB</a:t>
            </a:r>
            <a:r>
              <a:rPr lang="ru-RU" dirty="0"/>
              <a:t> = ∠</a:t>
            </a:r>
            <a:r>
              <a:rPr lang="ru-RU" i="1" dirty="0"/>
              <a:t>LBT</a:t>
            </a:r>
            <a:r>
              <a:rPr lang="ru-RU" dirty="0"/>
              <a:t> — накрест лежащие при параллельных прямых </a:t>
            </a:r>
            <a:r>
              <a:rPr lang="ru-RU" i="1" dirty="0"/>
              <a:t>AC</a:t>
            </a:r>
            <a:r>
              <a:rPr lang="ru-RU" dirty="0"/>
              <a:t>, </a:t>
            </a:r>
            <a:r>
              <a:rPr lang="ru-RU" i="1" dirty="0"/>
              <a:t>BT</a:t>
            </a:r>
            <a:r>
              <a:rPr lang="ru-RU" dirty="0"/>
              <a:t> и секущих </a:t>
            </a:r>
            <a:r>
              <a:rPr lang="ru-RU" i="1" dirty="0"/>
              <a:t>BL</a:t>
            </a:r>
            <a:r>
              <a:rPr lang="ru-RU" dirty="0"/>
              <a:t>, </a:t>
            </a:r>
            <a:r>
              <a:rPr lang="ru-RU" i="1" dirty="0"/>
              <a:t>AT</a:t>
            </a:r>
            <a:r>
              <a:rPr lang="ru-RU" dirty="0"/>
              <a:t>) следует, что </a:t>
            </a:r>
            <a:r>
              <a:rPr lang="ru-RU" i="1" dirty="0"/>
              <a:t>AL</a:t>
            </a:r>
            <a:r>
              <a:rPr lang="ru-RU" dirty="0"/>
              <a:t> : </a:t>
            </a:r>
            <a:r>
              <a:rPr lang="ru-RU" i="1" dirty="0"/>
              <a:t>BT</a:t>
            </a:r>
            <a:r>
              <a:rPr lang="ru-RU" dirty="0"/>
              <a:t> = </a:t>
            </a:r>
            <a:r>
              <a:rPr lang="ru-RU" i="1" dirty="0"/>
              <a:t>AL</a:t>
            </a:r>
            <a:r>
              <a:rPr lang="ru-RU" dirty="0"/>
              <a:t> : </a:t>
            </a:r>
            <a:r>
              <a:rPr lang="ru-RU" i="1" dirty="0"/>
              <a:t>AC = AM </a:t>
            </a:r>
            <a:r>
              <a:rPr lang="ru-RU" dirty="0"/>
              <a:t>: </a:t>
            </a:r>
            <a:r>
              <a:rPr lang="ru-RU" i="1" dirty="0"/>
              <a:t>MT</a:t>
            </a:r>
            <a:r>
              <a:rPr lang="ru-RU" dirty="0"/>
              <a:t>. </a:t>
            </a:r>
            <a:r>
              <a:rPr lang="ru-RU" dirty="0" smtClean="0"/>
              <a:t>Поскольку  </a:t>
            </a:r>
            <a:r>
              <a:rPr lang="ru-RU" i="1" dirty="0" smtClean="0"/>
              <a:t>AK</a:t>
            </a:r>
            <a:r>
              <a:rPr lang="ru-RU" dirty="0"/>
              <a:t> = </a:t>
            </a:r>
            <a:r>
              <a:rPr lang="ru-RU" i="1" dirty="0"/>
              <a:t>KT</a:t>
            </a:r>
            <a:r>
              <a:rPr lang="ru-RU" dirty="0"/>
              <a:t>, то </a:t>
            </a:r>
            <a:r>
              <a:rPr lang="ru-RU" i="1" dirty="0"/>
              <a:t>AM</a:t>
            </a:r>
            <a:r>
              <a:rPr lang="ru-RU" dirty="0"/>
              <a:t> : </a:t>
            </a:r>
            <a:r>
              <a:rPr lang="ru-RU" i="1" dirty="0"/>
              <a:t>MT</a:t>
            </a:r>
            <a:r>
              <a:rPr lang="ru-RU" dirty="0"/>
              <a:t> = 1 : 7. Тогда </a:t>
            </a:r>
            <a:r>
              <a:rPr lang="ru-RU" i="1" dirty="0"/>
              <a:t>AL</a:t>
            </a:r>
            <a:r>
              <a:rPr lang="ru-RU" dirty="0"/>
              <a:t> : </a:t>
            </a:r>
            <a:r>
              <a:rPr lang="ru-RU" i="1" dirty="0"/>
              <a:t>AC = </a:t>
            </a:r>
            <a:r>
              <a:rPr lang="ru-RU" dirty="0"/>
              <a:t>1 : 7, а </a:t>
            </a:r>
            <a:r>
              <a:rPr lang="ru-RU" i="1" dirty="0"/>
              <a:t>AL</a:t>
            </a:r>
            <a:r>
              <a:rPr lang="ru-RU" dirty="0"/>
              <a:t> : </a:t>
            </a:r>
            <a:r>
              <a:rPr lang="ru-RU" i="1" dirty="0"/>
              <a:t>LC</a:t>
            </a:r>
            <a:r>
              <a:rPr lang="ru-RU" dirty="0"/>
              <a:t> = 1 : 6.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 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треугольнике </a:t>
            </a:r>
            <a:r>
              <a:rPr lang="ru-RU" i="1" dirty="0"/>
              <a:t>ABC</a:t>
            </a:r>
            <a:r>
              <a:rPr lang="ru-RU" dirty="0"/>
              <a:t> биссектриса </a:t>
            </a:r>
            <a:r>
              <a:rPr lang="ru-RU" i="1" dirty="0"/>
              <a:t>AD</a:t>
            </a:r>
            <a:r>
              <a:rPr lang="ru-RU" dirty="0"/>
              <a:t> делит сторону </a:t>
            </a:r>
            <a:r>
              <a:rPr lang="ru-RU" i="1" dirty="0"/>
              <a:t>BC</a:t>
            </a:r>
            <a:r>
              <a:rPr lang="ru-RU" dirty="0"/>
              <a:t> в отношении </a:t>
            </a:r>
            <a:r>
              <a:rPr lang="ru-RU" i="1" dirty="0"/>
              <a:t>BD</a:t>
            </a:r>
            <a:r>
              <a:rPr lang="ru-RU" dirty="0"/>
              <a:t> : </a:t>
            </a:r>
            <a:r>
              <a:rPr lang="ru-RU" i="1" dirty="0"/>
              <a:t>DC</a:t>
            </a:r>
            <a:r>
              <a:rPr lang="ru-RU" dirty="0"/>
              <a:t> = 2 : 1. В каком отношении медиана </a:t>
            </a:r>
            <a:r>
              <a:rPr lang="ru-RU" i="1" dirty="0"/>
              <a:t>CE</a:t>
            </a:r>
            <a:r>
              <a:rPr lang="ru-RU" dirty="0"/>
              <a:t> делит эту биссектрису?</a:t>
            </a:r>
          </a:p>
          <a:p>
            <a:endParaRPr lang="ru-RU" dirty="0"/>
          </a:p>
        </p:txBody>
      </p:sp>
      <p:pic>
        <p:nvPicPr>
          <p:cNvPr id="4" name="Рисунок 3" descr="http://yourtutor.info/wp-content/uploads/2011/12/treangle5-300x218.pn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214686"/>
            <a:ext cx="4203717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939784"/>
          </a:xfrm>
        </p:spPr>
        <p:txBody>
          <a:bodyPr/>
          <a:lstStyle/>
          <a:p>
            <a:pPr algn="l"/>
            <a:r>
              <a:rPr lang="ru-RU" dirty="0" smtClean="0"/>
              <a:t> 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92500"/>
          </a:bodyPr>
          <a:lstStyle/>
          <a:p>
            <a:r>
              <a:rPr lang="ru-RU" dirty="0"/>
              <a:t>Через вершину </a:t>
            </a:r>
            <a:r>
              <a:rPr lang="ru-RU" i="1" dirty="0"/>
              <a:t>A</a:t>
            </a:r>
            <a:r>
              <a:rPr lang="ru-RU" dirty="0"/>
              <a:t> проведем прямую, параллельную стороне </a:t>
            </a:r>
            <a:r>
              <a:rPr lang="ru-RU" i="1" dirty="0"/>
              <a:t>BC</a:t>
            </a:r>
            <a:r>
              <a:rPr lang="ru-RU" dirty="0"/>
              <a:t>, продлим медиану </a:t>
            </a:r>
            <a:r>
              <a:rPr lang="ru-RU" i="1" dirty="0"/>
              <a:t>CE</a:t>
            </a:r>
            <a:r>
              <a:rPr lang="ru-RU" dirty="0"/>
              <a:t> до пересечения с этой прямой в точке </a:t>
            </a:r>
            <a:r>
              <a:rPr lang="ru-RU" i="1" dirty="0"/>
              <a:t>T</a:t>
            </a:r>
            <a:r>
              <a:rPr lang="ru-RU" dirty="0"/>
              <a:t>. Треугольник </a:t>
            </a:r>
            <a:r>
              <a:rPr lang="ru-RU" i="1" dirty="0"/>
              <a:t>TEA</a:t>
            </a:r>
            <a:r>
              <a:rPr lang="ru-RU" dirty="0"/>
              <a:t> равен треугольнику </a:t>
            </a:r>
            <a:r>
              <a:rPr lang="ru-RU" i="1" dirty="0"/>
              <a:t>EBC</a:t>
            </a:r>
            <a:r>
              <a:rPr lang="ru-RU" dirty="0"/>
              <a:t>  по стороне и двум прилежащим к ней углам (</a:t>
            </a:r>
            <a:r>
              <a:rPr lang="ru-RU" i="1" dirty="0"/>
              <a:t>AE</a:t>
            </a:r>
            <a:r>
              <a:rPr lang="ru-RU" dirty="0"/>
              <a:t> = </a:t>
            </a:r>
            <a:r>
              <a:rPr lang="ru-RU" i="1" dirty="0"/>
              <a:t>EB</a:t>
            </a:r>
            <a:r>
              <a:rPr lang="ru-RU" dirty="0"/>
              <a:t>, т. к. </a:t>
            </a:r>
            <a:r>
              <a:rPr lang="ru-RU" i="1" dirty="0"/>
              <a:t>CE</a:t>
            </a:r>
            <a:r>
              <a:rPr lang="ru-RU" dirty="0"/>
              <a:t> — медиана, ∠</a:t>
            </a:r>
            <a:r>
              <a:rPr lang="ru-RU" i="1" dirty="0"/>
              <a:t>AET</a:t>
            </a:r>
            <a:r>
              <a:rPr lang="ru-RU" dirty="0"/>
              <a:t> = ∠</a:t>
            </a:r>
            <a:r>
              <a:rPr lang="ru-RU" i="1" dirty="0"/>
              <a:t>CEB</a:t>
            </a:r>
            <a:r>
              <a:rPr lang="ru-RU" dirty="0"/>
              <a:t>— вертикальные, ∠</a:t>
            </a:r>
            <a:r>
              <a:rPr lang="ru-RU" i="1" dirty="0"/>
              <a:t>TAB</a:t>
            </a:r>
            <a:r>
              <a:rPr lang="ru-RU" dirty="0"/>
              <a:t> = ∠</a:t>
            </a:r>
            <a:r>
              <a:rPr lang="ru-RU" i="1" dirty="0"/>
              <a:t>ABC</a:t>
            </a:r>
            <a:r>
              <a:rPr lang="ru-RU" dirty="0"/>
              <a:t> — накрест лежащие при параллельных прямых </a:t>
            </a:r>
            <a:r>
              <a:rPr lang="ru-RU" i="1" dirty="0"/>
              <a:t>TA</a:t>
            </a:r>
            <a:r>
              <a:rPr lang="ru-RU" dirty="0"/>
              <a:t>, </a:t>
            </a:r>
            <a:r>
              <a:rPr lang="ru-RU" i="1" dirty="0"/>
              <a:t>BC</a:t>
            </a:r>
            <a:r>
              <a:rPr lang="ru-RU" dirty="0"/>
              <a:t> и секущей </a:t>
            </a:r>
            <a:r>
              <a:rPr lang="ru-RU" i="1" dirty="0"/>
              <a:t>AB</a:t>
            </a:r>
            <a:r>
              <a:rPr lang="ru-RU" dirty="0"/>
              <a:t>). Следовательно </a:t>
            </a:r>
            <a:r>
              <a:rPr lang="ru-RU" i="1" dirty="0"/>
              <a:t>BC</a:t>
            </a:r>
            <a:r>
              <a:rPr lang="ru-RU" dirty="0"/>
              <a:t> = </a:t>
            </a:r>
            <a:r>
              <a:rPr lang="ru-RU" i="1" dirty="0" smtClean="0"/>
              <a:t>TA  </a:t>
            </a:r>
            <a:r>
              <a:rPr lang="ru-RU" dirty="0" smtClean="0"/>
              <a:t>и</a:t>
            </a:r>
            <a:r>
              <a:rPr lang="ru-RU" dirty="0"/>
              <a:t> </a:t>
            </a:r>
            <a:r>
              <a:rPr lang="ru-RU" i="1" dirty="0"/>
              <a:t>TA</a:t>
            </a:r>
            <a:r>
              <a:rPr lang="ru-RU" dirty="0"/>
              <a:t> = 3</a:t>
            </a:r>
            <a:r>
              <a:rPr lang="ru-RU" i="1" dirty="0"/>
              <a:t>DC</a:t>
            </a:r>
            <a:r>
              <a:rPr lang="ru-RU" dirty="0"/>
              <a:t>.</a:t>
            </a:r>
          </a:p>
          <a:p>
            <a:r>
              <a:rPr lang="ru-RU" dirty="0"/>
              <a:t>Треугольники </a:t>
            </a:r>
            <a:r>
              <a:rPr lang="ru-RU" i="1" dirty="0"/>
              <a:t>TKA</a:t>
            </a:r>
            <a:r>
              <a:rPr lang="ru-RU" dirty="0"/>
              <a:t> и </a:t>
            </a:r>
            <a:r>
              <a:rPr lang="ru-RU" i="1" dirty="0"/>
              <a:t>DKC</a:t>
            </a:r>
            <a:r>
              <a:rPr lang="ru-RU" dirty="0"/>
              <a:t> подобны по двум углам (∠</a:t>
            </a:r>
            <a:r>
              <a:rPr lang="ru-RU" i="1" dirty="0"/>
              <a:t>TAD </a:t>
            </a:r>
            <a:r>
              <a:rPr lang="ru-RU" dirty="0"/>
              <a:t>= ∠</a:t>
            </a:r>
            <a:r>
              <a:rPr lang="ru-RU" i="1" dirty="0"/>
              <a:t>KDC</a:t>
            </a:r>
            <a:r>
              <a:rPr lang="ru-RU" dirty="0"/>
              <a:t>, ∠</a:t>
            </a:r>
            <a:r>
              <a:rPr lang="ru-RU" i="1" dirty="0"/>
              <a:t>TCD </a:t>
            </a:r>
            <a:r>
              <a:rPr lang="ru-RU" dirty="0"/>
              <a:t>= ∠</a:t>
            </a:r>
            <a:r>
              <a:rPr lang="ru-RU" i="1" dirty="0"/>
              <a:t>ATC</a:t>
            </a:r>
            <a:r>
              <a:rPr lang="ru-RU" dirty="0"/>
              <a:t> — накрест лежащие при параллельных прямых </a:t>
            </a:r>
            <a:r>
              <a:rPr lang="ru-RU" i="1" dirty="0"/>
              <a:t>TA</a:t>
            </a:r>
            <a:r>
              <a:rPr lang="ru-RU" dirty="0"/>
              <a:t>, </a:t>
            </a:r>
            <a:r>
              <a:rPr lang="ru-RU" i="1" dirty="0"/>
              <a:t>BC</a:t>
            </a:r>
            <a:r>
              <a:rPr lang="ru-RU" dirty="0"/>
              <a:t> и секущих </a:t>
            </a:r>
            <a:r>
              <a:rPr lang="ru-RU" i="1" dirty="0"/>
              <a:t>AD</a:t>
            </a:r>
            <a:r>
              <a:rPr lang="ru-RU" dirty="0"/>
              <a:t>, </a:t>
            </a:r>
            <a:r>
              <a:rPr lang="ru-RU" i="1" dirty="0"/>
              <a:t>TC</a:t>
            </a:r>
            <a:r>
              <a:rPr lang="ru-RU" dirty="0"/>
              <a:t>), следовательно KD : KA = DC : TA = 1 : 3.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 3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треугольнике </a:t>
            </a:r>
            <a:r>
              <a:rPr lang="ru-RU" i="1" dirty="0" smtClean="0"/>
              <a:t>ABC</a:t>
            </a:r>
            <a:r>
              <a:rPr lang="ru-RU" dirty="0" smtClean="0"/>
              <a:t> на основании </a:t>
            </a:r>
            <a:r>
              <a:rPr lang="ru-RU" i="1" dirty="0" smtClean="0"/>
              <a:t>AC</a:t>
            </a:r>
            <a:r>
              <a:rPr lang="ru-RU" dirty="0" smtClean="0"/>
              <a:t> взяты точки </a:t>
            </a:r>
            <a:r>
              <a:rPr lang="ru-RU" i="1" dirty="0" smtClean="0"/>
              <a:t>P</a:t>
            </a:r>
            <a:r>
              <a:rPr lang="ru-RU" dirty="0" smtClean="0"/>
              <a:t> и </a:t>
            </a:r>
            <a:r>
              <a:rPr lang="ru-RU" i="1" dirty="0" smtClean="0"/>
              <a:t>Q</a:t>
            </a:r>
            <a:r>
              <a:rPr lang="ru-RU" dirty="0" smtClean="0"/>
              <a:t> так, что </a:t>
            </a:r>
            <a:r>
              <a:rPr lang="ru-RU" i="1" dirty="0" smtClean="0"/>
              <a:t>AP</a:t>
            </a:r>
            <a:r>
              <a:rPr lang="ru-RU" dirty="0" smtClean="0"/>
              <a:t> &lt; </a:t>
            </a:r>
            <a:r>
              <a:rPr lang="ru-RU" i="1" dirty="0" smtClean="0"/>
              <a:t>AQ</a:t>
            </a:r>
            <a:r>
              <a:rPr lang="ru-RU" dirty="0" smtClean="0"/>
              <a:t>. Прямые </a:t>
            </a:r>
            <a:r>
              <a:rPr lang="ru-RU" i="1" dirty="0" smtClean="0"/>
              <a:t>BP</a:t>
            </a:r>
            <a:r>
              <a:rPr lang="ru-RU" dirty="0" smtClean="0"/>
              <a:t> и </a:t>
            </a:r>
            <a:r>
              <a:rPr lang="ru-RU" i="1" dirty="0" smtClean="0"/>
              <a:t>BQ</a:t>
            </a:r>
            <a:r>
              <a:rPr lang="ru-RU" dirty="0" smtClean="0"/>
              <a:t> делят медиану </a:t>
            </a:r>
            <a:r>
              <a:rPr lang="ru-RU" i="1" dirty="0" smtClean="0"/>
              <a:t>AM</a:t>
            </a:r>
            <a:r>
              <a:rPr lang="ru-RU" dirty="0" smtClean="0"/>
              <a:t> на три равные части. Известно, что </a:t>
            </a:r>
            <a:r>
              <a:rPr lang="ru-RU" i="1" dirty="0" smtClean="0"/>
              <a:t>PQ</a:t>
            </a:r>
            <a:r>
              <a:rPr lang="ru-RU" dirty="0" smtClean="0"/>
              <a:t> = 3. Найдите </a:t>
            </a:r>
            <a:r>
              <a:rPr lang="ru-RU" i="1" dirty="0" smtClean="0"/>
              <a:t>AC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http://yourtutor.info/wp-content/uploads/2011/11/Treangle-300x196.pn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071810"/>
            <a:ext cx="4429156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Проведём через вершину </a:t>
            </a:r>
            <a:r>
              <a:rPr lang="ru-RU" i="1" dirty="0"/>
              <a:t>B</a:t>
            </a:r>
            <a:r>
              <a:rPr lang="ru-RU" dirty="0"/>
              <a:t> прямую, параллельную </a:t>
            </a:r>
            <a:r>
              <a:rPr lang="ru-RU" i="1" dirty="0"/>
              <a:t>AC</a:t>
            </a:r>
            <a:r>
              <a:rPr lang="ru-RU" dirty="0"/>
              <a:t>, и продолжим медиану </a:t>
            </a:r>
            <a:r>
              <a:rPr lang="ru-RU" i="1" dirty="0"/>
              <a:t>AM</a:t>
            </a:r>
            <a:r>
              <a:rPr lang="ru-RU" dirty="0"/>
              <a:t> до пересечения с этой прямой в точке </a:t>
            </a:r>
            <a:r>
              <a:rPr lang="ru-RU" i="1" dirty="0"/>
              <a:t>T</a:t>
            </a:r>
            <a:r>
              <a:rPr lang="ru-RU" dirty="0"/>
              <a:t>. Из равенства треугольников </a:t>
            </a:r>
            <a:r>
              <a:rPr lang="ru-RU" i="1" dirty="0"/>
              <a:t>AMC</a:t>
            </a:r>
            <a:r>
              <a:rPr lang="ru-RU" dirty="0"/>
              <a:t> и </a:t>
            </a:r>
            <a:r>
              <a:rPr lang="ru-RU" i="1" dirty="0"/>
              <a:t>BMT</a:t>
            </a:r>
            <a:r>
              <a:rPr lang="ru-RU" dirty="0"/>
              <a:t> (по стороне и двум прилежащим к ней углам: </a:t>
            </a:r>
            <a:r>
              <a:rPr lang="ru-RU" i="1" dirty="0"/>
              <a:t>BM</a:t>
            </a:r>
            <a:r>
              <a:rPr lang="ru-RU" dirty="0"/>
              <a:t> = </a:t>
            </a:r>
            <a:r>
              <a:rPr lang="ru-RU" i="1" dirty="0"/>
              <a:t>MC</a:t>
            </a:r>
            <a:r>
              <a:rPr lang="ru-RU" dirty="0"/>
              <a:t>, т. к. </a:t>
            </a:r>
            <a:r>
              <a:rPr lang="ru-RU" i="1" dirty="0"/>
              <a:t>AM</a:t>
            </a:r>
            <a:r>
              <a:rPr lang="ru-RU" dirty="0"/>
              <a:t> — медиана, ∠</a:t>
            </a:r>
            <a:r>
              <a:rPr lang="ru-RU" i="1" dirty="0"/>
              <a:t>AMC</a:t>
            </a:r>
            <a:r>
              <a:rPr lang="ru-RU" dirty="0"/>
              <a:t> = ∠</a:t>
            </a:r>
            <a:r>
              <a:rPr lang="ru-RU" i="1" dirty="0"/>
              <a:t>BMT</a:t>
            </a:r>
            <a:r>
              <a:rPr lang="ru-RU" dirty="0"/>
              <a:t> — вертикальные, </a:t>
            </a:r>
            <a:r>
              <a:rPr lang="ru-RU" dirty="0" smtClean="0"/>
              <a:t>∠</a:t>
            </a:r>
            <a:r>
              <a:rPr lang="ru-RU" i="1" dirty="0" smtClean="0"/>
              <a:t>T</a:t>
            </a:r>
            <a:r>
              <a:rPr lang="ru-RU" i="1" dirty="0" smtClean="0"/>
              <a:t>BM</a:t>
            </a:r>
            <a:r>
              <a:rPr lang="ru-RU" dirty="0"/>
              <a:t> = ∠</a:t>
            </a:r>
            <a:r>
              <a:rPr lang="ru-RU" i="1" dirty="0" smtClean="0"/>
              <a:t>MC</a:t>
            </a:r>
            <a:r>
              <a:rPr lang="ru-RU" i="1" dirty="0" smtClean="0"/>
              <a:t>A</a:t>
            </a:r>
            <a:r>
              <a:rPr lang="ru-RU" dirty="0"/>
              <a:t> — накрест лежащие при параллельных прямых </a:t>
            </a:r>
            <a:r>
              <a:rPr lang="ru-RU" i="1" dirty="0"/>
              <a:t>AC</a:t>
            </a:r>
            <a:r>
              <a:rPr lang="ru-RU" dirty="0"/>
              <a:t>, </a:t>
            </a:r>
            <a:r>
              <a:rPr lang="ru-RU" i="1" dirty="0"/>
              <a:t>BT</a:t>
            </a:r>
            <a:r>
              <a:rPr lang="ru-RU" dirty="0"/>
              <a:t> и секущей </a:t>
            </a:r>
            <a:r>
              <a:rPr lang="ru-RU" i="1" dirty="0" smtClean="0"/>
              <a:t>ВС</a:t>
            </a:r>
            <a:r>
              <a:rPr lang="ru-RU" dirty="0" smtClean="0"/>
              <a:t>) </a:t>
            </a:r>
            <a:r>
              <a:rPr lang="ru-RU" dirty="0"/>
              <a:t>следует, что </a:t>
            </a:r>
            <a:r>
              <a:rPr lang="ru-RU" i="1" dirty="0"/>
              <a:t>AC</a:t>
            </a:r>
            <a:r>
              <a:rPr lang="ru-RU" dirty="0"/>
              <a:t> = </a:t>
            </a:r>
            <a:r>
              <a:rPr lang="ru-RU" i="1" dirty="0"/>
              <a:t>BT</a:t>
            </a:r>
            <a:r>
              <a:rPr lang="ru-RU" dirty="0"/>
              <a:t> и </a:t>
            </a:r>
            <a:r>
              <a:rPr lang="ru-RU" i="1" dirty="0"/>
              <a:t>MT</a:t>
            </a:r>
            <a:r>
              <a:rPr lang="ru-RU" dirty="0"/>
              <a:t> = </a:t>
            </a:r>
            <a:r>
              <a:rPr lang="ru-RU" i="1" dirty="0"/>
              <a:t>AM</a:t>
            </a:r>
            <a:r>
              <a:rPr lang="ru-RU" dirty="0"/>
              <a:t>. Тогда </a:t>
            </a:r>
            <a:r>
              <a:rPr lang="ru-RU" i="1" dirty="0"/>
              <a:t>AK </a:t>
            </a:r>
            <a:r>
              <a:rPr lang="ru-RU" dirty="0"/>
              <a:t>= 1/6 </a:t>
            </a:r>
            <a:r>
              <a:rPr lang="ru-RU" i="1" dirty="0"/>
              <a:t>AT</a:t>
            </a:r>
            <a:r>
              <a:rPr lang="ru-RU" dirty="0"/>
              <a:t>, </a:t>
            </a:r>
            <a:r>
              <a:rPr lang="ru-RU" i="1" dirty="0"/>
              <a:t>AN</a:t>
            </a:r>
            <a:r>
              <a:rPr lang="ru-RU" dirty="0"/>
              <a:t> = 1/3 </a:t>
            </a:r>
            <a:r>
              <a:rPr lang="ru-RU" i="1" dirty="0"/>
              <a:t>AT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Из подобия треугольников </a:t>
            </a:r>
            <a:r>
              <a:rPr lang="ru-RU" i="1" dirty="0"/>
              <a:t>AKP </a:t>
            </a:r>
            <a:r>
              <a:rPr lang="ru-RU" dirty="0"/>
              <a:t>и </a:t>
            </a:r>
            <a:r>
              <a:rPr lang="ru-RU" i="1" dirty="0"/>
              <a:t>KBT </a:t>
            </a:r>
            <a:r>
              <a:rPr lang="ru-RU" dirty="0"/>
              <a:t>(по двум углам: ∠</a:t>
            </a:r>
            <a:r>
              <a:rPr lang="ru-RU" i="1" dirty="0"/>
              <a:t>TAP </a:t>
            </a:r>
            <a:r>
              <a:rPr lang="ru-RU" dirty="0"/>
              <a:t>= ∠</a:t>
            </a:r>
            <a:r>
              <a:rPr lang="ru-RU" i="1" dirty="0"/>
              <a:t>BTA</a:t>
            </a:r>
            <a:r>
              <a:rPr lang="ru-RU" dirty="0"/>
              <a:t>, ∠</a:t>
            </a:r>
            <a:r>
              <a:rPr lang="ru-RU" i="1" dirty="0"/>
              <a:t>APB </a:t>
            </a:r>
            <a:r>
              <a:rPr lang="ru-RU" dirty="0"/>
              <a:t>= ∠</a:t>
            </a:r>
            <a:r>
              <a:rPr lang="ru-RU" i="1" dirty="0"/>
              <a:t>TBP</a:t>
            </a:r>
            <a:r>
              <a:rPr lang="ru-RU" dirty="0"/>
              <a:t> — накрест лежащие при параллельных прямых </a:t>
            </a:r>
            <a:r>
              <a:rPr lang="ru-RU" i="1" dirty="0"/>
              <a:t>AC</a:t>
            </a:r>
            <a:r>
              <a:rPr lang="ru-RU" dirty="0"/>
              <a:t>, </a:t>
            </a:r>
            <a:r>
              <a:rPr lang="ru-RU" i="1" dirty="0"/>
              <a:t>BT</a:t>
            </a:r>
            <a:r>
              <a:rPr lang="ru-RU" dirty="0"/>
              <a:t> и секущих </a:t>
            </a:r>
            <a:r>
              <a:rPr lang="ru-RU" i="1" dirty="0"/>
              <a:t>AT</a:t>
            </a:r>
            <a:r>
              <a:rPr lang="ru-RU" dirty="0"/>
              <a:t>, </a:t>
            </a:r>
            <a:r>
              <a:rPr lang="ru-RU" i="1" dirty="0"/>
              <a:t>BP</a:t>
            </a:r>
            <a:r>
              <a:rPr lang="ru-RU" dirty="0"/>
              <a:t>) следует, что </a:t>
            </a:r>
            <a:r>
              <a:rPr lang="ru-RU" i="1" dirty="0"/>
              <a:t>AP</a:t>
            </a:r>
            <a:r>
              <a:rPr lang="ru-RU" dirty="0"/>
              <a:t> = 1/5</a:t>
            </a:r>
            <a:r>
              <a:rPr lang="ru-RU" i="1" dirty="0"/>
              <a:t>BT</a:t>
            </a:r>
            <a:r>
              <a:rPr lang="ru-RU" dirty="0"/>
              <a:t> = 1/5</a:t>
            </a:r>
            <a:r>
              <a:rPr lang="ru-RU" i="1" dirty="0"/>
              <a:t>AC</a:t>
            </a:r>
            <a:r>
              <a:rPr lang="ru-RU" dirty="0"/>
              <a:t>, а из подобия треугольников </a:t>
            </a:r>
            <a:r>
              <a:rPr lang="ru-RU" i="1" dirty="0"/>
              <a:t>ANQ</a:t>
            </a:r>
            <a:r>
              <a:rPr lang="ru-RU" dirty="0"/>
              <a:t> и </a:t>
            </a:r>
            <a:r>
              <a:rPr lang="ru-RU" i="1" dirty="0"/>
              <a:t>BNT</a:t>
            </a:r>
            <a:r>
              <a:rPr lang="ru-RU" dirty="0"/>
              <a:t>: </a:t>
            </a:r>
            <a:r>
              <a:rPr lang="ru-RU" i="1" dirty="0"/>
              <a:t>AQ</a:t>
            </a:r>
            <a:r>
              <a:rPr lang="ru-RU" dirty="0"/>
              <a:t> = 1/2</a:t>
            </a:r>
            <a:r>
              <a:rPr lang="ru-RU" i="1" dirty="0"/>
              <a:t>BT</a:t>
            </a:r>
            <a:r>
              <a:rPr lang="ru-RU" dirty="0"/>
              <a:t> = 1/2</a:t>
            </a:r>
            <a:r>
              <a:rPr lang="ru-RU" i="1" dirty="0"/>
              <a:t>AC</a:t>
            </a:r>
            <a:r>
              <a:rPr lang="ru-RU" dirty="0"/>
              <a:t>. Поскольку </a:t>
            </a:r>
            <a:r>
              <a:rPr lang="ru-RU" i="1" dirty="0"/>
              <a:t>AQ</a:t>
            </a:r>
            <a:r>
              <a:rPr lang="ru-RU" dirty="0"/>
              <a:t> — </a:t>
            </a:r>
            <a:r>
              <a:rPr lang="ru-RU" i="1" dirty="0"/>
              <a:t>AP</a:t>
            </a:r>
            <a:r>
              <a:rPr lang="ru-RU" dirty="0"/>
              <a:t> = </a:t>
            </a:r>
            <a:r>
              <a:rPr lang="ru-RU" i="1" dirty="0"/>
              <a:t>PQ</a:t>
            </a:r>
            <a:r>
              <a:rPr lang="ru-RU" dirty="0"/>
              <a:t> = 3, то 1/2</a:t>
            </a:r>
            <a:r>
              <a:rPr lang="ru-RU" i="1" dirty="0"/>
              <a:t>AC</a:t>
            </a:r>
            <a:r>
              <a:rPr lang="ru-RU" dirty="0"/>
              <a:t> — 1/5</a:t>
            </a:r>
            <a:r>
              <a:rPr lang="ru-RU" i="1" dirty="0"/>
              <a:t>AC</a:t>
            </a:r>
            <a:r>
              <a:rPr lang="ru-RU" dirty="0"/>
              <a:t> = 3. Отсюда находим, что </a:t>
            </a:r>
            <a:r>
              <a:rPr lang="ru-RU" i="1" dirty="0"/>
              <a:t>AC</a:t>
            </a:r>
            <a:r>
              <a:rPr lang="ru-RU" dirty="0"/>
              <a:t> = 10.</a:t>
            </a:r>
          </a:p>
          <a:p>
            <a:endParaRPr lang="ru-RU" dirty="0"/>
          </a:p>
        </p:txBody>
      </p:sp>
      <p:pic>
        <p:nvPicPr>
          <p:cNvPr id="5" name="Рисунок 4" descr="http://yourtutor.info/wp-content/uploads/2011/11/Treangle-300x196.pn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85776"/>
            <a:ext cx="214314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Задача 4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треугольнике </a:t>
            </a:r>
            <a:r>
              <a:rPr lang="ru-RU" i="1" dirty="0"/>
              <a:t>ABC</a:t>
            </a:r>
            <a:r>
              <a:rPr lang="ru-RU" dirty="0"/>
              <a:t> проведена высота </a:t>
            </a:r>
            <a:r>
              <a:rPr lang="ru-RU" i="1" dirty="0"/>
              <a:t>AD</a:t>
            </a:r>
            <a:r>
              <a:rPr lang="ru-RU" dirty="0"/>
              <a:t>. Прямые, одна из которых содержит медиану </a:t>
            </a:r>
            <a:r>
              <a:rPr lang="ru-RU" i="1" dirty="0"/>
              <a:t>BK</a:t>
            </a:r>
            <a:r>
              <a:rPr lang="ru-RU" dirty="0"/>
              <a:t>, а вторая — биссектрису </a:t>
            </a:r>
            <a:r>
              <a:rPr lang="ru-RU" i="1" dirty="0"/>
              <a:t>BE</a:t>
            </a:r>
            <a:r>
              <a:rPr lang="ru-RU" dirty="0"/>
              <a:t>, делят эту высоту на три равных отрезка. Известно, что </a:t>
            </a:r>
            <a:r>
              <a:rPr lang="ru-RU" i="1" dirty="0"/>
              <a:t>AB</a:t>
            </a:r>
            <a:r>
              <a:rPr lang="ru-RU" dirty="0"/>
              <a:t> = 4. Найдите сторону </a:t>
            </a:r>
            <a:r>
              <a:rPr lang="ru-RU" i="1" dirty="0"/>
              <a:t>AC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http://yourtutor.info/wp-content/uploads/2011/11/Treangle4-300x226.pn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500438"/>
            <a:ext cx="442915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</TotalTime>
  <Words>77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 Кружковое занятие  Тема : Решение задач с помощью проведения прямой, параллельной одной из сторон данного треугольника. .</vt:lpstr>
      <vt:lpstr>Слайд 2</vt:lpstr>
      <vt:lpstr>Задача 1.</vt:lpstr>
      <vt:lpstr>             Решение:</vt:lpstr>
      <vt:lpstr>Задача 2.</vt:lpstr>
      <vt:lpstr> Решение:</vt:lpstr>
      <vt:lpstr>Задача 3.</vt:lpstr>
      <vt:lpstr>Решение:</vt:lpstr>
      <vt:lpstr>Задача 4.</vt:lpstr>
      <vt:lpstr>Решение: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Кружковое занятие  Тема : Решение задач с помощью проведения прямой, параллельной одной из сторон данного треугольника. .</dc:title>
  <dc:creator>Школа</dc:creator>
  <cp:lastModifiedBy>Школа</cp:lastModifiedBy>
  <cp:revision>3</cp:revision>
  <dcterms:created xsi:type="dcterms:W3CDTF">2015-01-19T17:23:55Z</dcterms:created>
  <dcterms:modified xsi:type="dcterms:W3CDTF">2015-01-19T17:48:46Z</dcterms:modified>
</cp:coreProperties>
</file>