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9" r:id="rId4"/>
    <p:sldId id="257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1E683-E66E-42C6-BEC5-6DB10DA81144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613AA-B453-4DDA-96AB-D3130D1B4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613AA-B453-4DDA-96AB-D3130D1B4F5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00A9C4-3247-4445-BA00-2E863E3943CD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81DE9F-0E55-436F-9B1B-4B016D43B9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Открытое кружковое занятие по теме  «Соотношение площадей геометрических  фигур»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16.01.2015</a:t>
            </a:r>
          </a:p>
          <a:p>
            <a:r>
              <a:rPr lang="ru-RU" dirty="0" smtClean="0"/>
              <a:t>Учитель математики МКОУ СОШ с. Новый </a:t>
            </a:r>
            <a:r>
              <a:rPr lang="ru-RU" dirty="0" err="1" smtClean="0"/>
              <a:t>Батако</a:t>
            </a:r>
            <a:r>
              <a:rPr lang="ru-RU" dirty="0" smtClean="0"/>
              <a:t>  </a:t>
            </a:r>
            <a:r>
              <a:rPr lang="ru-RU" dirty="0" err="1" smtClean="0"/>
              <a:t>Гагиева</a:t>
            </a:r>
            <a:r>
              <a:rPr lang="ru-RU" dirty="0" smtClean="0"/>
              <a:t> А.О.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85918" y="3500438"/>
            <a:ext cx="2857520" cy="171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Группа 26"/>
          <p:cNvGrpSpPr/>
          <p:nvPr/>
        </p:nvGrpSpPr>
        <p:grpSpPr>
          <a:xfrm>
            <a:off x="857224" y="3500438"/>
            <a:ext cx="3786214" cy="1716100"/>
            <a:chOff x="857224" y="3500438"/>
            <a:chExt cx="3786214" cy="17161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857224" y="5214950"/>
              <a:ext cx="37862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464315" y="3893347"/>
              <a:ext cx="1714512" cy="928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142976" y="4000504"/>
              <a:ext cx="1500198" cy="6429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142976" y="4643446"/>
              <a:ext cx="1071570" cy="57150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2393141" y="4250537"/>
              <a:ext cx="1214446" cy="71438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642910" y="528638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314324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14876" y="514351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3643314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5786" y="4357694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5214950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00232" y="521495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В прямоугольном треугольнике АВС из вершины прямого угла С проведены высота </a:t>
            </a:r>
            <a:r>
              <a:rPr lang="en-US" dirty="0" smtClean="0"/>
              <a:t>CH</a:t>
            </a:r>
            <a:r>
              <a:rPr lang="ru-RU" dirty="0" smtClean="0"/>
              <a:t> , медиана СМ и биссектриса </a:t>
            </a:r>
            <a:r>
              <a:rPr lang="ru-RU" dirty="0" smtClean="0"/>
              <a:t> СК угла </a:t>
            </a:r>
            <a:r>
              <a:rPr lang="ru-RU" dirty="0" smtClean="0"/>
              <a:t>МС</a:t>
            </a:r>
            <a:r>
              <a:rPr lang="en-US" dirty="0" smtClean="0"/>
              <a:t>H</a:t>
            </a:r>
            <a:r>
              <a:rPr lang="ru-RU" dirty="0" smtClean="0"/>
              <a:t>. Площадь треугольника СКМ равна 5, площадь треугольника С</a:t>
            </a:r>
            <a:r>
              <a:rPr lang="en-US" dirty="0" smtClean="0"/>
              <a:t>H</a:t>
            </a:r>
            <a:r>
              <a:rPr lang="ru-RU" dirty="0" smtClean="0"/>
              <a:t>К равна 3.</a:t>
            </a:r>
          </a:p>
          <a:p>
            <a:pPr>
              <a:buNone/>
            </a:pPr>
            <a:r>
              <a:rPr lang="ru-RU" dirty="0" smtClean="0"/>
              <a:t>    Найти площадь треугольника АВС.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№5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535753" y="3964785"/>
            <a:ext cx="27146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535885" y="2964653"/>
            <a:ext cx="2714644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714348" y="2643182"/>
            <a:ext cx="7000924" cy="2714644"/>
            <a:chOff x="714348" y="2643182"/>
            <a:chExt cx="7000924" cy="2714644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14348" y="2643182"/>
              <a:ext cx="7000924" cy="2714644"/>
              <a:chOff x="714348" y="2643182"/>
              <a:chExt cx="7000924" cy="2714644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714348" y="5286388"/>
                <a:ext cx="6929486" cy="714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rot="5400000" flipH="1" flipV="1">
                <a:off x="-71470" y="3429000"/>
                <a:ext cx="2714644" cy="1143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857356" y="2643182"/>
                <a:ext cx="5857916" cy="264320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928662" y="3571876"/>
              <a:ext cx="2714644" cy="857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500034" y="542926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358082" y="528638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643042" y="221455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85918" y="5357826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71736" y="5429264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714744" y="5357826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928794" y="5214950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на повторение: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Свойства медианы треугольника.</a:t>
            </a:r>
          </a:p>
          <a:p>
            <a:r>
              <a:rPr lang="ru-RU" dirty="0" smtClean="0"/>
              <a:t>Свойство медианы прямоугольного треугольника , проведенной к гипотенузе.</a:t>
            </a:r>
          </a:p>
          <a:p>
            <a:r>
              <a:rPr lang="ru-RU" dirty="0" smtClean="0"/>
              <a:t>Как относятся площади треугольников, имеющих равный или общий угол?</a:t>
            </a:r>
          </a:p>
          <a:p>
            <a:r>
              <a:rPr lang="ru-RU" dirty="0" smtClean="0"/>
              <a:t>Как относятся площади треугольников, </a:t>
            </a:r>
            <a:r>
              <a:rPr lang="ru-RU" dirty="0" smtClean="0"/>
              <a:t>имеющих равные высоты?</a:t>
            </a:r>
          </a:p>
          <a:p>
            <a:r>
              <a:rPr lang="ru-RU" dirty="0" smtClean="0"/>
              <a:t>Как относятся площади треугольников, </a:t>
            </a:r>
            <a:r>
              <a:rPr lang="ru-RU" dirty="0" smtClean="0"/>
              <a:t>имеющих равные основания?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ru-RU" dirty="0" smtClean="0"/>
              <a:t>В треугольнике   АВС на сторонах АС и ВС взяты точки </a:t>
            </a:r>
            <a:r>
              <a:rPr lang="en-US" dirty="0" smtClean="0"/>
              <a:t>N</a:t>
            </a:r>
            <a:r>
              <a:rPr lang="ru-RU" dirty="0" smtClean="0"/>
              <a:t> и</a:t>
            </a:r>
            <a:r>
              <a:rPr lang="en-US" dirty="0" smtClean="0"/>
              <a:t> M</a:t>
            </a:r>
            <a:r>
              <a:rPr lang="ru-RU" dirty="0" smtClean="0"/>
              <a:t> </a:t>
            </a:r>
            <a:r>
              <a:rPr lang="ru-RU" dirty="0" smtClean="0"/>
              <a:t>соответственно</a:t>
            </a:r>
            <a:r>
              <a:rPr lang="ru-RU" dirty="0" smtClean="0"/>
              <a:t>. Площадь АВС равна 9;   СМ=2МВ;   С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N</a:t>
            </a: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r>
              <a:rPr lang="ru-RU" dirty="0" smtClean="0"/>
              <a:t>Найдите </a:t>
            </a:r>
            <a:r>
              <a:rPr lang="ru-RU" dirty="0" smtClean="0"/>
              <a:t>площадь</a:t>
            </a:r>
            <a:r>
              <a:rPr lang="en-US" dirty="0" smtClean="0"/>
              <a:t>  ABMN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428625" y="1539875"/>
          <a:ext cx="2143125" cy="3849688"/>
        </p:xfrm>
        <a:graphic>
          <a:graphicData uri="http://schemas.openxmlformats.org/presentationml/2006/ole">
            <p:oleObj spid="_x0000_s1026" name="Формула" r:id="rId3" imgW="749160" imgH="1346040" progId="Equation.3">
              <p:embed/>
            </p:oleObj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3571868" y="2357430"/>
            <a:ext cx="4429156" cy="2287604"/>
            <a:chOff x="3571868" y="2428868"/>
            <a:chExt cx="4429156" cy="2287604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3571868" y="2428868"/>
              <a:ext cx="4429156" cy="2287604"/>
              <a:chOff x="3571868" y="2428868"/>
              <a:chExt cx="4429156" cy="2287604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3571868" y="4714884"/>
                <a:ext cx="442915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 flipH="1" flipV="1">
                <a:off x="3071802" y="2928934"/>
                <a:ext cx="2286016" cy="12858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4857752" y="2428868"/>
                <a:ext cx="3143272" cy="2286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214810" y="3571876"/>
              <a:ext cx="2714644" cy="3571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3286116" y="4786322"/>
            <a:ext cx="4219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786710" y="4786322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4876" y="2000240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3143248"/>
            <a:ext cx="34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N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00892" y="3571876"/>
            <a:ext cx="4090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M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треугольнике АВС проведены медианы ВМ и СЕ. </a:t>
            </a:r>
            <a:r>
              <a:rPr lang="ru-RU" dirty="0" smtClean="0"/>
              <a:t>Площадь АМДЕ </a:t>
            </a:r>
            <a:r>
              <a:rPr lang="ru-RU" dirty="0" smtClean="0"/>
              <a:t>равна 48. Найдите </a:t>
            </a:r>
            <a:r>
              <a:rPr lang="ru-RU" dirty="0" smtClean="0"/>
              <a:t>площадь </a:t>
            </a:r>
            <a:r>
              <a:rPr lang="ru-RU" dirty="0" smtClean="0"/>
              <a:t>АВС.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86182" y="1671638"/>
            <a:ext cx="49006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857224" y="3857628"/>
            <a:ext cx="142876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643174" y="535782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371475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500166" y="157161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3429000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285852" y="442913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857224" y="2071678"/>
            <a:ext cx="2042433" cy="3357586"/>
            <a:chOff x="857224" y="2000240"/>
            <a:chExt cx="2042433" cy="3357586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857224" y="2000240"/>
              <a:ext cx="2042433" cy="3357586"/>
              <a:chOff x="857224" y="2000240"/>
              <a:chExt cx="2042433" cy="3357586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rot="5400000" flipH="1" flipV="1">
                <a:off x="285720" y="2571744"/>
                <a:ext cx="1857388" cy="7143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Группа 14"/>
              <p:cNvGrpSpPr/>
              <p:nvPr/>
            </p:nvGrpSpPr>
            <p:grpSpPr>
              <a:xfrm>
                <a:off x="857224" y="2000240"/>
                <a:ext cx="2042433" cy="3357586"/>
                <a:chOff x="1361647" y="3214686"/>
                <a:chExt cx="2067345" cy="1857388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16200000" flipH="1">
                  <a:off x="1821637" y="3464719"/>
                  <a:ext cx="1857388" cy="135732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1361647" y="4242177"/>
                  <a:ext cx="2067345" cy="82989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464315" y="3178967"/>
              <a:ext cx="2500330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1357290" y="3357562"/>
              <a:ext cx="3337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Д</a:t>
              </a:r>
              <a:endParaRPr lang="ru-RU" dirty="0"/>
            </a:p>
          </p:txBody>
        </p:sp>
      </p:grpSp>
      <p:graphicFrame>
        <p:nvGraphicFramePr>
          <p:cNvPr id="56" name="Объект 55"/>
          <p:cNvGraphicFramePr>
            <a:graphicFrameLocks noChangeAspect="1"/>
          </p:cNvGraphicFramePr>
          <p:nvPr/>
        </p:nvGraphicFramePr>
        <p:xfrm>
          <a:off x="3786182" y="1500174"/>
          <a:ext cx="4286280" cy="3306536"/>
        </p:xfrm>
        <a:graphic>
          <a:graphicData uri="http://schemas.openxmlformats.org/presentationml/2006/ole">
            <p:oleObj spid="_x0000_s2050" name="Формула" r:id="rId3" imgW="165096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На стороне ВС треугольника АВС взята точка Д  так, что ВД= 3 СД; АО=ОД. Точка О - середина отрезка АД.  Площадь  треугольника АВС равна 40.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Найдите </a:t>
            </a:r>
            <a:r>
              <a:rPr lang="ru-RU" dirty="0" smtClean="0"/>
              <a:t>площадь треугольника ВОД.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785786" y="2714620"/>
            <a:ext cx="164307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1000100" y="2500306"/>
            <a:ext cx="4071966" cy="1643074"/>
            <a:chOff x="1000100" y="2500306"/>
            <a:chExt cx="4071966" cy="164307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000100" y="2928934"/>
              <a:ext cx="4071966" cy="12144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214546" y="2500306"/>
              <a:ext cx="2786082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1000100" y="2643182"/>
              <a:ext cx="2000264" cy="15001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2000232" y="2928934"/>
              <a:ext cx="3000396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Прямоугольник 31"/>
          <p:cNvSpPr/>
          <p:nvPr/>
        </p:nvSpPr>
        <p:spPr>
          <a:xfrm>
            <a:off x="1928794" y="207167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85786" y="414338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072066" y="271462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000364" y="2214554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785918" y="3071810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/>
          <a:lstStyle/>
          <a:p>
            <a:r>
              <a:rPr lang="ru-RU" dirty="0" smtClean="0"/>
              <a:t>В треугольнике АВС на стороне АВ взята точка М, так, что АМ= ½ МВ. На стороне ВС взята точка </a:t>
            </a:r>
            <a:r>
              <a:rPr lang="en-US" dirty="0" smtClean="0"/>
              <a:t>N </a:t>
            </a:r>
            <a:r>
              <a:rPr lang="ru-RU" dirty="0" smtClean="0"/>
              <a:t>, так, что</a:t>
            </a:r>
            <a:r>
              <a:rPr lang="en-US" dirty="0" smtClean="0"/>
              <a:t> BN =</a:t>
            </a:r>
            <a:r>
              <a:rPr lang="ru-RU" dirty="0" smtClean="0"/>
              <a:t> ½ </a:t>
            </a:r>
            <a:r>
              <a:rPr lang="en-US" dirty="0" smtClean="0"/>
              <a:t>NC</a:t>
            </a:r>
            <a:r>
              <a:rPr lang="ru-RU" dirty="0" smtClean="0"/>
              <a:t>. На стороне АС  взяты точки Е и Д, так, что АЕ=ЕД=ДС. </a:t>
            </a:r>
            <a:r>
              <a:rPr lang="ru-RU" dirty="0" smtClean="0"/>
              <a:t>Найдите </a:t>
            </a:r>
            <a:r>
              <a:rPr lang="ru-RU" dirty="0" smtClean="0"/>
              <a:t>площадь МЕД</a:t>
            </a:r>
            <a:r>
              <a:rPr lang="en-US" dirty="0" smtClean="0"/>
              <a:t>N</a:t>
            </a:r>
            <a:r>
              <a:rPr lang="ru-RU" dirty="0" smtClean="0"/>
              <a:t>,если площадь АВС равна 81.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318</Words>
  <Application>Microsoft Office PowerPoint</Application>
  <PresentationFormat>Экран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Эркер</vt:lpstr>
      <vt:lpstr>Формула</vt:lpstr>
      <vt:lpstr>Microsoft Equation 3.0</vt:lpstr>
      <vt:lpstr>Открытое кружковое занятие по теме  «Соотношение площадей геометрических  фигур» </vt:lpstr>
      <vt:lpstr>Вопросы на повторение:</vt:lpstr>
      <vt:lpstr>Задача №1</vt:lpstr>
      <vt:lpstr>Задача №1</vt:lpstr>
      <vt:lpstr>Задача №2</vt:lpstr>
      <vt:lpstr>Задача №2</vt:lpstr>
      <vt:lpstr>Задача №3</vt:lpstr>
      <vt:lpstr>Задача №3</vt:lpstr>
      <vt:lpstr>Задача №4</vt:lpstr>
      <vt:lpstr>Задача №4</vt:lpstr>
      <vt:lpstr>Задача №5</vt:lpstr>
      <vt:lpstr>Задача №5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кружковое занятие по теме  «Соотношение площадей геометрических  фигур» </dc:title>
  <dc:creator>Школа</dc:creator>
  <cp:lastModifiedBy>Школа</cp:lastModifiedBy>
  <cp:revision>17</cp:revision>
  <dcterms:created xsi:type="dcterms:W3CDTF">2015-01-15T20:04:40Z</dcterms:created>
  <dcterms:modified xsi:type="dcterms:W3CDTF">2015-01-16T21:13:40Z</dcterms:modified>
</cp:coreProperties>
</file>