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 на применение признаков подобия треугольников.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00636"/>
            <a:ext cx="3200400" cy="638164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математики ГБОУ школы № 655,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Кулешовой Галины Михайловны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7867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643337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1000132" cy="2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259981"/>
            <a:ext cx="3071834" cy="21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214554"/>
            <a:ext cx="47149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429132"/>
            <a:ext cx="59293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072362" cy="5604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357982" cy="253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6713169" cy="340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8119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68025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2852805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0" y="0"/>
          <a:ext cx="9144000" cy="6072206"/>
        </p:xfrm>
        <a:graphic>
          <a:graphicData uri="http://schemas.openxmlformats.org/presentationml/2006/ole">
            <p:oleObj spid="_x0000_s6146" name="Слайд" r:id="rId3" imgW="4085993" imgH="306335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u="sng" dirty="0" smtClean="0"/>
              <a:t>Дидактическая цель</a:t>
            </a:r>
            <a:r>
              <a:rPr lang="ru-RU" i="1" u="sng" dirty="0" smtClean="0"/>
              <a:t>:</a:t>
            </a:r>
            <a:r>
              <a:rPr lang="ru-RU" dirty="0" smtClean="0"/>
              <a:t>   создание условий для осознания и осмысления нового учебного материала о признаках  подобия треугольников , об использовании признаков при решении задач, постановки и конструктивного решения учебных проблем, развития внутренней мотивации учения школьников.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Обучающая</a:t>
            </a:r>
            <a:r>
              <a:rPr lang="ru-RU" u="sng" dirty="0" smtClean="0"/>
              <a:t>: </a:t>
            </a:r>
            <a:r>
              <a:rPr lang="ru-RU" dirty="0" smtClean="0"/>
              <a:t>   Познакомить детей с признаками подобия треугольников, научить выяснять, являются ли треугольники подобными, научить доказывать  теоремы – признаки подобия треугольников.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Развивающая</a:t>
            </a:r>
            <a:r>
              <a:rPr lang="ru-RU" u="sng" dirty="0" smtClean="0"/>
              <a:t>:</a:t>
            </a:r>
            <a:r>
              <a:rPr lang="ru-RU" dirty="0" smtClean="0"/>
              <a:t>   Развивать познавательный интерес к предмету, умение доказывать   теоремы, а также умение рассуждать, делать выводы, опираясь на ранее полученные знания.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Воспитательная</a:t>
            </a:r>
            <a:r>
              <a:rPr lang="ru-RU" u="sng" dirty="0" smtClean="0"/>
              <a:t>:</a:t>
            </a:r>
            <a:r>
              <a:rPr lang="ru-RU" dirty="0" smtClean="0"/>
              <a:t>   Воспитывать чувство коллективизма, показать значимость каждого из учеников в единой работе класса через совместное выполнение познавательных заданий; способствовать развитию познавательного интереса к предмету при организации проблемных ситуаций на уроке.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Методы обучения: </a:t>
            </a:r>
            <a:r>
              <a:rPr lang="ru-RU" dirty="0" smtClean="0"/>
              <a:t>репродуктивный, объяснительно-иллюстративный  и частично-поисковый.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614998" cy="846158"/>
          </a:xfrm>
        </p:spPr>
        <p:txBody>
          <a:bodyPr/>
          <a:lstStyle/>
          <a:p>
            <a:r>
              <a:rPr lang="ru-RU" dirty="0" smtClean="0"/>
              <a:t>Ход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. Организационный момент.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ru-RU" dirty="0" smtClean="0"/>
              <a:t>. Повторение теоретического материала.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III</a:t>
            </a:r>
            <a:r>
              <a:rPr lang="ru-RU" dirty="0" smtClean="0"/>
              <a:t>. Решение задач на готовых чертежах.</a:t>
            </a:r>
          </a:p>
          <a:p>
            <a:pPr>
              <a:buNone/>
            </a:pPr>
            <a:r>
              <a:rPr lang="en-US" dirty="0" smtClean="0"/>
              <a:t>IV</a:t>
            </a:r>
            <a:r>
              <a:rPr lang="ru-RU" dirty="0" smtClean="0"/>
              <a:t>. Работа с учебником.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ru-RU" dirty="0" smtClean="0"/>
              <a:t>. Самостоятельная работа </a:t>
            </a:r>
            <a:r>
              <a:rPr lang="en-US" dirty="0" smtClean="0"/>
              <a:t>(</a:t>
            </a:r>
            <a:r>
              <a:rPr lang="ru-RU" dirty="0" smtClean="0"/>
              <a:t>двух уровней).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VI</a:t>
            </a:r>
            <a:r>
              <a:rPr lang="ru-RU" dirty="0" smtClean="0"/>
              <a:t>.Домашнее задание.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58888" y="546607"/>
            <a:ext cx="320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: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17995" y="495190"/>
            <a:ext cx="7765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Определение: треугольники называются подобными, если углы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одного треугольника равны углам другого треугольника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стороны одного треугольника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пропорциональны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сходственным сторонам другого.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2910" y="2000240"/>
            <a:ext cx="2674937" cy="2166938"/>
            <a:chOff x="431" y="1570"/>
            <a:chExt cx="1685" cy="136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1" y="1570"/>
              <a:ext cx="1685" cy="1365"/>
              <a:chOff x="158" y="1480"/>
              <a:chExt cx="1685" cy="1365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85" y="1752"/>
                <a:ext cx="1270" cy="862"/>
                <a:chOff x="385" y="1752"/>
                <a:chExt cx="1270" cy="862"/>
              </a:xfrm>
            </p:grpSpPr>
            <p:sp>
              <p:nvSpPr>
                <p:cNvPr id="4813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5" y="1752"/>
                  <a:ext cx="635" cy="8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38" name="Line 10"/>
                <p:cNvSpPr>
                  <a:spLocks noChangeShapeType="1"/>
                </p:cNvSpPr>
                <p:nvPr/>
              </p:nvSpPr>
              <p:spPr bwMode="auto">
                <a:xfrm>
                  <a:off x="1020" y="1752"/>
                  <a:ext cx="635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3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85" y="2251"/>
                  <a:ext cx="127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140" name="Text Box 12"/>
              <p:cNvSpPr txBox="1">
                <a:spLocks noChangeArrowheads="1"/>
              </p:cNvSpPr>
              <p:nvPr/>
            </p:nvSpPr>
            <p:spPr bwMode="auto">
              <a:xfrm>
                <a:off x="158" y="2614"/>
                <a:ext cx="264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А</a:t>
                </a:r>
                <a:r>
                  <a:rPr lang="ru-RU" baseline="-25000">
                    <a:latin typeface="Comic Sans MS" pitchFamily="66" charset="0"/>
                  </a:rPr>
                  <a:t>1</a:t>
                </a:r>
                <a:endParaRPr lang="ru-RU"/>
              </a:p>
            </p:txBody>
          </p:sp>
          <p:sp>
            <p:nvSpPr>
              <p:cNvPr id="48141" name="Text Box 13"/>
              <p:cNvSpPr txBox="1">
                <a:spLocks noChangeArrowheads="1"/>
              </p:cNvSpPr>
              <p:nvPr/>
            </p:nvSpPr>
            <p:spPr bwMode="auto">
              <a:xfrm>
                <a:off x="884" y="1480"/>
                <a:ext cx="250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В</a:t>
                </a:r>
                <a:r>
                  <a:rPr lang="ru-RU" baseline="-25000">
                    <a:latin typeface="Comic Sans MS" pitchFamily="66" charset="0"/>
                  </a:rPr>
                  <a:t>1</a:t>
                </a:r>
                <a:endParaRPr lang="ru-RU"/>
              </a:p>
            </p:txBody>
          </p:sp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1597" y="1994"/>
                <a:ext cx="24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С</a:t>
                </a:r>
                <a:r>
                  <a:rPr lang="ru-RU" baseline="-25000">
                    <a:latin typeface="Comic Sans MS" pitchFamily="66" charset="0"/>
                  </a:rPr>
                  <a:t>1</a:t>
                </a:r>
                <a:endParaRPr lang="ru-RU"/>
              </a:p>
            </p:txBody>
          </p:sp>
        </p:grpSp>
        <p:sp>
          <p:nvSpPr>
            <p:cNvPr id="48143" name="Arc 15"/>
            <p:cNvSpPr>
              <a:spLocks/>
            </p:cNvSpPr>
            <p:nvPr/>
          </p:nvSpPr>
          <p:spPr bwMode="auto">
            <a:xfrm rot="1467582">
              <a:off x="793" y="2478"/>
              <a:ext cx="200" cy="1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207"/>
                <a:gd name="T1" fmla="*/ 0 h 21600"/>
                <a:gd name="T2" fmla="*/ 20207 w 20207"/>
                <a:gd name="T3" fmla="*/ 13969 h 21600"/>
                <a:gd name="T4" fmla="*/ 0 w 202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07" h="21600" fill="none" extrusionOk="0">
                  <a:moveTo>
                    <a:pt x="-1" y="0"/>
                  </a:moveTo>
                  <a:cubicBezTo>
                    <a:pt x="8985" y="0"/>
                    <a:pt x="17032" y="5562"/>
                    <a:pt x="20207" y="13968"/>
                  </a:cubicBezTo>
                </a:path>
                <a:path w="20207" h="21600" stroke="0" extrusionOk="0">
                  <a:moveTo>
                    <a:pt x="-1" y="0"/>
                  </a:moveTo>
                  <a:cubicBezTo>
                    <a:pt x="8985" y="0"/>
                    <a:pt x="17032" y="5562"/>
                    <a:pt x="20207" y="139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461763">
              <a:off x="1111" y="1888"/>
              <a:ext cx="340" cy="147"/>
              <a:chOff x="3515" y="1891"/>
              <a:chExt cx="340" cy="147"/>
            </a:xfrm>
          </p:grpSpPr>
          <p:sp>
            <p:nvSpPr>
              <p:cNvPr id="48145" name="Arc 17"/>
              <p:cNvSpPr>
                <a:spLocks/>
              </p:cNvSpPr>
              <p:nvPr/>
            </p:nvSpPr>
            <p:spPr bwMode="auto">
              <a:xfrm rot="8376712">
                <a:off x="3597" y="1891"/>
                <a:ext cx="195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740"/>
                  <a:gd name="T1" fmla="*/ 0 h 21600"/>
                  <a:gd name="T2" fmla="*/ 19740 w 19740"/>
                  <a:gd name="T3" fmla="*/ 12832 h 21600"/>
                  <a:gd name="T4" fmla="*/ 0 w 197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40" h="21600" fill="none" extrusionOk="0">
                    <a:moveTo>
                      <a:pt x="-1" y="0"/>
                    </a:moveTo>
                    <a:cubicBezTo>
                      <a:pt x="8537" y="0"/>
                      <a:pt x="16274" y="5029"/>
                      <a:pt x="19740" y="12831"/>
                    </a:cubicBezTo>
                  </a:path>
                  <a:path w="19740" h="21600" stroke="0" extrusionOk="0">
                    <a:moveTo>
                      <a:pt x="-1" y="0"/>
                    </a:moveTo>
                    <a:cubicBezTo>
                      <a:pt x="8537" y="0"/>
                      <a:pt x="16274" y="5029"/>
                      <a:pt x="19740" y="128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46" name="Arc 18"/>
              <p:cNvSpPr>
                <a:spLocks/>
              </p:cNvSpPr>
              <p:nvPr/>
            </p:nvSpPr>
            <p:spPr bwMode="auto">
              <a:xfrm rot="9893375">
                <a:off x="3515" y="1933"/>
                <a:ext cx="340" cy="105"/>
              </a:xfrm>
              <a:custGeom>
                <a:avLst/>
                <a:gdLst>
                  <a:gd name="G0" fmla="+- 20457 0 0"/>
                  <a:gd name="G1" fmla="+- 21600 0 0"/>
                  <a:gd name="G2" fmla="+- 21600 0 0"/>
                  <a:gd name="T0" fmla="*/ 0 w 29658"/>
                  <a:gd name="T1" fmla="*/ 14665 h 21600"/>
                  <a:gd name="T2" fmla="*/ 29658 w 29658"/>
                  <a:gd name="T3" fmla="*/ 2058 h 21600"/>
                  <a:gd name="T4" fmla="*/ 20457 w 296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658" h="21600" fill="none" extrusionOk="0">
                    <a:moveTo>
                      <a:pt x="0" y="14665"/>
                    </a:moveTo>
                    <a:cubicBezTo>
                      <a:pt x="2972" y="5898"/>
                      <a:pt x="11200" y="-1"/>
                      <a:pt x="20457" y="0"/>
                    </a:cubicBezTo>
                    <a:cubicBezTo>
                      <a:pt x="23638" y="0"/>
                      <a:pt x="26780" y="702"/>
                      <a:pt x="29658" y="2057"/>
                    </a:cubicBezTo>
                  </a:path>
                  <a:path w="29658" h="21600" stroke="0" extrusionOk="0">
                    <a:moveTo>
                      <a:pt x="0" y="14665"/>
                    </a:moveTo>
                    <a:cubicBezTo>
                      <a:pt x="2972" y="5898"/>
                      <a:pt x="11200" y="-1"/>
                      <a:pt x="20457" y="0"/>
                    </a:cubicBezTo>
                    <a:cubicBezTo>
                      <a:pt x="23638" y="0"/>
                      <a:pt x="26780" y="702"/>
                      <a:pt x="29658" y="2057"/>
                    </a:cubicBezTo>
                    <a:lnTo>
                      <a:pt x="2045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610" y="2160"/>
              <a:ext cx="244" cy="270"/>
              <a:chOff x="1610" y="2160"/>
              <a:chExt cx="244" cy="270"/>
            </a:xfrm>
          </p:grpSpPr>
          <p:sp>
            <p:nvSpPr>
              <p:cNvPr id="48148" name="Arc 20"/>
              <p:cNvSpPr>
                <a:spLocks/>
              </p:cNvSpPr>
              <p:nvPr/>
            </p:nvSpPr>
            <p:spPr bwMode="auto">
              <a:xfrm rot="16200000">
                <a:off x="1543" y="2227"/>
                <a:ext cx="269" cy="136"/>
              </a:xfrm>
              <a:custGeom>
                <a:avLst/>
                <a:gdLst>
                  <a:gd name="G0" fmla="+- 2327 0 0"/>
                  <a:gd name="G1" fmla="+- 21600 0 0"/>
                  <a:gd name="G2" fmla="+- 21600 0 0"/>
                  <a:gd name="T0" fmla="*/ 0 w 22534"/>
                  <a:gd name="T1" fmla="*/ 126 h 21600"/>
                  <a:gd name="T2" fmla="*/ 22534 w 22534"/>
                  <a:gd name="T3" fmla="*/ 13969 h 21600"/>
                  <a:gd name="T4" fmla="*/ 2327 w 2253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34" h="21600" fill="none" extrusionOk="0">
                    <a:moveTo>
                      <a:pt x="-1" y="125"/>
                    </a:moveTo>
                    <a:cubicBezTo>
                      <a:pt x="772" y="41"/>
                      <a:pt x="1549" y="-1"/>
                      <a:pt x="2327" y="0"/>
                    </a:cubicBezTo>
                    <a:cubicBezTo>
                      <a:pt x="11312" y="0"/>
                      <a:pt x="19359" y="5562"/>
                      <a:pt x="22534" y="13968"/>
                    </a:cubicBezTo>
                  </a:path>
                  <a:path w="22534" h="21600" stroke="0" extrusionOk="0">
                    <a:moveTo>
                      <a:pt x="-1" y="125"/>
                    </a:moveTo>
                    <a:cubicBezTo>
                      <a:pt x="772" y="41"/>
                      <a:pt x="1549" y="-1"/>
                      <a:pt x="2327" y="0"/>
                    </a:cubicBezTo>
                    <a:cubicBezTo>
                      <a:pt x="11312" y="0"/>
                      <a:pt x="19359" y="5562"/>
                      <a:pt x="22534" y="13968"/>
                    </a:cubicBezTo>
                    <a:lnTo>
                      <a:pt x="232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701" y="2205"/>
                <a:ext cx="153" cy="225"/>
                <a:chOff x="1701" y="2205"/>
                <a:chExt cx="153" cy="225"/>
              </a:xfrm>
            </p:grpSpPr>
            <p:sp>
              <p:nvSpPr>
                <p:cNvPr id="48150" name="Arc 22"/>
                <p:cNvSpPr>
                  <a:spLocks/>
                </p:cNvSpPr>
                <p:nvPr/>
              </p:nvSpPr>
              <p:spPr bwMode="auto">
                <a:xfrm rot="-4808205">
                  <a:off x="1645" y="2261"/>
                  <a:ext cx="217" cy="105"/>
                </a:xfrm>
                <a:custGeom>
                  <a:avLst/>
                  <a:gdLst>
                    <a:gd name="G0" fmla="+- 4039 0 0"/>
                    <a:gd name="G1" fmla="+- 21600 0 0"/>
                    <a:gd name="G2" fmla="+- 21600 0 0"/>
                    <a:gd name="T0" fmla="*/ 0 w 18900"/>
                    <a:gd name="T1" fmla="*/ 381 h 21600"/>
                    <a:gd name="T2" fmla="*/ 18900 w 18900"/>
                    <a:gd name="T3" fmla="*/ 5924 h 21600"/>
                    <a:gd name="T4" fmla="*/ 4039 w 189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00" h="21600" fill="none" extrusionOk="0">
                      <a:moveTo>
                        <a:pt x="-1" y="380"/>
                      </a:moveTo>
                      <a:cubicBezTo>
                        <a:pt x="1331" y="127"/>
                        <a:pt x="2683" y="-1"/>
                        <a:pt x="4039" y="0"/>
                      </a:cubicBezTo>
                      <a:cubicBezTo>
                        <a:pt x="9568" y="0"/>
                        <a:pt x="14886" y="2120"/>
                        <a:pt x="18899" y="5924"/>
                      </a:cubicBezTo>
                    </a:path>
                    <a:path w="18900" h="21600" stroke="0" extrusionOk="0">
                      <a:moveTo>
                        <a:pt x="-1" y="380"/>
                      </a:moveTo>
                      <a:cubicBezTo>
                        <a:pt x="1331" y="127"/>
                        <a:pt x="2683" y="-1"/>
                        <a:pt x="4039" y="0"/>
                      </a:cubicBezTo>
                      <a:cubicBezTo>
                        <a:pt x="9568" y="0"/>
                        <a:pt x="14886" y="2120"/>
                        <a:pt x="18899" y="5924"/>
                      </a:cubicBezTo>
                      <a:lnTo>
                        <a:pt x="4039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151" name="Arc 23"/>
                <p:cNvSpPr>
                  <a:spLocks/>
                </p:cNvSpPr>
                <p:nvPr/>
              </p:nvSpPr>
              <p:spPr bwMode="auto">
                <a:xfrm rot="-4808205">
                  <a:off x="1710" y="2287"/>
                  <a:ext cx="179" cy="108"/>
                </a:xfrm>
                <a:custGeom>
                  <a:avLst/>
                  <a:gdLst>
                    <a:gd name="G0" fmla="+- 718 0 0"/>
                    <a:gd name="G1" fmla="+- 21600 0 0"/>
                    <a:gd name="G2" fmla="+- 21600 0 0"/>
                    <a:gd name="T0" fmla="*/ 0 w 15579"/>
                    <a:gd name="T1" fmla="*/ 12 h 21600"/>
                    <a:gd name="T2" fmla="*/ 15579 w 15579"/>
                    <a:gd name="T3" fmla="*/ 5924 h 21600"/>
                    <a:gd name="T4" fmla="*/ 718 w 1557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79" h="21600" fill="none" extrusionOk="0">
                      <a:moveTo>
                        <a:pt x="-1" y="11"/>
                      </a:moveTo>
                      <a:cubicBezTo>
                        <a:pt x="239" y="3"/>
                        <a:pt x="478" y="-1"/>
                        <a:pt x="718" y="0"/>
                      </a:cubicBezTo>
                      <a:cubicBezTo>
                        <a:pt x="6247" y="0"/>
                        <a:pt x="11565" y="2120"/>
                        <a:pt x="15578" y="5924"/>
                      </a:cubicBezTo>
                    </a:path>
                    <a:path w="15579" h="21600" stroke="0" extrusionOk="0">
                      <a:moveTo>
                        <a:pt x="-1" y="11"/>
                      </a:moveTo>
                      <a:cubicBezTo>
                        <a:pt x="239" y="3"/>
                        <a:pt x="478" y="-1"/>
                        <a:pt x="718" y="0"/>
                      </a:cubicBezTo>
                      <a:cubicBezTo>
                        <a:pt x="6247" y="0"/>
                        <a:pt x="11565" y="2120"/>
                        <a:pt x="15578" y="5924"/>
                      </a:cubicBezTo>
                      <a:lnTo>
                        <a:pt x="71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857752" y="2071678"/>
            <a:ext cx="2554287" cy="1446212"/>
            <a:chOff x="2880" y="1616"/>
            <a:chExt cx="1609" cy="911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880" y="1616"/>
              <a:ext cx="1609" cy="911"/>
              <a:chOff x="2880" y="1616"/>
              <a:chExt cx="1609" cy="911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243" y="1842"/>
                <a:ext cx="953" cy="590"/>
                <a:chOff x="385" y="1752"/>
                <a:chExt cx="1270" cy="862"/>
              </a:xfrm>
            </p:grpSpPr>
            <p:sp>
              <p:nvSpPr>
                <p:cNvPr id="4815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85" y="1752"/>
                  <a:ext cx="635" cy="8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6" name="Line 28"/>
                <p:cNvSpPr>
                  <a:spLocks noChangeShapeType="1"/>
                </p:cNvSpPr>
                <p:nvPr/>
              </p:nvSpPr>
              <p:spPr bwMode="auto">
                <a:xfrm>
                  <a:off x="1020" y="1752"/>
                  <a:ext cx="635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85" y="2251"/>
                  <a:ext cx="1270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158" name="Text Box 30"/>
              <p:cNvSpPr txBox="1">
                <a:spLocks noChangeArrowheads="1"/>
              </p:cNvSpPr>
              <p:nvPr/>
            </p:nvSpPr>
            <p:spPr bwMode="auto">
              <a:xfrm>
                <a:off x="2880" y="2296"/>
                <a:ext cx="221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А</a:t>
                </a:r>
                <a:endParaRPr lang="ru-RU"/>
              </a:p>
            </p:txBody>
          </p:sp>
          <p:sp>
            <p:nvSpPr>
              <p:cNvPr id="48159" name="Text Box 31"/>
              <p:cNvSpPr txBox="1">
                <a:spLocks noChangeArrowheads="1"/>
              </p:cNvSpPr>
              <p:nvPr/>
            </p:nvSpPr>
            <p:spPr bwMode="auto">
              <a:xfrm>
                <a:off x="3787" y="1616"/>
                <a:ext cx="207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В</a:t>
                </a:r>
                <a:endParaRPr lang="ru-RU"/>
              </a:p>
            </p:txBody>
          </p:sp>
          <p:sp>
            <p:nvSpPr>
              <p:cNvPr id="48160" name="Text Box 32"/>
              <p:cNvSpPr txBox="1">
                <a:spLocks noChangeArrowheads="1"/>
              </p:cNvSpPr>
              <p:nvPr/>
            </p:nvSpPr>
            <p:spPr bwMode="auto">
              <a:xfrm>
                <a:off x="4286" y="2069"/>
                <a:ext cx="203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С</a:t>
                </a:r>
                <a:endParaRPr lang="ru-RU"/>
              </a:p>
            </p:txBody>
          </p:sp>
        </p:grpSp>
        <p:sp>
          <p:nvSpPr>
            <p:cNvPr id="48161" name="Arc 33"/>
            <p:cNvSpPr>
              <a:spLocks/>
            </p:cNvSpPr>
            <p:nvPr/>
          </p:nvSpPr>
          <p:spPr bwMode="auto">
            <a:xfrm rot="1467582">
              <a:off x="3389" y="2249"/>
              <a:ext cx="181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207"/>
                <a:gd name="T1" fmla="*/ 0 h 21600"/>
                <a:gd name="T2" fmla="*/ 20207 w 20207"/>
                <a:gd name="T3" fmla="*/ 13969 h 21600"/>
                <a:gd name="T4" fmla="*/ 0 w 202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07" h="21600" fill="none" extrusionOk="0">
                  <a:moveTo>
                    <a:pt x="-1" y="0"/>
                  </a:moveTo>
                  <a:cubicBezTo>
                    <a:pt x="8985" y="0"/>
                    <a:pt x="17032" y="5562"/>
                    <a:pt x="20207" y="13968"/>
                  </a:cubicBezTo>
                </a:path>
                <a:path w="20207" h="21600" stroke="0" extrusionOk="0">
                  <a:moveTo>
                    <a:pt x="-1" y="0"/>
                  </a:moveTo>
                  <a:cubicBezTo>
                    <a:pt x="8985" y="0"/>
                    <a:pt x="17032" y="5562"/>
                    <a:pt x="20207" y="1396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515" y="1891"/>
              <a:ext cx="340" cy="147"/>
              <a:chOff x="3515" y="1891"/>
              <a:chExt cx="340" cy="147"/>
            </a:xfrm>
          </p:grpSpPr>
          <p:sp>
            <p:nvSpPr>
              <p:cNvPr id="48163" name="Arc 35"/>
              <p:cNvSpPr>
                <a:spLocks/>
              </p:cNvSpPr>
              <p:nvPr/>
            </p:nvSpPr>
            <p:spPr bwMode="auto">
              <a:xfrm rot="8376712">
                <a:off x="3597" y="1891"/>
                <a:ext cx="195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740"/>
                  <a:gd name="T1" fmla="*/ 0 h 21600"/>
                  <a:gd name="T2" fmla="*/ 19740 w 19740"/>
                  <a:gd name="T3" fmla="*/ 12832 h 21600"/>
                  <a:gd name="T4" fmla="*/ 0 w 197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40" h="21600" fill="none" extrusionOk="0">
                    <a:moveTo>
                      <a:pt x="-1" y="0"/>
                    </a:moveTo>
                    <a:cubicBezTo>
                      <a:pt x="8537" y="0"/>
                      <a:pt x="16274" y="5029"/>
                      <a:pt x="19740" y="12831"/>
                    </a:cubicBezTo>
                  </a:path>
                  <a:path w="19740" h="21600" stroke="0" extrusionOk="0">
                    <a:moveTo>
                      <a:pt x="-1" y="0"/>
                    </a:moveTo>
                    <a:cubicBezTo>
                      <a:pt x="8537" y="0"/>
                      <a:pt x="16274" y="5029"/>
                      <a:pt x="19740" y="1283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4" name="Arc 36"/>
              <p:cNvSpPr>
                <a:spLocks/>
              </p:cNvSpPr>
              <p:nvPr/>
            </p:nvSpPr>
            <p:spPr bwMode="auto">
              <a:xfrm rot="9893375">
                <a:off x="3515" y="1933"/>
                <a:ext cx="340" cy="105"/>
              </a:xfrm>
              <a:custGeom>
                <a:avLst/>
                <a:gdLst>
                  <a:gd name="G0" fmla="+- 20457 0 0"/>
                  <a:gd name="G1" fmla="+- 21600 0 0"/>
                  <a:gd name="G2" fmla="+- 21600 0 0"/>
                  <a:gd name="T0" fmla="*/ 0 w 29658"/>
                  <a:gd name="T1" fmla="*/ 14665 h 21600"/>
                  <a:gd name="T2" fmla="*/ 29658 w 29658"/>
                  <a:gd name="T3" fmla="*/ 2058 h 21600"/>
                  <a:gd name="T4" fmla="*/ 20457 w 296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658" h="21600" fill="none" extrusionOk="0">
                    <a:moveTo>
                      <a:pt x="0" y="14665"/>
                    </a:moveTo>
                    <a:cubicBezTo>
                      <a:pt x="2972" y="5898"/>
                      <a:pt x="11200" y="-1"/>
                      <a:pt x="20457" y="0"/>
                    </a:cubicBezTo>
                    <a:cubicBezTo>
                      <a:pt x="23638" y="0"/>
                      <a:pt x="26780" y="702"/>
                      <a:pt x="29658" y="2057"/>
                    </a:cubicBezTo>
                  </a:path>
                  <a:path w="29658" h="21600" stroke="0" extrusionOk="0">
                    <a:moveTo>
                      <a:pt x="0" y="14665"/>
                    </a:moveTo>
                    <a:cubicBezTo>
                      <a:pt x="2972" y="5898"/>
                      <a:pt x="11200" y="-1"/>
                      <a:pt x="20457" y="0"/>
                    </a:cubicBezTo>
                    <a:cubicBezTo>
                      <a:pt x="23638" y="0"/>
                      <a:pt x="26780" y="702"/>
                      <a:pt x="29658" y="2057"/>
                    </a:cubicBezTo>
                    <a:lnTo>
                      <a:pt x="2045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3878" y="2024"/>
              <a:ext cx="245" cy="226"/>
              <a:chOff x="3878" y="2024"/>
              <a:chExt cx="245" cy="226"/>
            </a:xfrm>
          </p:grpSpPr>
          <p:sp>
            <p:nvSpPr>
              <p:cNvPr id="48166" name="Arc 38"/>
              <p:cNvSpPr>
                <a:spLocks/>
              </p:cNvSpPr>
              <p:nvPr/>
            </p:nvSpPr>
            <p:spPr bwMode="auto">
              <a:xfrm rot="16200000">
                <a:off x="3834" y="2068"/>
                <a:ext cx="224" cy="136"/>
              </a:xfrm>
              <a:custGeom>
                <a:avLst/>
                <a:gdLst>
                  <a:gd name="G0" fmla="+- 2327 0 0"/>
                  <a:gd name="G1" fmla="+- 21600 0 0"/>
                  <a:gd name="G2" fmla="+- 21600 0 0"/>
                  <a:gd name="T0" fmla="*/ 0 w 22534"/>
                  <a:gd name="T1" fmla="*/ 126 h 21600"/>
                  <a:gd name="T2" fmla="*/ 22534 w 22534"/>
                  <a:gd name="T3" fmla="*/ 13969 h 21600"/>
                  <a:gd name="T4" fmla="*/ 2327 w 2253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34" h="21600" fill="none" extrusionOk="0">
                    <a:moveTo>
                      <a:pt x="-1" y="125"/>
                    </a:moveTo>
                    <a:cubicBezTo>
                      <a:pt x="772" y="41"/>
                      <a:pt x="1549" y="-1"/>
                      <a:pt x="2327" y="0"/>
                    </a:cubicBezTo>
                    <a:cubicBezTo>
                      <a:pt x="11312" y="0"/>
                      <a:pt x="19359" y="5562"/>
                      <a:pt x="22534" y="13968"/>
                    </a:cubicBezTo>
                  </a:path>
                  <a:path w="22534" h="21600" stroke="0" extrusionOk="0">
                    <a:moveTo>
                      <a:pt x="-1" y="125"/>
                    </a:moveTo>
                    <a:cubicBezTo>
                      <a:pt x="772" y="41"/>
                      <a:pt x="1549" y="-1"/>
                      <a:pt x="2327" y="0"/>
                    </a:cubicBezTo>
                    <a:cubicBezTo>
                      <a:pt x="11312" y="0"/>
                      <a:pt x="19359" y="5562"/>
                      <a:pt x="22534" y="13968"/>
                    </a:cubicBezTo>
                    <a:lnTo>
                      <a:pt x="232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7" name="Arc 39"/>
              <p:cNvSpPr>
                <a:spLocks/>
              </p:cNvSpPr>
              <p:nvPr/>
            </p:nvSpPr>
            <p:spPr bwMode="auto">
              <a:xfrm rot="-4808205">
                <a:off x="3924" y="2092"/>
                <a:ext cx="200" cy="105"/>
              </a:xfrm>
              <a:custGeom>
                <a:avLst/>
                <a:gdLst>
                  <a:gd name="G0" fmla="+- 4039 0 0"/>
                  <a:gd name="G1" fmla="+- 21600 0 0"/>
                  <a:gd name="G2" fmla="+- 21600 0 0"/>
                  <a:gd name="T0" fmla="*/ 0 w 17434"/>
                  <a:gd name="T1" fmla="*/ 381 h 21600"/>
                  <a:gd name="T2" fmla="*/ 17434 w 17434"/>
                  <a:gd name="T3" fmla="*/ 4655 h 21600"/>
                  <a:gd name="T4" fmla="*/ 4039 w 1743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434" h="21600" fill="none" extrusionOk="0">
                    <a:moveTo>
                      <a:pt x="-1" y="380"/>
                    </a:moveTo>
                    <a:cubicBezTo>
                      <a:pt x="1331" y="127"/>
                      <a:pt x="2683" y="-1"/>
                      <a:pt x="4039" y="0"/>
                    </a:cubicBezTo>
                    <a:cubicBezTo>
                      <a:pt x="8900" y="0"/>
                      <a:pt x="13620" y="1640"/>
                      <a:pt x="17434" y="4654"/>
                    </a:cubicBezTo>
                  </a:path>
                  <a:path w="17434" h="21600" stroke="0" extrusionOk="0">
                    <a:moveTo>
                      <a:pt x="-1" y="380"/>
                    </a:moveTo>
                    <a:cubicBezTo>
                      <a:pt x="1331" y="127"/>
                      <a:pt x="2683" y="-1"/>
                      <a:pt x="4039" y="0"/>
                    </a:cubicBezTo>
                    <a:cubicBezTo>
                      <a:pt x="8900" y="0"/>
                      <a:pt x="13620" y="1640"/>
                      <a:pt x="17434" y="4654"/>
                    </a:cubicBezTo>
                    <a:lnTo>
                      <a:pt x="403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8" name="Arc 40"/>
              <p:cNvSpPr>
                <a:spLocks/>
              </p:cNvSpPr>
              <p:nvPr/>
            </p:nvSpPr>
            <p:spPr bwMode="auto">
              <a:xfrm rot="-4808205">
                <a:off x="3978" y="2105"/>
                <a:ext cx="182" cy="108"/>
              </a:xfrm>
              <a:custGeom>
                <a:avLst/>
                <a:gdLst>
                  <a:gd name="G0" fmla="+- 718 0 0"/>
                  <a:gd name="G1" fmla="+- 21600 0 0"/>
                  <a:gd name="G2" fmla="+- 21600 0 0"/>
                  <a:gd name="T0" fmla="*/ 0 w 15816"/>
                  <a:gd name="T1" fmla="*/ 12 h 21600"/>
                  <a:gd name="T2" fmla="*/ 15816 w 15816"/>
                  <a:gd name="T3" fmla="*/ 6153 h 21600"/>
                  <a:gd name="T4" fmla="*/ 718 w 158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16" h="21600" fill="none" extrusionOk="0">
                    <a:moveTo>
                      <a:pt x="-1" y="11"/>
                    </a:moveTo>
                    <a:cubicBezTo>
                      <a:pt x="239" y="3"/>
                      <a:pt x="478" y="-1"/>
                      <a:pt x="718" y="0"/>
                    </a:cubicBezTo>
                    <a:cubicBezTo>
                      <a:pt x="6361" y="0"/>
                      <a:pt x="11780" y="2208"/>
                      <a:pt x="15816" y="6152"/>
                    </a:cubicBezTo>
                  </a:path>
                  <a:path w="15816" h="21600" stroke="0" extrusionOk="0">
                    <a:moveTo>
                      <a:pt x="-1" y="11"/>
                    </a:moveTo>
                    <a:cubicBezTo>
                      <a:pt x="239" y="3"/>
                      <a:pt x="478" y="-1"/>
                      <a:pt x="718" y="0"/>
                    </a:cubicBezTo>
                    <a:cubicBezTo>
                      <a:pt x="6361" y="0"/>
                      <a:pt x="11780" y="2208"/>
                      <a:pt x="15816" y="6152"/>
                    </a:cubicBezTo>
                    <a:lnTo>
                      <a:pt x="71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928662" y="4214818"/>
            <a:ext cx="4375150" cy="1303337"/>
            <a:chOff x="657" y="2704"/>
            <a:chExt cx="2756" cy="821"/>
          </a:xfrm>
        </p:grpSpPr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657" y="2704"/>
              <a:ext cx="2751" cy="250"/>
              <a:chOff x="1597" y="2705"/>
              <a:chExt cx="2751" cy="250"/>
            </a:xfrm>
          </p:grpSpPr>
          <p:sp>
            <p:nvSpPr>
              <p:cNvPr id="48171" name="Text Box 43"/>
              <p:cNvSpPr txBox="1">
                <a:spLocks noChangeArrowheads="1"/>
              </p:cNvSpPr>
              <p:nvPr/>
            </p:nvSpPr>
            <p:spPr bwMode="auto">
              <a:xfrm>
                <a:off x="1597" y="2705"/>
                <a:ext cx="27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Comic Sans MS" pitchFamily="66" charset="0"/>
                  </a:rPr>
                  <a:t>    А</a:t>
                </a:r>
                <a:r>
                  <a:rPr lang="ru-RU" sz="2000" baseline="-25000" dirty="0">
                    <a:latin typeface="Comic Sans MS" pitchFamily="66" charset="0"/>
                  </a:rPr>
                  <a:t>1</a:t>
                </a:r>
                <a:r>
                  <a:rPr lang="ru-RU" sz="2000" dirty="0">
                    <a:latin typeface="Comic Sans MS" pitchFamily="66" charset="0"/>
                  </a:rPr>
                  <a:t>=    А,      В</a:t>
                </a:r>
                <a:r>
                  <a:rPr lang="ru-RU" sz="2000" baseline="-25000" dirty="0">
                    <a:latin typeface="Comic Sans MS" pitchFamily="66" charset="0"/>
                  </a:rPr>
                  <a:t>1</a:t>
                </a:r>
                <a:r>
                  <a:rPr lang="ru-RU" sz="2000" dirty="0">
                    <a:latin typeface="Comic Sans MS" pitchFamily="66" charset="0"/>
                  </a:rPr>
                  <a:t> =     В,     С</a:t>
                </a:r>
                <a:r>
                  <a:rPr lang="ru-RU" sz="2000" baseline="-25000" dirty="0">
                    <a:latin typeface="Comic Sans MS" pitchFamily="66" charset="0"/>
                  </a:rPr>
                  <a:t>1</a:t>
                </a:r>
                <a:r>
                  <a:rPr lang="ru-RU" sz="2000" dirty="0">
                    <a:latin typeface="Comic Sans MS" pitchFamily="66" charset="0"/>
                  </a:rPr>
                  <a:t> =     С</a:t>
                </a:r>
                <a:r>
                  <a:rPr lang="en-US" sz="2000" dirty="0">
                    <a:latin typeface="Comic Sans MS" pitchFamily="66" charset="0"/>
                  </a:rPr>
                  <a:t>,</a:t>
                </a:r>
                <a:endParaRPr lang="ru-RU" dirty="0"/>
              </a:p>
            </p:txBody>
          </p:sp>
          <p:grpSp>
            <p:nvGrpSpPr>
              <p:cNvPr id="15" name="Group 44"/>
              <p:cNvGrpSpPr>
                <a:grpSpLocks/>
              </p:cNvGrpSpPr>
              <p:nvPr/>
            </p:nvGrpSpPr>
            <p:grpSpPr bwMode="auto">
              <a:xfrm>
                <a:off x="2109" y="2750"/>
                <a:ext cx="136" cy="136"/>
                <a:chOff x="1383" y="3702"/>
                <a:chExt cx="136" cy="136"/>
              </a:xfrm>
            </p:grpSpPr>
            <p:sp>
              <p:nvSpPr>
                <p:cNvPr id="4817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47"/>
              <p:cNvGrpSpPr>
                <a:grpSpLocks/>
              </p:cNvGrpSpPr>
              <p:nvPr/>
            </p:nvGrpSpPr>
            <p:grpSpPr bwMode="auto">
              <a:xfrm>
                <a:off x="2562" y="2750"/>
                <a:ext cx="136" cy="136"/>
                <a:chOff x="1383" y="3702"/>
                <a:chExt cx="136" cy="136"/>
              </a:xfrm>
            </p:grpSpPr>
            <p:sp>
              <p:nvSpPr>
                <p:cNvPr id="4817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3107" y="2750"/>
                <a:ext cx="136" cy="136"/>
                <a:chOff x="1383" y="3702"/>
                <a:chExt cx="136" cy="136"/>
              </a:xfrm>
            </p:grpSpPr>
            <p:sp>
              <p:nvSpPr>
                <p:cNvPr id="4817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53"/>
              <p:cNvGrpSpPr>
                <a:grpSpLocks/>
              </p:cNvGrpSpPr>
              <p:nvPr/>
            </p:nvGrpSpPr>
            <p:grpSpPr bwMode="auto">
              <a:xfrm>
                <a:off x="3470" y="2750"/>
                <a:ext cx="136" cy="136"/>
                <a:chOff x="1383" y="3702"/>
                <a:chExt cx="136" cy="136"/>
              </a:xfrm>
            </p:grpSpPr>
            <p:sp>
              <p:nvSpPr>
                <p:cNvPr id="4818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1655" y="2750"/>
                <a:ext cx="136" cy="136"/>
                <a:chOff x="1383" y="3702"/>
                <a:chExt cx="136" cy="136"/>
              </a:xfrm>
            </p:grpSpPr>
            <p:sp>
              <p:nvSpPr>
                <p:cNvPr id="4818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59"/>
              <p:cNvGrpSpPr>
                <a:grpSpLocks/>
              </p:cNvGrpSpPr>
              <p:nvPr/>
            </p:nvGrpSpPr>
            <p:grpSpPr bwMode="auto">
              <a:xfrm>
                <a:off x="3969" y="2750"/>
                <a:ext cx="136" cy="136"/>
                <a:chOff x="1383" y="3702"/>
                <a:chExt cx="136" cy="136"/>
              </a:xfrm>
            </p:grpSpPr>
            <p:sp>
              <p:nvSpPr>
                <p:cNvPr id="4818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383" y="3838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8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383" y="3702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657" y="3067"/>
              <a:ext cx="2756" cy="458"/>
              <a:chOff x="657" y="3067"/>
              <a:chExt cx="2756" cy="458"/>
            </a:xfrm>
          </p:grpSpPr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657" y="3067"/>
                <a:ext cx="2268" cy="458"/>
                <a:chOff x="1610" y="3158"/>
                <a:chExt cx="1633" cy="458"/>
              </a:xfrm>
            </p:grpSpPr>
            <p:grpSp>
              <p:nvGrpSpPr>
                <p:cNvPr id="23" name="Group 64"/>
                <p:cNvGrpSpPr>
                  <a:grpSpLocks/>
                </p:cNvGrpSpPr>
                <p:nvPr/>
              </p:nvGrpSpPr>
              <p:grpSpPr bwMode="auto">
                <a:xfrm>
                  <a:off x="1655" y="3385"/>
                  <a:ext cx="1588" cy="46"/>
                  <a:chOff x="1655" y="3385"/>
                  <a:chExt cx="1588" cy="46"/>
                </a:xfrm>
              </p:grpSpPr>
              <p:sp>
                <p:nvSpPr>
                  <p:cNvPr id="4819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3385"/>
                    <a:ext cx="3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19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3385"/>
                    <a:ext cx="3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19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385"/>
                    <a:ext cx="3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064" y="3385"/>
                    <a:ext cx="136" cy="46"/>
                    <a:chOff x="1610" y="4110"/>
                    <a:chExt cx="136" cy="46"/>
                  </a:xfrm>
                </p:grpSpPr>
                <p:sp>
                  <p:nvSpPr>
                    <p:cNvPr id="4819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4110"/>
                      <a:ext cx="1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819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4156"/>
                      <a:ext cx="1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699" y="3385"/>
                    <a:ext cx="136" cy="46"/>
                    <a:chOff x="1610" y="4110"/>
                    <a:chExt cx="136" cy="46"/>
                  </a:xfrm>
                </p:grpSpPr>
                <p:sp>
                  <p:nvSpPr>
                    <p:cNvPr id="4820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4110"/>
                      <a:ext cx="1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820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0" y="4156"/>
                      <a:ext cx="1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4820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10" y="3158"/>
                  <a:ext cx="2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А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r>
                    <a:rPr lang="ru-RU">
                      <a:latin typeface="Comic Sans MS" pitchFamily="66" charset="0"/>
                    </a:rPr>
                    <a:t>В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endParaRPr lang="ru-RU"/>
                </a:p>
              </p:txBody>
            </p:sp>
            <p:sp>
              <p:nvSpPr>
                <p:cNvPr id="4820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323" y="3173"/>
                  <a:ext cx="27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В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r>
                    <a:rPr lang="ru-RU">
                      <a:latin typeface="Comic Sans MS" pitchFamily="66" charset="0"/>
                    </a:rPr>
                    <a:t>С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endParaRPr lang="ru-RU"/>
                </a:p>
              </p:txBody>
            </p:sp>
            <p:sp>
              <p:nvSpPr>
                <p:cNvPr id="48204" name="Rectangle 76"/>
                <p:cNvSpPr>
                  <a:spLocks noChangeArrowheads="1"/>
                </p:cNvSpPr>
                <p:nvPr/>
              </p:nvSpPr>
              <p:spPr bwMode="auto">
                <a:xfrm>
                  <a:off x="2880" y="3158"/>
                  <a:ext cx="2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А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r>
                    <a:rPr lang="ru-RU">
                      <a:latin typeface="Comic Sans MS" pitchFamily="66" charset="0"/>
                    </a:rPr>
                    <a:t>С</a:t>
                  </a:r>
                  <a:r>
                    <a:rPr lang="ru-RU" baseline="-25000">
                      <a:latin typeface="Comic Sans MS" pitchFamily="66" charset="0"/>
                    </a:rPr>
                    <a:t>1</a:t>
                  </a:r>
                  <a:endParaRPr lang="ru-RU"/>
                </a:p>
              </p:txBody>
            </p:sp>
            <p:sp>
              <p:nvSpPr>
                <p:cNvPr id="48205" name="Rectangle 77"/>
                <p:cNvSpPr>
                  <a:spLocks noChangeArrowheads="1"/>
                </p:cNvSpPr>
                <p:nvPr/>
              </p:nvSpPr>
              <p:spPr bwMode="auto">
                <a:xfrm>
                  <a:off x="1655" y="3385"/>
                  <a:ext cx="22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АВ</a:t>
                  </a:r>
                  <a:endParaRPr lang="ru-RU"/>
                </a:p>
              </p:txBody>
            </p:sp>
            <p:sp>
              <p:nvSpPr>
                <p:cNvPr id="48206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336" y="3385"/>
                  <a:ext cx="21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ВС</a:t>
                  </a:r>
                  <a:endParaRPr lang="ru-RU"/>
                </a:p>
              </p:txBody>
            </p:sp>
            <p:sp>
              <p:nvSpPr>
                <p:cNvPr id="48207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25" y="3339"/>
                  <a:ext cx="22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Comic Sans MS" pitchFamily="66" charset="0"/>
                    </a:rPr>
                    <a:t>АС</a:t>
                  </a:r>
                  <a:endParaRPr lang="ru-RU"/>
                </a:p>
              </p:txBody>
            </p:sp>
          </p:grpSp>
          <p:grpSp>
            <p:nvGrpSpPr>
              <p:cNvPr id="26" name="Group 80"/>
              <p:cNvGrpSpPr>
                <a:grpSpLocks/>
              </p:cNvGrpSpPr>
              <p:nvPr/>
            </p:nvGrpSpPr>
            <p:grpSpPr bwMode="auto">
              <a:xfrm>
                <a:off x="2971" y="3249"/>
                <a:ext cx="136" cy="46"/>
                <a:chOff x="1610" y="4110"/>
                <a:chExt cx="136" cy="46"/>
              </a:xfrm>
            </p:grpSpPr>
            <p:sp>
              <p:nvSpPr>
                <p:cNvPr id="48209" name="Line 81"/>
                <p:cNvSpPr>
                  <a:spLocks noChangeShapeType="1"/>
                </p:cNvSpPr>
                <p:nvPr/>
              </p:nvSpPr>
              <p:spPr bwMode="auto">
                <a:xfrm>
                  <a:off x="1610" y="411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210" name="Line 82"/>
                <p:cNvSpPr>
                  <a:spLocks noChangeShapeType="1"/>
                </p:cNvSpPr>
                <p:nvPr/>
              </p:nvSpPr>
              <p:spPr bwMode="auto">
                <a:xfrm>
                  <a:off x="1610" y="4156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211" name="Text Box 83"/>
              <p:cNvSpPr txBox="1">
                <a:spLocks noChangeArrowheads="1"/>
              </p:cNvSpPr>
              <p:nvPr/>
            </p:nvSpPr>
            <p:spPr bwMode="auto">
              <a:xfrm>
                <a:off x="3185" y="3125"/>
                <a:ext cx="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k.</a:t>
                </a:r>
                <a:endParaRPr lang="ru-RU"/>
              </a:p>
            </p:txBody>
          </p:sp>
        </p:grpSp>
      </p:grpSp>
      <p:grpSp>
        <p:nvGrpSpPr>
          <p:cNvPr id="27" name="Group 84"/>
          <p:cNvGrpSpPr>
            <a:grpSpLocks/>
          </p:cNvGrpSpPr>
          <p:nvPr/>
        </p:nvGrpSpPr>
        <p:grpSpPr bwMode="auto">
          <a:xfrm>
            <a:off x="5357819" y="4214818"/>
            <a:ext cx="3394075" cy="1512888"/>
            <a:chOff x="3515" y="2568"/>
            <a:chExt cx="2138" cy="953"/>
          </a:xfrm>
        </p:grpSpPr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3515" y="2568"/>
              <a:ext cx="2138" cy="953"/>
              <a:chOff x="3515" y="2568"/>
              <a:chExt cx="2138" cy="953"/>
            </a:xfrm>
          </p:grpSpPr>
          <p:sp>
            <p:nvSpPr>
              <p:cNvPr id="48214" name="Line 86"/>
              <p:cNvSpPr>
                <a:spLocks noChangeShapeType="1"/>
              </p:cNvSpPr>
              <p:nvPr/>
            </p:nvSpPr>
            <p:spPr bwMode="auto">
              <a:xfrm>
                <a:off x="3515" y="2568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" name="Group 87"/>
              <p:cNvGrpSpPr>
                <a:grpSpLocks/>
              </p:cNvGrpSpPr>
              <p:nvPr/>
            </p:nvGrpSpPr>
            <p:grpSpPr bwMode="auto">
              <a:xfrm>
                <a:off x="3657" y="2750"/>
                <a:ext cx="1996" cy="563"/>
                <a:chOff x="3657" y="2750"/>
                <a:chExt cx="1996" cy="563"/>
              </a:xfrm>
            </p:grpSpPr>
            <p:grpSp>
              <p:nvGrpSpPr>
                <p:cNvPr id="30" name="Group 88"/>
                <p:cNvGrpSpPr>
                  <a:grpSpLocks/>
                </p:cNvGrpSpPr>
                <p:nvPr/>
              </p:nvGrpSpPr>
              <p:grpSpPr bwMode="auto">
                <a:xfrm>
                  <a:off x="3696" y="2750"/>
                  <a:ext cx="1681" cy="233"/>
                  <a:chOff x="3696" y="2387"/>
                  <a:chExt cx="1681" cy="233"/>
                </a:xfrm>
              </p:grpSpPr>
              <p:sp>
                <p:nvSpPr>
                  <p:cNvPr id="48217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2432"/>
                    <a:ext cx="122" cy="13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696" y="2387"/>
                    <a:ext cx="1681" cy="233"/>
                    <a:chOff x="3696" y="2387"/>
                    <a:chExt cx="1681" cy="233"/>
                  </a:xfrm>
                </p:grpSpPr>
                <p:sp>
                  <p:nvSpPr>
                    <p:cNvPr id="48219" name="AutoShap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2432"/>
                      <a:ext cx="122" cy="136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8220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96" y="2387"/>
                      <a:ext cx="1681" cy="2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     </a:t>
                      </a:r>
                      <a:r>
                        <a:rPr lang="ru-RU" dirty="0" smtClean="0"/>
                        <a:t> 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            </a:t>
                      </a:r>
                      <a:r>
                        <a:rPr lang="ru-RU" dirty="0" smtClean="0"/>
                        <a:t>      </a:t>
                      </a:r>
                      <a:r>
                        <a:rPr lang="en-US" dirty="0" smtClean="0"/>
                        <a:t>ABC</a:t>
                      </a:r>
                      <a:r>
                        <a:rPr lang="en-US" dirty="0"/>
                        <a:t>,</a:t>
                      </a:r>
                      <a:endParaRPr lang="ru-RU" dirty="0"/>
                    </a:p>
                  </p:txBody>
                </p:sp>
              </p:grpSp>
            </p:grpSp>
            <p:sp>
              <p:nvSpPr>
                <p:cNvPr id="4822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657" y="3080"/>
                  <a:ext cx="19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K </a:t>
                  </a:r>
                  <a:r>
                    <a:rPr lang="ru-RU" dirty="0"/>
                    <a:t>– коэффициент подобия</a:t>
                  </a:r>
                  <a:r>
                    <a:rPr lang="en-US" dirty="0"/>
                    <a:t>.       </a:t>
                  </a:r>
                  <a:endParaRPr lang="ru-RU" dirty="0"/>
                </a:p>
              </p:txBody>
            </p:sp>
          </p:grpSp>
        </p:grpSp>
        <p:sp>
          <p:nvSpPr>
            <p:cNvPr id="48222" name="Rectangle 94"/>
            <p:cNvSpPr>
              <a:spLocks noChangeArrowheads="1"/>
            </p:cNvSpPr>
            <p:nvPr/>
          </p:nvSpPr>
          <p:spPr bwMode="auto">
            <a:xfrm>
              <a:off x="4468" y="2704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/>
                <a:t>~</a:t>
              </a:r>
              <a:endParaRPr lang="ru-RU"/>
            </a:p>
          </p:txBody>
        </p:sp>
      </p:grpSp>
      <p:sp>
        <p:nvSpPr>
          <p:cNvPr id="48223" name="Rectangle 95"/>
          <p:cNvSpPr>
            <a:spLocks noChangeArrowheads="1"/>
          </p:cNvSpPr>
          <p:nvPr/>
        </p:nvSpPr>
        <p:spPr bwMode="auto">
          <a:xfrm>
            <a:off x="1524189" y="5641088"/>
            <a:ext cx="5576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Сходственными сторонами в подобных треугольниках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называются стороны, лежащие против равных углов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9293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071966" cy="21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85794"/>
            <a:ext cx="3795984" cy="22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86124"/>
            <a:ext cx="3757613" cy="23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готовых чертежах.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81869"/>
            <a:ext cx="4040188" cy="23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06464"/>
            <a:ext cx="4041775" cy="208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51328"/>
            <a:ext cx="3571901" cy="22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121128"/>
            <a:ext cx="714380" cy="2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04"/>
            <a:ext cx="3361976" cy="194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714356"/>
            <a:ext cx="1071569" cy="5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000372"/>
            <a:ext cx="4215637" cy="23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55836"/>
            <a:ext cx="3857652" cy="20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290247" cy="22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56552" cy="3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214290"/>
            <a:ext cx="4214842" cy="226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840133" cy="25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000504"/>
            <a:ext cx="638174" cy="2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500438"/>
            <a:ext cx="3857652" cy="25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34" cy="26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857652" cy="197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4396332" cy="22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0042"/>
            <a:ext cx="1071537" cy="34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214554"/>
            <a:ext cx="1000131" cy="3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14290"/>
            <a:ext cx="461962" cy="2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143248"/>
            <a:ext cx="4345742" cy="25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3429000"/>
            <a:ext cx="1285873" cy="6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35" y="3214686"/>
            <a:ext cx="3643369" cy="24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714620"/>
            <a:ext cx="452437" cy="25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3" y="2857496"/>
            <a:ext cx="394854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Microsoft Office PowerPoint</vt:lpstr>
      <vt:lpstr>Решение задач на применение признаков подобия треугольников.</vt:lpstr>
      <vt:lpstr>Цели урока.</vt:lpstr>
      <vt:lpstr>Ход урока.</vt:lpstr>
      <vt:lpstr>Слайд 4</vt:lpstr>
      <vt:lpstr>Слайд 5</vt:lpstr>
      <vt:lpstr>Задачи на готовых чертежах.</vt:lpstr>
      <vt:lpstr>Слайд 7</vt:lpstr>
      <vt:lpstr>Слайд 8</vt:lpstr>
      <vt:lpstr>Слайд 9</vt:lpstr>
      <vt:lpstr>Слайд 10</vt:lpstr>
      <vt:lpstr>Слайд 11</vt:lpstr>
      <vt:lpstr>Самостоятельная работа.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применение признаков подобия треугольников.</dc:title>
  <dc:creator>User</dc:creator>
  <cp:lastModifiedBy>User</cp:lastModifiedBy>
  <cp:revision>44</cp:revision>
  <dcterms:created xsi:type="dcterms:W3CDTF">2015-01-08T16:00:49Z</dcterms:created>
  <dcterms:modified xsi:type="dcterms:W3CDTF">2015-01-08T19:49:36Z</dcterms:modified>
</cp:coreProperties>
</file>