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6" r:id="rId4"/>
    <p:sldId id="258" r:id="rId5"/>
    <p:sldId id="262" r:id="rId6"/>
    <p:sldId id="259" r:id="rId7"/>
    <p:sldId id="261" r:id="rId8"/>
    <p:sldId id="265" r:id="rId9"/>
    <p:sldId id="263" r:id="rId10"/>
    <p:sldId id="260"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30.12.2013</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30.12.2013</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30.12.2013</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30.12.2013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Monsanto Corporation</a:t>
            </a:r>
            <a:endParaRPr lang="ru-RU" dirty="0"/>
          </a:p>
        </p:txBody>
      </p:sp>
      <p:pic>
        <p:nvPicPr>
          <p:cNvPr id="1026" name="Picture 2" descr="C:\Documents and Settings\Ypanaidova\Рабочий стол\2000px-Monsanto_logo.svg.png"/>
          <p:cNvPicPr>
            <a:picLocks noChangeAspect="1" noChangeArrowheads="1"/>
          </p:cNvPicPr>
          <p:nvPr/>
        </p:nvPicPr>
        <p:blipFill>
          <a:blip r:embed="rId2" cstate="print"/>
          <a:srcRect/>
          <a:stretch>
            <a:fillRect/>
          </a:stretch>
        </p:blipFill>
        <p:spPr bwMode="auto">
          <a:xfrm>
            <a:off x="1115616" y="908720"/>
            <a:ext cx="7200800" cy="151216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556792"/>
            <a:ext cx="6248400" cy="4615408"/>
          </a:xfrm>
        </p:spPr>
        <p:txBody>
          <a:bodyPr>
            <a:normAutofit/>
          </a:bodyPr>
          <a:lstStyle/>
          <a:p>
            <a:r>
              <a:rPr lang="en-US" sz="1800" dirty="0" smtClean="0"/>
              <a:t>It is well-known that Monsanto company is supported and lobbied actively in the White House.</a:t>
            </a:r>
          </a:p>
          <a:p>
            <a:pPr>
              <a:buNone/>
            </a:pPr>
            <a:endParaRPr lang="en-US" sz="1800" dirty="0" smtClean="0"/>
          </a:p>
          <a:p>
            <a:r>
              <a:rPr lang="en-US" sz="1800" dirty="0" smtClean="0"/>
              <a:t>A </a:t>
            </a:r>
            <a:r>
              <a:rPr lang="en-US" sz="1800" dirty="0" smtClean="0"/>
              <a:t>number of people have held positions at Monsanto and in US government agencies such as the Food and Drug </a:t>
            </a:r>
            <a:r>
              <a:rPr lang="en-US" sz="1800" dirty="0" smtClean="0"/>
              <a:t>Administration for example and the US </a:t>
            </a:r>
            <a:r>
              <a:rPr lang="en-US" sz="1800" dirty="0" err="1" smtClean="0"/>
              <a:t>Suprime</a:t>
            </a:r>
            <a:r>
              <a:rPr lang="en-US" sz="1800" dirty="0" smtClean="0"/>
              <a:t> Court.</a:t>
            </a:r>
          </a:p>
          <a:p>
            <a:endParaRPr lang="en-US" sz="1800" dirty="0" smtClean="0"/>
          </a:p>
          <a:p>
            <a:r>
              <a:rPr lang="en-US" sz="1800" dirty="0" smtClean="0"/>
              <a:t>The following connections allows the Monsanto Corporation not </a:t>
            </a:r>
            <a:r>
              <a:rPr lang="en-US" sz="1800" dirty="0" err="1" smtClean="0"/>
              <a:t>tho</a:t>
            </a:r>
            <a:r>
              <a:rPr lang="en-US" sz="1800" dirty="0" smtClean="0"/>
              <a:t> mark “genetically modified” status on its products.</a:t>
            </a:r>
          </a:p>
          <a:p>
            <a:r>
              <a:rPr lang="en-US" sz="1800" dirty="0" smtClean="0"/>
              <a:t>Monsanto has </a:t>
            </a:r>
            <a:r>
              <a:rPr lang="en-US" sz="1800" dirty="0" smtClean="0"/>
              <a:t>also been </a:t>
            </a:r>
            <a:r>
              <a:rPr lang="en-US" sz="1800" dirty="0" smtClean="0"/>
              <a:t>the corporate sponsor of many attractions at </a:t>
            </a:r>
            <a:r>
              <a:rPr lang="en-US" sz="1800" dirty="0" err="1" smtClean="0"/>
              <a:t>Disneylandand</a:t>
            </a:r>
            <a:r>
              <a:rPr lang="en-US" sz="1800" dirty="0" smtClean="0"/>
              <a:t> </a:t>
            </a:r>
            <a:r>
              <a:rPr lang="en-US" sz="1800" dirty="0" smtClean="0"/>
              <a:t>Walt Disney </a:t>
            </a:r>
            <a:r>
              <a:rPr lang="en-US" sz="1800" dirty="0" smtClean="0"/>
              <a:t>World</a:t>
            </a:r>
          </a:p>
          <a:p>
            <a:endParaRPr lang="ru-RU" dirty="0"/>
          </a:p>
        </p:txBody>
      </p:sp>
      <p:sp>
        <p:nvSpPr>
          <p:cNvPr id="2" name="Заголовок 1"/>
          <p:cNvSpPr>
            <a:spLocks noGrp="1"/>
          </p:cNvSpPr>
          <p:nvPr>
            <p:ph type="title"/>
          </p:nvPr>
        </p:nvSpPr>
        <p:spPr>
          <a:xfrm>
            <a:off x="323528" y="457200"/>
            <a:ext cx="8439472" cy="595536"/>
          </a:xfrm>
        </p:spPr>
        <p:txBody>
          <a:bodyPr/>
          <a:lstStyle/>
          <a:p>
            <a:r>
              <a:rPr lang="en-US" dirty="0" smtClean="0"/>
              <a:t>Government support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1412776"/>
            <a:ext cx="6248400" cy="4759424"/>
          </a:xfrm>
        </p:spPr>
        <p:txBody>
          <a:bodyPr>
            <a:normAutofit/>
          </a:bodyPr>
          <a:lstStyle/>
          <a:p>
            <a:pPr>
              <a:buNone/>
            </a:pPr>
            <a:endParaRPr lang="en-US" sz="2100" dirty="0" smtClean="0"/>
          </a:p>
          <a:p>
            <a:r>
              <a:rPr lang="en-US" sz="1800" dirty="0" smtClean="0"/>
              <a:t>With the Monsanto continuing lobbying the </a:t>
            </a:r>
            <a:r>
              <a:rPr lang="en-US" sz="1800" dirty="0" smtClean="0"/>
              <a:t>United </a:t>
            </a:r>
            <a:r>
              <a:rPr lang="en-US" sz="1800" dirty="0" smtClean="0"/>
              <a:t>States </a:t>
            </a:r>
            <a:r>
              <a:rPr lang="en-US" sz="1800" dirty="0" smtClean="0"/>
              <a:t>Congress and the U.S. Department of Agriculture about regulations that would affect the production and distribution of genetically engineered </a:t>
            </a:r>
            <a:r>
              <a:rPr lang="en-US" sz="1800" dirty="0" smtClean="0"/>
              <a:t>produce there is a high chance that no changes will be provided in the future.</a:t>
            </a:r>
          </a:p>
          <a:p>
            <a:pPr>
              <a:buNone/>
            </a:pPr>
            <a:endParaRPr lang="en-US" sz="1800" dirty="0" smtClean="0"/>
          </a:p>
          <a:p>
            <a:r>
              <a:rPr lang="en-US" sz="1800" dirty="0" smtClean="0"/>
              <a:t>Activist groups </a:t>
            </a:r>
            <a:r>
              <a:rPr lang="en-US" sz="1800" dirty="0" smtClean="0"/>
              <a:t>will </a:t>
            </a:r>
            <a:r>
              <a:rPr lang="en-US" sz="1800" dirty="0" smtClean="0"/>
              <a:t>continue to use the court system to challenge regulatory approvals of corn, soybean and other biotechnology‐derived </a:t>
            </a:r>
            <a:r>
              <a:rPr lang="en-US" sz="1800" dirty="0" smtClean="0"/>
              <a:t>crops</a:t>
            </a:r>
            <a:r>
              <a:rPr lang="en-US" sz="1800" dirty="0" smtClean="0"/>
              <a:t> </a:t>
            </a:r>
            <a:r>
              <a:rPr lang="en-US" sz="1800" dirty="0" smtClean="0"/>
              <a:t>in future.</a:t>
            </a:r>
          </a:p>
          <a:p>
            <a:pPr>
              <a:buNone/>
            </a:pPr>
            <a:endParaRPr lang="ru-RU" dirty="0"/>
          </a:p>
        </p:txBody>
      </p:sp>
      <p:sp>
        <p:nvSpPr>
          <p:cNvPr id="4" name="Заголовок 3"/>
          <p:cNvSpPr>
            <a:spLocks noGrp="1"/>
          </p:cNvSpPr>
          <p:nvPr>
            <p:ph type="title"/>
          </p:nvPr>
        </p:nvSpPr>
        <p:spPr>
          <a:xfrm>
            <a:off x="251520" y="457200"/>
            <a:ext cx="8511480" cy="523528"/>
          </a:xfrm>
        </p:spPr>
        <p:txBody>
          <a:bodyPr/>
          <a:lstStyle/>
          <a:p>
            <a:r>
              <a:rPr lang="en-US" dirty="0" smtClean="0"/>
              <a:t>Future of the Monsanto Corporation</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1340768"/>
            <a:ext cx="6248400" cy="4831432"/>
          </a:xfrm>
        </p:spPr>
        <p:txBody>
          <a:bodyPr>
            <a:normAutofit/>
          </a:bodyPr>
          <a:lstStyle/>
          <a:p>
            <a:r>
              <a:rPr lang="en-US" sz="1600" dirty="0" smtClean="0"/>
              <a:t>Russia remain the most perspective market for the Monsanto.</a:t>
            </a:r>
          </a:p>
          <a:p>
            <a:endParaRPr lang="en-US" sz="1600" dirty="0" smtClean="0"/>
          </a:p>
          <a:p>
            <a:r>
              <a:rPr lang="en-US" sz="1600" dirty="0" smtClean="0"/>
              <a:t>Even thought there are two headquarters of the Company in Russia (</a:t>
            </a:r>
            <a:r>
              <a:rPr lang="en-US" sz="1600" dirty="0" err="1" smtClean="0"/>
              <a:t>inKrasnodar</a:t>
            </a:r>
            <a:r>
              <a:rPr lang="en-US" sz="1600" dirty="0" smtClean="0"/>
              <a:t> region and Orenburg city) most of its products were prohibited by the Russian Agriculture Ministry.</a:t>
            </a:r>
          </a:p>
          <a:p>
            <a:endParaRPr lang="en-US" sz="1600" dirty="0" smtClean="0"/>
          </a:p>
          <a:p>
            <a:r>
              <a:rPr lang="en-US" sz="1600" dirty="0" smtClean="0"/>
              <a:t>The only products that are allowed for import are Round-up and Harness. </a:t>
            </a:r>
          </a:p>
          <a:p>
            <a:endParaRPr lang="en-US" dirty="0" smtClean="0"/>
          </a:p>
        </p:txBody>
      </p:sp>
      <p:sp>
        <p:nvSpPr>
          <p:cNvPr id="4" name="Заголовок 3"/>
          <p:cNvSpPr>
            <a:spLocks noGrp="1"/>
          </p:cNvSpPr>
          <p:nvPr>
            <p:ph type="title"/>
          </p:nvPr>
        </p:nvSpPr>
        <p:spPr>
          <a:xfrm>
            <a:off x="539552" y="457200"/>
            <a:ext cx="8223448" cy="667544"/>
          </a:xfrm>
        </p:spPr>
        <p:txBody>
          <a:bodyPr/>
          <a:lstStyle/>
          <a:p>
            <a:r>
              <a:rPr lang="en-US" dirty="0" smtClean="0"/>
              <a:t>Monsanto in Russia</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2"/>
          </p:nvPr>
        </p:nvSpPr>
        <p:spPr>
          <a:xfrm>
            <a:off x="4283968" y="764704"/>
            <a:ext cx="4482080" cy="4569296"/>
          </a:xfrm>
        </p:spPr>
        <p:txBody>
          <a:bodyPr>
            <a:normAutofit lnSpcReduction="10000"/>
          </a:bodyPr>
          <a:lstStyle/>
          <a:p>
            <a:r>
              <a:rPr lang="en-US" sz="2000" b="1" dirty="0" smtClean="0">
                <a:solidFill>
                  <a:schemeClr val="bg1"/>
                </a:solidFill>
                <a:latin typeface="Arial" pitchFamily="34" charset="0"/>
                <a:cs typeface="Arial" pitchFamily="34" charset="0"/>
              </a:rPr>
              <a:t>Monsanto Company</a:t>
            </a:r>
            <a:r>
              <a:rPr lang="en-US" sz="2000" dirty="0" smtClean="0">
                <a:solidFill>
                  <a:schemeClr val="bg1"/>
                </a:solidFill>
                <a:latin typeface="Arial" pitchFamily="34" charset="0"/>
                <a:cs typeface="Arial" pitchFamily="34" charset="0"/>
              </a:rPr>
              <a:t> is a publicly traded American multinational </a:t>
            </a:r>
            <a:r>
              <a:rPr lang="en-US" sz="2000" dirty="0" smtClean="0">
                <a:solidFill>
                  <a:schemeClr val="bg1"/>
                </a:solidFill>
                <a:latin typeface="Arial" pitchFamily="34" charset="0"/>
                <a:cs typeface="Arial" pitchFamily="34" charset="0"/>
              </a:rPr>
              <a:t>chemical and agricultural </a:t>
            </a:r>
            <a:r>
              <a:rPr lang="en-US" sz="2000" dirty="0" smtClean="0">
                <a:solidFill>
                  <a:schemeClr val="bg1"/>
                </a:solidFill>
                <a:latin typeface="Arial" pitchFamily="34" charset="0"/>
                <a:cs typeface="Arial" pitchFamily="34" charset="0"/>
              </a:rPr>
              <a:t>b</a:t>
            </a:r>
            <a:r>
              <a:rPr lang="en-US" sz="2000" dirty="0" smtClean="0">
                <a:solidFill>
                  <a:schemeClr val="bg1"/>
                </a:solidFill>
                <a:latin typeface="Arial" pitchFamily="34" charset="0"/>
                <a:cs typeface="Arial" pitchFamily="34" charset="0"/>
              </a:rPr>
              <a:t>iotechnology corporation </a:t>
            </a:r>
            <a:r>
              <a:rPr lang="en-US" sz="2000" dirty="0" smtClean="0">
                <a:solidFill>
                  <a:schemeClr val="bg1"/>
                </a:solidFill>
                <a:latin typeface="Arial" pitchFamily="34" charset="0"/>
                <a:cs typeface="Arial" pitchFamily="34" charset="0"/>
              </a:rPr>
              <a:t>headquartered in Creve </a:t>
            </a:r>
            <a:r>
              <a:rPr lang="en-US" sz="2000" dirty="0" smtClean="0">
                <a:solidFill>
                  <a:schemeClr val="bg1"/>
                </a:solidFill>
                <a:latin typeface="Arial" pitchFamily="34" charset="0"/>
                <a:cs typeface="Arial" pitchFamily="34" charset="0"/>
              </a:rPr>
              <a:t>Coeur, Missouri (the USA)</a:t>
            </a:r>
            <a:endParaRPr lang="en-US" sz="2000" dirty="0" smtClean="0">
              <a:solidFill>
                <a:schemeClr val="bg1"/>
              </a:solidFill>
              <a:latin typeface="Arial" pitchFamily="34" charset="0"/>
              <a:cs typeface="Arial" pitchFamily="34" charset="0"/>
            </a:endParaRPr>
          </a:p>
          <a:p>
            <a:r>
              <a:rPr lang="en-US" sz="2000" dirty="0" smtClean="0">
                <a:solidFill>
                  <a:schemeClr val="bg1"/>
                </a:solidFill>
                <a:latin typeface="Arial" pitchFamily="34" charset="0"/>
                <a:cs typeface="Arial" pitchFamily="34" charset="0"/>
              </a:rPr>
              <a:t>It is a leading producer of genetically </a:t>
            </a:r>
            <a:r>
              <a:rPr lang="en-US" sz="2000" dirty="0" smtClean="0">
                <a:solidFill>
                  <a:schemeClr val="bg1"/>
                </a:solidFill>
                <a:latin typeface="Arial" pitchFamily="34" charset="0"/>
                <a:cs typeface="Arial" pitchFamily="34" charset="0"/>
              </a:rPr>
              <a:t>engineered </a:t>
            </a:r>
            <a:r>
              <a:rPr lang="en-US" sz="2000" dirty="0" smtClean="0">
                <a:solidFill>
                  <a:schemeClr val="bg1"/>
                </a:solidFill>
                <a:latin typeface="Arial" pitchFamily="34" charset="0"/>
                <a:cs typeface="Arial" pitchFamily="34" charset="0"/>
              </a:rPr>
              <a:t>seed and of the herbicide </a:t>
            </a:r>
            <a:r>
              <a:rPr lang="en-US" sz="2000" dirty="0" err="1" smtClean="0">
                <a:solidFill>
                  <a:schemeClr val="bg1"/>
                </a:solidFill>
                <a:latin typeface="Arial" pitchFamily="34" charset="0"/>
                <a:cs typeface="Arial" pitchFamily="34" charset="0"/>
              </a:rPr>
              <a:t>glyphosate</a:t>
            </a:r>
            <a:r>
              <a:rPr lang="en-US" sz="2000" dirty="0" smtClean="0">
                <a:solidFill>
                  <a:schemeClr val="bg1"/>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which it markets under the Roundup </a:t>
            </a:r>
            <a:r>
              <a:rPr lang="en-US" sz="2000" dirty="0" smtClean="0">
                <a:solidFill>
                  <a:schemeClr val="bg1"/>
                </a:solidFill>
                <a:latin typeface="Arial" pitchFamily="34" charset="0"/>
                <a:cs typeface="Arial" pitchFamily="34" charset="0"/>
              </a:rPr>
              <a:t>brand (most famous product)</a:t>
            </a:r>
            <a:endParaRPr lang="en-US" sz="2000" dirty="0" smtClean="0">
              <a:solidFill>
                <a:schemeClr val="bg1"/>
              </a:solidFill>
              <a:latin typeface="Arial" pitchFamily="34" charset="0"/>
              <a:cs typeface="Arial" pitchFamily="34" charset="0"/>
            </a:endParaRPr>
          </a:p>
          <a:p>
            <a:endParaRPr lang="ru-RU" dirty="0"/>
          </a:p>
        </p:txBody>
      </p:sp>
      <p:sp>
        <p:nvSpPr>
          <p:cNvPr id="2" name="Заголовок 1"/>
          <p:cNvSpPr>
            <a:spLocks noGrp="1"/>
          </p:cNvSpPr>
          <p:nvPr>
            <p:ph type="title"/>
          </p:nvPr>
        </p:nvSpPr>
        <p:spPr>
          <a:xfrm>
            <a:off x="4211960" y="332656"/>
            <a:ext cx="3008313" cy="347638"/>
          </a:xfrm>
        </p:spPr>
        <p:txBody>
          <a:bodyPr>
            <a:normAutofit fontScale="90000"/>
          </a:bodyPr>
          <a:lstStyle/>
          <a:p>
            <a:r>
              <a:rPr lang="en-US" dirty="0" smtClean="0"/>
              <a:t>History</a:t>
            </a:r>
            <a:endParaRPr lang="ru-RU" dirty="0"/>
          </a:p>
        </p:txBody>
      </p:sp>
      <p:pic>
        <p:nvPicPr>
          <p:cNvPr id="2052" name="Picture 4" descr="C:\Documents and Settings\Ypanaidova\Рабочий стол\щщ.jpg"/>
          <p:cNvPicPr>
            <a:picLocks noGrp="1" noChangeAspect="1" noChangeArrowheads="1"/>
          </p:cNvPicPr>
          <p:nvPr>
            <p:ph sz="quarter" idx="1"/>
          </p:nvPr>
        </p:nvPicPr>
        <p:blipFill>
          <a:blip r:embed="rId2" cstate="print"/>
          <a:srcRect/>
          <a:stretch>
            <a:fillRect/>
          </a:stretch>
        </p:blipFill>
        <p:spPr bwMode="auto">
          <a:xfrm>
            <a:off x="683568" y="908720"/>
            <a:ext cx="2918098" cy="43468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268760"/>
            <a:ext cx="6248400" cy="4903440"/>
          </a:xfrm>
        </p:spPr>
        <p:txBody>
          <a:bodyPr>
            <a:normAutofit/>
          </a:bodyPr>
          <a:lstStyle/>
          <a:p>
            <a:r>
              <a:rPr lang="en-US" sz="2000" dirty="0" smtClean="0">
                <a:solidFill>
                  <a:schemeClr val="bg1"/>
                </a:solidFill>
                <a:latin typeface="Arial" pitchFamily="34" charset="0"/>
                <a:cs typeface="Arial" pitchFamily="34" charset="0"/>
              </a:rPr>
              <a:t>Founder: John Francis </a:t>
            </a:r>
            <a:r>
              <a:rPr lang="en-US" sz="2000" dirty="0" err="1" smtClean="0">
                <a:solidFill>
                  <a:schemeClr val="bg1"/>
                </a:solidFill>
                <a:latin typeface="Arial" pitchFamily="34" charset="0"/>
                <a:cs typeface="Arial" pitchFamily="34" charset="0"/>
              </a:rPr>
              <a:t>Queeny</a:t>
            </a:r>
            <a:r>
              <a:rPr lang="en-US" sz="2000" dirty="0" smtClean="0">
                <a:solidFill>
                  <a:schemeClr val="bg1"/>
                </a:solidFill>
                <a:latin typeface="Arial" pitchFamily="34" charset="0"/>
                <a:cs typeface="Arial" pitchFamily="34" charset="0"/>
              </a:rPr>
              <a:t>- </a:t>
            </a:r>
            <a:r>
              <a:rPr lang="en-US" sz="2000" dirty="0" smtClean="0">
                <a:solidFill>
                  <a:schemeClr val="bg1"/>
                </a:solidFill>
              </a:rPr>
              <a:t>a </a:t>
            </a:r>
            <a:r>
              <a:rPr lang="en-US" sz="2000" dirty="0" smtClean="0">
                <a:solidFill>
                  <a:schemeClr val="bg1"/>
                </a:solidFill>
              </a:rPr>
              <a:t>30‑year veteran of the pharmaceutical </a:t>
            </a:r>
            <a:r>
              <a:rPr lang="en-US" sz="2000" dirty="0" smtClean="0">
                <a:solidFill>
                  <a:schemeClr val="bg1"/>
                </a:solidFill>
              </a:rPr>
              <a:t>industry</a:t>
            </a:r>
            <a:r>
              <a:rPr lang="en-US" sz="2000" dirty="0" smtClean="0">
                <a:solidFill>
                  <a:schemeClr val="bg1"/>
                </a:solidFill>
              </a:rPr>
              <a:t> </a:t>
            </a:r>
            <a:r>
              <a:rPr lang="en-US" sz="2000" dirty="0" smtClean="0">
                <a:solidFill>
                  <a:schemeClr val="bg1"/>
                </a:solidFill>
              </a:rPr>
              <a:t>who funded </a:t>
            </a:r>
            <a:r>
              <a:rPr lang="en-US" sz="2000" dirty="0" smtClean="0">
                <a:solidFill>
                  <a:schemeClr val="bg1"/>
                </a:solidFill>
              </a:rPr>
              <a:t>the start-up with his own money and capital from a soft drink distributor and gave the company his wife's maiden </a:t>
            </a:r>
            <a:r>
              <a:rPr lang="en-US" sz="2000" dirty="0" smtClean="0">
                <a:solidFill>
                  <a:schemeClr val="bg1"/>
                </a:solidFill>
              </a:rPr>
              <a:t>name.</a:t>
            </a:r>
            <a:endParaRPr lang="en-US" sz="2000" dirty="0" smtClean="0">
              <a:solidFill>
                <a:schemeClr val="bg1"/>
              </a:solidFill>
              <a:latin typeface="Arial" pitchFamily="34" charset="0"/>
              <a:cs typeface="Arial" pitchFamily="34" charset="0"/>
            </a:endParaRPr>
          </a:p>
          <a:p>
            <a:r>
              <a:rPr lang="en-US" sz="2000" dirty="0" smtClean="0">
                <a:solidFill>
                  <a:schemeClr val="bg1"/>
                </a:solidFill>
                <a:latin typeface="Arial" pitchFamily="34" charset="0"/>
                <a:cs typeface="Arial" pitchFamily="34" charset="0"/>
              </a:rPr>
              <a:t>Industry: Agriculture, biotechnology, genetic modification </a:t>
            </a:r>
          </a:p>
          <a:p>
            <a:r>
              <a:rPr lang="en-US" sz="2000" dirty="0" smtClean="0">
                <a:solidFill>
                  <a:schemeClr val="bg1"/>
                </a:solidFill>
                <a:latin typeface="Arial" pitchFamily="34" charset="0"/>
                <a:cs typeface="Arial" pitchFamily="34" charset="0"/>
              </a:rPr>
              <a:t>Founded: St</a:t>
            </a:r>
            <a:r>
              <a:rPr lang="en-US" sz="2000" dirty="0" smtClean="0">
                <a:solidFill>
                  <a:schemeClr val="bg1"/>
                </a:solidFill>
                <a:latin typeface="Arial" pitchFamily="34" charset="0"/>
                <a:cs typeface="Arial" pitchFamily="34" charset="0"/>
              </a:rPr>
              <a:t>. Louis, </a:t>
            </a:r>
            <a:r>
              <a:rPr lang="en-US" sz="2000" dirty="0" smtClean="0">
                <a:solidFill>
                  <a:schemeClr val="bg1"/>
                </a:solidFill>
                <a:latin typeface="Arial" pitchFamily="34" charset="0"/>
                <a:cs typeface="Arial" pitchFamily="34" charset="0"/>
              </a:rPr>
              <a:t>Missouri (U.S.) in  1901 </a:t>
            </a:r>
          </a:p>
          <a:p>
            <a:r>
              <a:rPr lang="en-US" sz="2000" dirty="0" smtClean="0">
                <a:solidFill>
                  <a:schemeClr val="bg1"/>
                </a:solidFill>
                <a:latin typeface="Arial" pitchFamily="34" charset="0"/>
                <a:cs typeface="Arial" pitchFamily="34" charset="0"/>
              </a:rPr>
              <a:t>Headquarters </a:t>
            </a:r>
            <a:r>
              <a:rPr lang="en-US" sz="2000" dirty="0" smtClean="0">
                <a:solidFill>
                  <a:schemeClr val="bg1"/>
                </a:solidFill>
                <a:latin typeface="Arial" pitchFamily="34" charset="0"/>
                <a:cs typeface="Arial" pitchFamily="34" charset="0"/>
              </a:rPr>
              <a:t>Creve Coeur, </a:t>
            </a:r>
            <a:r>
              <a:rPr lang="en-US" sz="2000" dirty="0" smtClean="0">
                <a:solidFill>
                  <a:schemeClr val="bg1"/>
                </a:solidFill>
                <a:latin typeface="Arial" pitchFamily="34" charset="0"/>
                <a:cs typeface="Arial" pitchFamily="34" charset="0"/>
              </a:rPr>
              <a:t>Missouri,</a:t>
            </a:r>
          </a:p>
          <a:p>
            <a:r>
              <a:rPr lang="en-US" sz="2000" dirty="0" smtClean="0">
                <a:solidFill>
                  <a:schemeClr val="bg1"/>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U.S. Key people Hugh Grant</a:t>
            </a:r>
            <a:br>
              <a:rPr lang="en-US" sz="2000" dirty="0" smtClean="0">
                <a:solidFill>
                  <a:schemeClr val="bg1"/>
                </a:solidFill>
                <a:latin typeface="Arial" pitchFamily="34" charset="0"/>
                <a:cs typeface="Arial" pitchFamily="34" charset="0"/>
              </a:rPr>
            </a:br>
            <a:r>
              <a:rPr lang="en-US" sz="2000" dirty="0" smtClean="0">
                <a:solidFill>
                  <a:schemeClr val="bg1"/>
                </a:solidFill>
                <a:latin typeface="Arial" pitchFamily="34" charset="0"/>
                <a:cs typeface="Arial" pitchFamily="34" charset="0"/>
              </a:rPr>
              <a:t>(Chairman, President and CEO) </a:t>
            </a:r>
            <a:endParaRPr lang="en-US" sz="2000" dirty="0" smtClean="0">
              <a:solidFill>
                <a:schemeClr val="bg1"/>
              </a:solidFill>
              <a:latin typeface="Arial" pitchFamily="34" charset="0"/>
              <a:cs typeface="Arial" pitchFamily="34" charset="0"/>
            </a:endParaRPr>
          </a:p>
          <a:p>
            <a:r>
              <a:rPr lang="en-US" sz="2000" dirty="0" smtClean="0">
                <a:solidFill>
                  <a:schemeClr val="bg1"/>
                </a:solidFill>
                <a:latin typeface="Arial" pitchFamily="34" charset="0"/>
                <a:cs typeface="Arial" pitchFamily="34" charset="0"/>
              </a:rPr>
              <a:t>Products: </a:t>
            </a:r>
            <a:r>
              <a:rPr lang="en-US" sz="2000" dirty="0" smtClean="0">
                <a:solidFill>
                  <a:schemeClr val="bg1"/>
                </a:solidFill>
                <a:latin typeface="Arial" pitchFamily="34" charset="0"/>
                <a:cs typeface="Arial" pitchFamily="34" charset="0"/>
              </a:rPr>
              <a:t>Herbicides, pesticides, crop </a:t>
            </a:r>
            <a:r>
              <a:rPr lang="en-US" sz="2000" dirty="0" smtClean="0">
                <a:solidFill>
                  <a:schemeClr val="bg1"/>
                </a:solidFill>
                <a:latin typeface="Arial" pitchFamily="34" charset="0"/>
                <a:cs typeface="Arial" pitchFamily="34" charset="0"/>
              </a:rPr>
              <a:t>seeds</a:t>
            </a:r>
          </a:p>
          <a:p>
            <a:r>
              <a:rPr lang="en-US" sz="2000" dirty="0" smtClean="0">
                <a:solidFill>
                  <a:schemeClr val="bg1"/>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Revenue </a:t>
            </a:r>
            <a:r>
              <a:rPr lang="en-US" sz="2000" dirty="0" smtClean="0">
                <a:solidFill>
                  <a:schemeClr val="bg1"/>
                </a:solidFill>
                <a:latin typeface="Arial" pitchFamily="34" charset="0"/>
                <a:cs typeface="Arial" pitchFamily="34" charset="0"/>
              </a:rPr>
              <a:t>in 2011: US</a:t>
            </a:r>
            <a:r>
              <a:rPr lang="en-US" sz="2000" dirty="0" smtClean="0">
                <a:solidFill>
                  <a:schemeClr val="bg1"/>
                </a:solidFill>
                <a:latin typeface="Arial" pitchFamily="34" charset="0"/>
                <a:cs typeface="Arial" pitchFamily="34" charset="0"/>
              </a:rPr>
              <a:t>$ 11.822 </a:t>
            </a:r>
            <a:r>
              <a:rPr lang="en-US" sz="2000" dirty="0" smtClean="0">
                <a:solidFill>
                  <a:schemeClr val="bg1"/>
                </a:solidFill>
                <a:latin typeface="Arial" pitchFamily="34" charset="0"/>
                <a:cs typeface="Arial" pitchFamily="34" charset="0"/>
              </a:rPr>
              <a:t>billion</a:t>
            </a:r>
          </a:p>
          <a:p>
            <a:r>
              <a:rPr lang="en-US" sz="2000" dirty="0" smtClean="0">
                <a:solidFill>
                  <a:schemeClr val="bg1"/>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Operating income </a:t>
            </a:r>
            <a:r>
              <a:rPr lang="en-US" sz="2000" dirty="0" smtClean="0">
                <a:solidFill>
                  <a:schemeClr val="bg1"/>
                </a:solidFill>
                <a:latin typeface="Arial" pitchFamily="34" charset="0"/>
                <a:cs typeface="Arial" pitchFamily="34" charset="0"/>
              </a:rPr>
              <a:t>in 2011: US</a:t>
            </a:r>
            <a:r>
              <a:rPr lang="en-US" sz="2000" dirty="0" smtClean="0">
                <a:solidFill>
                  <a:schemeClr val="bg1"/>
                </a:solidFill>
                <a:latin typeface="Arial" pitchFamily="34" charset="0"/>
                <a:cs typeface="Arial" pitchFamily="34" charset="0"/>
              </a:rPr>
              <a:t>$ 2.502 </a:t>
            </a:r>
            <a:r>
              <a:rPr lang="en-US" sz="2000" dirty="0" smtClean="0">
                <a:solidFill>
                  <a:schemeClr val="bg1"/>
                </a:solidFill>
                <a:latin typeface="Arial" pitchFamily="34" charset="0"/>
                <a:cs typeface="Arial" pitchFamily="34" charset="0"/>
              </a:rPr>
              <a:t>billion</a:t>
            </a:r>
            <a:endParaRPr lang="ru-RU" sz="2000" dirty="0">
              <a:solidFill>
                <a:schemeClr val="bg1"/>
              </a:solidFill>
              <a:latin typeface="Arial" pitchFamily="34" charset="0"/>
              <a:cs typeface="Arial" pitchFamily="34" charset="0"/>
            </a:endParaRPr>
          </a:p>
        </p:txBody>
      </p:sp>
      <p:sp>
        <p:nvSpPr>
          <p:cNvPr id="6" name="Заголовок 1"/>
          <p:cNvSpPr>
            <a:spLocks noGrp="1"/>
          </p:cNvSpPr>
          <p:nvPr>
            <p:ph type="title"/>
          </p:nvPr>
        </p:nvSpPr>
        <p:spPr>
          <a:xfrm>
            <a:off x="755576" y="404664"/>
            <a:ext cx="5328592" cy="576064"/>
          </a:xfrm>
        </p:spPr>
        <p:txBody>
          <a:bodyPr>
            <a:normAutofit/>
          </a:bodyPr>
          <a:lstStyle/>
          <a:p>
            <a:r>
              <a:rPr lang="en-US" dirty="0" smtClean="0"/>
              <a:t>History and data:</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340768"/>
            <a:ext cx="6248400" cy="4831432"/>
          </a:xfrm>
        </p:spPr>
        <p:txBody>
          <a:bodyPr>
            <a:normAutofit/>
          </a:bodyPr>
          <a:lstStyle/>
          <a:p>
            <a:r>
              <a:rPr lang="en-US" sz="1600" dirty="0" smtClean="0">
                <a:solidFill>
                  <a:schemeClr val="bg1"/>
                </a:solidFill>
                <a:latin typeface="Arial" pitchFamily="34" charset="0"/>
                <a:cs typeface="Arial" pitchFamily="34" charset="0"/>
              </a:rPr>
              <a:t>       Monsanto </a:t>
            </a:r>
            <a:r>
              <a:rPr lang="en-US" sz="1600" dirty="0" smtClean="0">
                <a:solidFill>
                  <a:schemeClr val="bg1"/>
                </a:solidFill>
                <a:latin typeface="Arial" pitchFamily="34" charset="0"/>
                <a:cs typeface="Arial" pitchFamily="34" charset="0"/>
              </a:rPr>
              <a:t>was </a:t>
            </a:r>
            <a:r>
              <a:rPr lang="en-US" sz="1600" dirty="0" smtClean="0">
                <a:solidFill>
                  <a:schemeClr val="bg1"/>
                </a:solidFill>
                <a:latin typeface="Arial" pitchFamily="34" charset="0"/>
                <a:cs typeface="Arial" pitchFamily="34" charset="0"/>
              </a:rPr>
              <a:t>the first company that modified a </a:t>
            </a:r>
            <a:r>
              <a:rPr lang="en-US" sz="1600" dirty="0" smtClean="0">
                <a:solidFill>
                  <a:schemeClr val="bg1"/>
                </a:solidFill>
                <a:latin typeface="Arial" pitchFamily="34" charset="0"/>
                <a:cs typeface="Arial" pitchFamily="34" charset="0"/>
              </a:rPr>
              <a:t>plant cell, along with three academic teams, which was announced in 1983</a:t>
            </a:r>
            <a:r>
              <a:rPr lang="en-US" sz="1600" dirty="0" smtClean="0">
                <a:solidFill>
                  <a:schemeClr val="bg1"/>
                </a:solidFill>
                <a:latin typeface="Arial" pitchFamily="34" charset="0"/>
                <a:cs typeface="Arial" pitchFamily="34" charset="0"/>
              </a:rPr>
              <a:t>, </a:t>
            </a:r>
            <a:r>
              <a:rPr lang="en-US" sz="1600" dirty="0" smtClean="0">
                <a:solidFill>
                  <a:schemeClr val="bg1"/>
                </a:solidFill>
                <a:latin typeface="Arial" pitchFamily="34" charset="0"/>
                <a:cs typeface="Arial" pitchFamily="34" charset="0"/>
              </a:rPr>
              <a:t>and was among the first to conduct field trials of genetically </a:t>
            </a:r>
            <a:r>
              <a:rPr lang="en-US" sz="1600" dirty="0" smtClean="0">
                <a:solidFill>
                  <a:schemeClr val="bg1"/>
                </a:solidFill>
                <a:latin typeface="Arial" pitchFamily="34" charset="0"/>
                <a:cs typeface="Arial" pitchFamily="34" charset="0"/>
              </a:rPr>
              <a:t>modified </a:t>
            </a:r>
            <a:r>
              <a:rPr lang="en-US" sz="1600" dirty="0" smtClean="0">
                <a:solidFill>
                  <a:schemeClr val="bg1"/>
                </a:solidFill>
                <a:latin typeface="Arial" pitchFamily="34" charset="0"/>
                <a:cs typeface="Arial" pitchFamily="34" charset="0"/>
              </a:rPr>
              <a:t>crops, which it did in 1987</a:t>
            </a:r>
            <a:r>
              <a:rPr lang="en-US" sz="1600" dirty="0" smtClean="0">
                <a:solidFill>
                  <a:schemeClr val="bg1"/>
                </a:solidFill>
                <a:latin typeface="Arial" pitchFamily="34" charset="0"/>
                <a:cs typeface="Arial" pitchFamily="34" charset="0"/>
              </a:rPr>
              <a:t>. </a:t>
            </a:r>
          </a:p>
          <a:p>
            <a:r>
              <a:rPr lang="en-US" sz="1600" dirty="0" smtClean="0">
                <a:solidFill>
                  <a:schemeClr val="bg1"/>
                </a:solidFill>
                <a:latin typeface="Arial" pitchFamily="34" charset="0"/>
                <a:cs typeface="Arial" pitchFamily="34" charset="0"/>
              </a:rPr>
              <a:t>The Monsanto founder (Mr. </a:t>
            </a:r>
            <a:r>
              <a:rPr lang="en-US" sz="1600" dirty="0" err="1" smtClean="0">
                <a:solidFill>
                  <a:schemeClr val="bg1"/>
                </a:solidFill>
                <a:latin typeface="Arial" pitchFamily="34" charset="0"/>
                <a:cs typeface="Arial" pitchFamily="34" charset="0"/>
              </a:rPr>
              <a:t>Queeny</a:t>
            </a:r>
            <a:r>
              <a:rPr lang="en-US" sz="1600" dirty="0" smtClean="0">
                <a:solidFill>
                  <a:schemeClr val="bg1"/>
                </a:solidFill>
                <a:latin typeface="Arial" pitchFamily="34" charset="0"/>
                <a:cs typeface="Arial" pitchFamily="34" charset="0"/>
              </a:rPr>
              <a:t> </a:t>
            </a:r>
            <a:r>
              <a:rPr lang="en-US" sz="1600" dirty="0" smtClean="0">
                <a:solidFill>
                  <a:schemeClr val="bg1"/>
                </a:solidFill>
                <a:latin typeface="Arial" pitchFamily="34" charset="0"/>
                <a:cs typeface="Arial" pitchFamily="34" charset="0"/>
              </a:rPr>
              <a:t>was first who opened </a:t>
            </a:r>
            <a:r>
              <a:rPr lang="en-US" sz="1600" dirty="0" err="1" smtClean="0">
                <a:solidFill>
                  <a:schemeClr val="bg1"/>
                </a:solidFill>
                <a:latin typeface="Arial" pitchFamily="34" charset="0"/>
                <a:cs typeface="Arial" pitchFamily="34" charset="0"/>
              </a:rPr>
              <a:t>cofein</a:t>
            </a:r>
            <a:r>
              <a:rPr lang="en-US" sz="1600" dirty="0" smtClean="0">
                <a:solidFill>
                  <a:schemeClr val="bg1"/>
                </a:solidFill>
                <a:latin typeface="Arial" pitchFamily="34" charset="0"/>
                <a:cs typeface="Arial" pitchFamily="34" charset="0"/>
              </a:rPr>
              <a:t> and vanilla) that sooner began the essential company`s exporting products </a:t>
            </a:r>
          </a:p>
          <a:p>
            <a:r>
              <a:rPr lang="en-US" sz="1600" dirty="0" smtClean="0">
                <a:solidFill>
                  <a:schemeClr val="bg1"/>
                </a:solidFill>
                <a:latin typeface="Arial" pitchFamily="34" charset="0"/>
                <a:cs typeface="Arial" pitchFamily="34" charset="0"/>
              </a:rPr>
              <a:t>In 1940s Monsanto became the leading producer of </a:t>
            </a:r>
            <a:r>
              <a:rPr lang="en-US" sz="1600" dirty="0" err="1" smtClean="0">
                <a:solidFill>
                  <a:schemeClr val="bg1"/>
                </a:solidFill>
                <a:latin typeface="Arial" pitchFamily="34" charset="0"/>
                <a:cs typeface="Arial" pitchFamily="34" charset="0"/>
              </a:rPr>
              <a:t>polisterol</a:t>
            </a:r>
            <a:r>
              <a:rPr lang="en-US" sz="1600" dirty="0" smtClean="0">
                <a:solidFill>
                  <a:schemeClr val="bg1"/>
                </a:solidFill>
                <a:latin typeface="Arial" pitchFamily="34" charset="0"/>
                <a:cs typeface="Arial" pitchFamily="34" charset="0"/>
              </a:rPr>
              <a:t> (plastic) and synthetic </a:t>
            </a:r>
            <a:r>
              <a:rPr lang="en-US" sz="1600" dirty="0" err="1" smtClean="0">
                <a:solidFill>
                  <a:schemeClr val="bg1"/>
                </a:solidFill>
                <a:latin typeface="Arial" pitchFamily="34" charset="0"/>
                <a:cs typeface="Arial" pitchFamily="34" charset="0"/>
              </a:rPr>
              <a:t>fibres</a:t>
            </a:r>
            <a:r>
              <a:rPr lang="en-US" sz="1600" dirty="0" smtClean="0">
                <a:solidFill>
                  <a:schemeClr val="bg1"/>
                </a:solidFill>
                <a:latin typeface="Arial" pitchFamily="34" charset="0"/>
                <a:cs typeface="Arial" pitchFamily="34" charset="0"/>
              </a:rPr>
              <a:t>.</a:t>
            </a:r>
          </a:p>
          <a:p>
            <a:r>
              <a:rPr lang="en-US" sz="1600" dirty="0" smtClean="0">
                <a:solidFill>
                  <a:schemeClr val="bg1"/>
                </a:solidFill>
                <a:latin typeface="Arial" pitchFamily="34" charset="0"/>
                <a:cs typeface="Arial" pitchFamily="34" charset="0"/>
              </a:rPr>
              <a:t>Through </a:t>
            </a:r>
            <a:r>
              <a:rPr lang="en-US" sz="1600" dirty="0" smtClean="0">
                <a:solidFill>
                  <a:schemeClr val="bg1"/>
                </a:solidFill>
                <a:latin typeface="Arial" pitchFamily="34" charset="0"/>
                <a:cs typeface="Arial" pitchFamily="34" charset="0"/>
              </a:rPr>
              <a:t>a series of transactions, the Monsanto that existed from 1901 to 2000 and the current Monsanto are legally two distinct </a:t>
            </a:r>
            <a:r>
              <a:rPr lang="en-US" sz="1600" dirty="0" smtClean="0">
                <a:solidFill>
                  <a:schemeClr val="bg1"/>
                </a:solidFill>
                <a:latin typeface="Arial" pitchFamily="34" charset="0"/>
                <a:cs typeface="Arial" pitchFamily="34" charset="0"/>
              </a:rPr>
              <a:t>corporations.</a:t>
            </a:r>
          </a:p>
          <a:p>
            <a:r>
              <a:rPr lang="en-US" sz="1600" dirty="0" smtClean="0">
                <a:solidFill>
                  <a:schemeClr val="bg1"/>
                </a:solidFill>
                <a:latin typeface="Arial" pitchFamily="34" charset="0"/>
                <a:cs typeface="Arial" pitchFamily="34" charset="0"/>
              </a:rPr>
              <a:t>        Most of the </a:t>
            </a:r>
            <a:r>
              <a:rPr lang="en-US" sz="1600" dirty="0" smtClean="0">
                <a:solidFill>
                  <a:schemeClr val="bg1"/>
                </a:solidFill>
                <a:latin typeface="Arial" pitchFamily="34" charset="0"/>
                <a:cs typeface="Arial" pitchFamily="34" charset="0"/>
              </a:rPr>
              <a:t>genetically modified </a:t>
            </a:r>
            <a:r>
              <a:rPr lang="en-US" sz="1600" dirty="0" smtClean="0">
                <a:solidFill>
                  <a:schemeClr val="bg1"/>
                </a:solidFill>
                <a:latin typeface="Arial" pitchFamily="34" charset="0"/>
                <a:cs typeface="Arial" pitchFamily="34" charset="0"/>
              </a:rPr>
              <a:t>products were created after 1997.</a:t>
            </a:r>
          </a:p>
          <a:p>
            <a:pPr>
              <a:buNone/>
            </a:pPr>
            <a:endParaRPr lang="en-US" sz="1600" dirty="0" smtClean="0">
              <a:solidFill>
                <a:schemeClr val="bg1"/>
              </a:solidFill>
              <a:latin typeface="Arial" pitchFamily="34" charset="0"/>
              <a:cs typeface="Arial" pitchFamily="34" charset="0"/>
            </a:endParaRPr>
          </a:p>
          <a:p>
            <a:pPr>
              <a:buNone/>
            </a:pPr>
            <a:endParaRPr lang="ru-RU" sz="1600" dirty="0">
              <a:solidFill>
                <a:schemeClr val="bg1"/>
              </a:solidFill>
              <a:latin typeface="Arial" pitchFamily="34" charset="0"/>
              <a:cs typeface="Arial" pitchFamily="34" charset="0"/>
            </a:endParaRPr>
          </a:p>
        </p:txBody>
      </p:sp>
      <p:sp>
        <p:nvSpPr>
          <p:cNvPr id="2" name="Заголовок 1"/>
          <p:cNvSpPr>
            <a:spLocks noGrp="1"/>
          </p:cNvSpPr>
          <p:nvPr>
            <p:ph type="title"/>
          </p:nvPr>
        </p:nvSpPr>
        <p:spPr>
          <a:xfrm>
            <a:off x="755576" y="332656"/>
            <a:ext cx="5328592" cy="576064"/>
          </a:xfrm>
        </p:spPr>
        <p:txBody>
          <a:bodyPr/>
          <a:lstStyle/>
          <a:p>
            <a:r>
              <a:rPr lang="en-US" dirty="0" smtClean="0"/>
              <a:t>Benchmarks:</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196752"/>
            <a:ext cx="6248400" cy="4975448"/>
          </a:xfrm>
        </p:spPr>
        <p:txBody>
          <a:bodyPr>
            <a:normAutofit fontScale="92500" lnSpcReduction="10000"/>
          </a:bodyPr>
          <a:lstStyle/>
          <a:p>
            <a:r>
              <a:rPr lang="en-US" sz="2000" dirty="0" smtClean="0">
                <a:solidFill>
                  <a:schemeClr val="bg1"/>
                </a:solidFill>
              </a:rPr>
              <a:t>In 1982 </a:t>
            </a:r>
            <a:r>
              <a:rPr lang="ru-RU" sz="2000" dirty="0" err="1" smtClean="0">
                <a:solidFill>
                  <a:schemeClr val="bg1"/>
                </a:solidFill>
              </a:rPr>
              <a:t>Robb</a:t>
            </a:r>
            <a:r>
              <a:rPr lang="ru-RU" sz="2000" dirty="0" smtClean="0">
                <a:solidFill>
                  <a:schemeClr val="bg1"/>
                </a:solidFill>
              </a:rPr>
              <a:t> </a:t>
            </a:r>
            <a:r>
              <a:rPr lang="ru-RU" sz="2000" dirty="0" err="1" smtClean="0">
                <a:solidFill>
                  <a:schemeClr val="bg1"/>
                </a:solidFill>
              </a:rPr>
              <a:t>Fraley</a:t>
            </a:r>
            <a:r>
              <a:rPr lang="ru-RU" sz="2000" dirty="0" smtClean="0">
                <a:solidFill>
                  <a:schemeClr val="bg1"/>
                </a:solidFill>
              </a:rPr>
              <a:t>, </a:t>
            </a:r>
            <a:r>
              <a:rPr lang="ru-RU" sz="2000" dirty="0" err="1" smtClean="0">
                <a:solidFill>
                  <a:schemeClr val="bg1"/>
                </a:solidFill>
              </a:rPr>
              <a:t>Robert</a:t>
            </a:r>
            <a:r>
              <a:rPr lang="ru-RU" sz="2000" dirty="0" smtClean="0">
                <a:solidFill>
                  <a:schemeClr val="bg1"/>
                </a:solidFill>
              </a:rPr>
              <a:t> </a:t>
            </a:r>
            <a:r>
              <a:rPr lang="ru-RU" sz="2000" dirty="0" err="1" smtClean="0">
                <a:solidFill>
                  <a:schemeClr val="bg1"/>
                </a:solidFill>
              </a:rPr>
              <a:t>Horsch</a:t>
            </a:r>
            <a:r>
              <a:rPr lang="ru-RU" sz="2000" dirty="0" smtClean="0">
                <a:solidFill>
                  <a:schemeClr val="bg1"/>
                </a:solidFill>
              </a:rPr>
              <a:t>, </a:t>
            </a:r>
            <a:r>
              <a:rPr lang="ru-RU" sz="2000" dirty="0" err="1" smtClean="0">
                <a:solidFill>
                  <a:schemeClr val="bg1"/>
                </a:solidFill>
              </a:rPr>
              <a:t>Ernest</a:t>
            </a:r>
            <a:r>
              <a:rPr lang="ru-RU" sz="2000" dirty="0" smtClean="0">
                <a:solidFill>
                  <a:schemeClr val="bg1"/>
                </a:solidFill>
              </a:rPr>
              <a:t> </a:t>
            </a:r>
            <a:r>
              <a:rPr lang="ru-RU" sz="2000" dirty="0" err="1" smtClean="0">
                <a:solidFill>
                  <a:schemeClr val="bg1"/>
                </a:solidFill>
              </a:rPr>
              <a:t>Jaworski</a:t>
            </a:r>
            <a:r>
              <a:rPr lang="ru-RU" sz="2000" dirty="0" smtClean="0">
                <a:solidFill>
                  <a:schemeClr val="bg1"/>
                </a:solidFill>
              </a:rPr>
              <a:t>, </a:t>
            </a:r>
            <a:r>
              <a:rPr lang="ru-RU" sz="2000" dirty="0" err="1" smtClean="0">
                <a:solidFill>
                  <a:schemeClr val="bg1"/>
                </a:solidFill>
              </a:rPr>
              <a:t>Stephen</a:t>
            </a:r>
            <a:r>
              <a:rPr lang="ru-RU" sz="2000" dirty="0" smtClean="0">
                <a:solidFill>
                  <a:schemeClr val="bg1"/>
                </a:solidFill>
              </a:rPr>
              <a:t> </a:t>
            </a:r>
            <a:r>
              <a:rPr lang="ru-RU" sz="2000" dirty="0" err="1" smtClean="0">
                <a:solidFill>
                  <a:schemeClr val="bg1"/>
                </a:solidFill>
              </a:rPr>
              <a:t>Rogers</a:t>
            </a:r>
            <a:r>
              <a:rPr lang="en-US" sz="2000" dirty="0" smtClean="0">
                <a:solidFill>
                  <a:schemeClr val="bg1"/>
                </a:solidFill>
              </a:rPr>
              <a:t> realized the first genetic transformation and gained the first National US medal in technology sphere.</a:t>
            </a:r>
            <a:r>
              <a:rPr lang="en-US" sz="2000" dirty="0" smtClean="0">
                <a:solidFill>
                  <a:schemeClr val="bg1"/>
                </a:solidFill>
              </a:rPr>
              <a:t> </a:t>
            </a:r>
            <a:endParaRPr lang="en-US" sz="2000" dirty="0" smtClean="0">
              <a:solidFill>
                <a:schemeClr val="bg1"/>
              </a:solidFill>
            </a:endParaRPr>
          </a:p>
          <a:p>
            <a:endParaRPr lang="en-US" sz="2000" dirty="0" smtClean="0">
              <a:solidFill>
                <a:schemeClr val="bg1"/>
              </a:solidFill>
            </a:endParaRPr>
          </a:p>
          <a:p>
            <a:r>
              <a:rPr lang="en-US" sz="2000" dirty="0" smtClean="0">
                <a:solidFill>
                  <a:schemeClr val="bg1"/>
                </a:solidFill>
              </a:rPr>
              <a:t>Many </a:t>
            </a:r>
            <a:r>
              <a:rPr lang="en-US" sz="2000" dirty="0" smtClean="0">
                <a:solidFill>
                  <a:schemeClr val="bg1"/>
                </a:solidFill>
              </a:rPr>
              <a:t>of Monsanto's agricultural seed (mostly soy and sunflower) are genetically modified for resistance to herbicides. Monsanto sells </a:t>
            </a:r>
            <a:r>
              <a:rPr lang="en-US" sz="2000" dirty="0" err="1" smtClean="0">
                <a:solidFill>
                  <a:schemeClr val="bg1"/>
                </a:solidFill>
              </a:rPr>
              <a:t>glyphosate</a:t>
            </a:r>
            <a:r>
              <a:rPr lang="en-US" sz="2000" dirty="0" smtClean="0">
                <a:solidFill>
                  <a:schemeClr val="bg1"/>
                </a:solidFill>
              </a:rPr>
              <a:t> under the brand, "Roundup" – Monsanto calls these seeds "Roundup Ready</a:t>
            </a:r>
            <a:r>
              <a:rPr lang="en-US" sz="2000" dirty="0" smtClean="0">
                <a:solidFill>
                  <a:schemeClr val="bg1"/>
                </a:solidFill>
              </a:rPr>
              <a:t>“.</a:t>
            </a:r>
          </a:p>
          <a:p>
            <a:r>
              <a:rPr lang="en-US" sz="2000" dirty="0" smtClean="0">
                <a:solidFill>
                  <a:schemeClr val="bg1"/>
                </a:solidFill>
              </a:rPr>
              <a:t>In 1990s the company began to produce the first genetically modified sugar.</a:t>
            </a:r>
          </a:p>
          <a:p>
            <a:endParaRPr lang="en-US" sz="2000" dirty="0" smtClean="0">
              <a:solidFill>
                <a:schemeClr val="bg1"/>
              </a:solidFill>
            </a:endParaRPr>
          </a:p>
          <a:p>
            <a:r>
              <a:rPr lang="en-US" sz="2000" dirty="0" smtClean="0">
                <a:solidFill>
                  <a:schemeClr val="bg1"/>
                </a:solidFill>
              </a:rPr>
              <a:t>In 1994 the company created the </a:t>
            </a:r>
            <a:r>
              <a:rPr lang="en-US" sz="2000" dirty="0" err="1" smtClean="0">
                <a:solidFill>
                  <a:schemeClr val="bg1"/>
                </a:solidFill>
              </a:rPr>
              <a:t>trnsgenetic</a:t>
            </a:r>
            <a:r>
              <a:rPr lang="en-US" sz="2000" dirty="0" smtClean="0">
                <a:solidFill>
                  <a:schemeClr val="bg1"/>
                </a:solidFill>
              </a:rPr>
              <a:t> </a:t>
            </a:r>
            <a:r>
              <a:rPr lang="en-US" sz="2000" dirty="0" err="1" smtClean="0">
                <a:solidFill>
                  <a:schemeClr val="bg1"/>
                </a:solidFill>
              </a:rPr>
              <a:t>hormon</a:t>
            </a:r>
            <a:r>
              <a:rPr lang="en-US" sz="2000" dirty="0" smtClean="0">
                <a:solidFill>
                  <a:schemeClr val="bg1"/>
                </a:solidFill>
              </a:rPr>
              <a:t> for the </a:t>
            </a:r>
            <a:r>
              <a:rPr lang="en-US" sz="2000" dirty="0" err="1" smtClean="0">
                <a:solidFill>
                  <a:schemeClr val="bg1"/>
                </a:solidFill>
              </a:rPr>
              <a:t>strongness</a:t>
            </a:r>
            <a:r>
              <a:rPr lang="en-US" sz="2000" dirty="0" smtClean="0">
                <a:solidFill>
                  <a:schemeClr val="bg1"/>
                </a:solidFill>
              </a:rPr>
              <a:t> of bulls. That later were recognized as dangerous for the human health  and were prohibited in New Zealand, Canada, Australia, the EU.</a:t>
            </a:r>
          </a:p>
          <a:p>
            <a:endParaRPr lang="en-US" sz="2000" dirty="0" smtClean="0">
              <a:solidFill>
                <a:schemeClr val="bg1"/>
              </a:solidFill>
            </a:endParaRPr>
          </a:p>
          <a:p>
            <a:endParaRPr lang="en-US" sz="2000" dirty="0" smtClean="0">
              <a:solidFill>
                <a:schemeClr val="bg1"/>
              </a:solidFill>
            </a:endParaRPr>
          </a:p>
          <a:p>
            <a:endParaRPr lang="ru-RU" sz="2000" dirty="0">
              <a:solidFill>
                <a:schemeClr val="bg1"/>
              </a:solidFill>
            </a:endParaRPr>
          </a:p>
        </p:txBody>
      </p:sp>
      <p:sp>
        <p:nvSpPr>
          <p:cNvPr id="2" name="Заголовок 1"/>
          <p:cNvSpPr>
            <a:spLocks noGrp="1"/>
          </p:cNvSpPr>
          <p:nvPr>
            <p:ph type="title"/>
          </p:nvPr>
        </p:nvSpPr>
        <p:spPr>
          <a:xfrm>
            <a:off x="539552" y="457200"/>
            <a:ext cx="4392488" cy="523528"/>
          </a:xfrm>
        </p:spPr>
        <p:txBody>
          <a:bodyPr/>
          <a:lstStyle/>
          <a:p>
            <a:r>
              <a:rPr lang="en-US" dirty="0" smtClean="0"/>
              <a:t>Benchmarks</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Pesticides used for the harvest increase</a:t>
            </a:r>
            <a:endParaRPr lang="ru-RU" dirty="0"/>
          </a:p>
        </p:txBody>
      </p:sp>
      <p:pic>
        <p:nvPicPr>
          <p:cNvPr id="3074" name="Picture 2" descr="C:\Documents and Settings\Ypanaidova\Рабочий стол\Hazardous-pesticide.jpg"/>
          <p:cNvPicPr>
            <a:picLocks noGrp="1" noChangeAspect="1" noChangeArrowheads="1"/>
          </p:cNvPicPr>
          <p:nvPr>
            <p:ph sz="quarter" idx="1"/>
          </p:nvPr>
        </p:nvPicPr>
        <p:blipFill>
          <a:blip r:embed="rId2" cstate="print"/>
          <a:srcRect/>
          <a:stretch>
            <a:fillRect/>
          </a:stretch>
        </p:blipFill>
        <p:spPr bwMode="auto">
          <a:xfrm>
            <a:off x="457200" y="1207454"/>
            <a:ext cx="6248400" cy="421449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124744"/>
            <a:ext cx="6248400" cy="5047456"/>
          </a:xfrm>
        </p:spPr>
        <p:txBody>
          <a:bodyPr>
            <a:normAutofit/>
          </a:bodyPr>
          <a:lstStyle/>
          <a:p>
            <a:r>
              <a:rPr lang="en-US" sz="1800" dirty="0" smtClean="0">
                <a:solidFill>
                  <a:schemeClr val="bg1"/>
                </a:solidFill>
                <a:cs typeface="Arial" pitchFamily="34" charset="0"/>
              </a:rPr>
              <a:t>Monsanto is constantly </a:t>
            </a:r>
            <a:r>
              <a:rPr lang="en-US" sz="1800" dirty="0" err="1" smtClean="0">
                <a:solidFill>
                  <a:schemeClr val="bg1"/>
                </a:solidFill>
                <a:cs typeface="Arial" pitchFamily="34" charset="0"/>
              </a:rPr>
              <a:t>critisez</a:t>
            </a:r>
            <a:r>
              <a:rPr lang="en-US" sz="1800" dirty="0" smtClean="0">
                <a:solidFill>
                  <a:schemeClr val="bg1"/>
                </a:solidFill>
                <a:cs typeface="Arial" pitchFamily="34" charset="0"/>
              </a:rPr>
              <a:t> by the human-rights organizations.</a:t>
            </a:r>
          </a:p>
          <a:p>
            <a:r>
              <a:rPr lang="en-US" sz="1800" dirty="0" smtClean="0">
                <a:solidFill>
                  <a:schemeClr val="bg1"/>
                </a:solidFill>
                <a:cs typeface="Arial" pitchFamily="34" charset="0"/>
              </a:rPr>
              <a:t>In </a:t>
            </a:r>
            <a:r>
              <a:rPr lang="en-US" sz="1800" dirty="0" smtClean="0">
                <a:solidFill>
                  <a:schemeClr val="bg1"/>
                </a:solidFill>
                <a:cs typeface="Arial" pitchFamily="34" charset="0"/>
              </a:rPr>
              <a:t>the late 1990s and early 2000s, public attention was drawn to suicides by indebted farmers in India following crop </a:t>
            </a:r>
            <a:r>
              <a:rPr lang="en-US" sz="1800" dirty="0" smtClean="0">
                <a:solidFill>
                  <a:schemeClr val="bg1"/>
                </a:solidFill>
                <a:cs typeface="Arial" pitchFamily="34" charset="0"/>
              </a:rPr>
              <a:t>failures</a:t>
            </a:r>
          </a:p>
          <a:p>
            <a:r>
              <a:rPr lang="en-US" sz="1800" dirty="0" smtClean="0">
                <a:solidFill>
                  <a:schemeClr val="bg1"/>
                </a:solidFill>
                <a:cs typeface="Arial" pitchFamily="34" charset="0"/>
              </a:rPr>
              <a:t>In 1999, Monsanto was condemned by the UK Advertising Standards Authority </a:t>
            </a:r>
            <a:r>
              <a:rPr lang="en-US" sz="1800" dirty="0" smtClean="0">
                <a:solidFill>
                  <a:schemeClr val="bg1"/>
                </a:solidFill>
                <a:cs typeface="Arial" pitchFamily="34" charset="0"/>
              </a:rPr>
              <a:t> </a:t>
            </a:r>
            <a:r>
              <a:rPr lang="en-US" sz="1800" dirty="0" smtClean="0">
                <a:solidFill>
                  <a:schemeClr val="bg1"/>
                </a:solidFill>
                <a:cs typeface="Arial" pitchFamily="34" charset="0"/>
              </a:rPr>
              <a:t>for making "confusing, misleading, unproven and wrong" claims about its products over the course of a £1 million advertising campaign</a:t>
            </a:r>
            <a:r>
              <a:rPr lang="en-US" sz="1800" dirty="0" smtClean="0">
                <a:solidFill>
                  <a:schemeClr val="bg1"/>
                </a:solidFill>
                <a:cs typeface="Arial" pitchFamily="34" charset="0"/>
              </a:rPr>
              <a:t>.</a:t>
            </a:r>
            <a:r>
              <a:rPr lang="en-US" sz="1800" dirty="0" smtClean="0">
                <a:solidFill>
                  <a:schemeClr val="bg1"/>
                </a:solidFill>
                <a:cs typeface="Arial" pitchFamily="34" charset="0"/>
              </a:rPr>
              <a:t> </a:t>
            </a:r>
            <a:endParaRPr lang="en-US" sz="1800" dirty="0" smtClean="0">
              <a:solidFill>
                <a:schemeClr val="bg1"/>
              </a:solidFill>
              <a:cs typeface="Arial" pitchFamily="34" charset="0"/>
            </a:endParaRPr>
          </a:p>
          <a:p>
            <a:r>
              <a:rPr lang="en-US" sz="1800" dirty="0" smtClean="0">
                <a:solidFill>
                  <a:schemeClr val="bg1"/>
                </a:solidFill>
                <a:cs typeface="Arial" pitchFamily="34" charset="0"/>
              </a:rPr>
              <a:t>It is known for using the child labor in India and testing its products in the Indian fields. (Child </a:t>
            </a:r>
            <a:r>
              <a:rPr lang="en-US" sz="1800" dirty="0" smtClean="0">
                <a:solidFill>
                  <a:schemeClr val="bg1"/>
                </a:solidFill>
                <a:cs typeface="Arial" pitchFamily="34" charset="0"/>
              </a:rPr>
              <a:t>labor is widespread in India's agricultural sector, which employs ~60% of India's child labor. Child labor is especially used in seed </a:t>
            </a:r>
            <a:r>
              <a:rPr lang="en-US" sz="1800" dirty="0" smtClean="0">
                <a:solidFill>
                  <a:schemeClr val="bg1"/>
                </a:solidFill>
                <a:cs typeface="Arial" pitchFamily="34" charset="0"/>
              </a:rPr>
              <a:t>production)</a:t>
            </a:r>
            <a:endParaRPr lang="en-US" sz="1800" dirty="0" smtClean="0">
              <a:solidFill>
                <a:schemeClr val="bg1"/>
              </a:solidFill>
              <a:cs typeface="Arial" pitchFamily="34" charset="0"/>
            </a:endParaRPr>
          </a:p>
          <a:p>
            <a:endParaRPr lang="ru-RU" sz="1800" dirty="0">
              <a:solidFill>
                <a:schemeClr val="bg1"/>
              </a:solidFill>
              <a:cs typeface="Arial" pitchFamily="34" charset="0"/>
            </a:endParaRPr>
          </a:p>
        </p:txBody>
      </p:sp>
      <p:sp>
        <p:nvSpPr>
          <p:cNvPr id="2" name="Заголовок 1"/>
          <p:cNvSpPr>
            <a:spLocks noGrp="1"/>
          </p:cNvSpPr>
          <p:nvPr>
            <p:ph type="title"/>
          </p:nvPr>
        </p:nvSpPr>
        <p:spPr>
          <a:xfrm>
            <a:off x="539552" y="457200"/>
            <a:ext cx="8223448" cy="595536"/>
          </a:xfrm>
        </p:spPr>
        <p:txBody>
          <a:bodyPr/>
          <a:lstStyle/>
          <a:p>
            <a:r>
              <a:rPr lang="en-US" dirty="0" smtClean="0"/>
              <a:t>Scandals</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484784"/>
            <a:ext cx="6248400" cy="4687416"/>
          </a:xfrm>
        </p:spPr>
        <p:txBody>
          <a:bodyPr>
            <a:normAutofit/>
          </a:bodyPr>
          <a:lstStyle/>
          <a:p>
            <a:r>
              <a:rPr lang="en-US" sz="2200" dirty="0" smtClean="0"/>
              <a:t>In 1960 s Monsanto used the dangerous “Orange agent” during the Vietnam war that is used in order to defoliate the leaves before the harvest. As a result more than a million </a:t>
            </a:r>
            <a:r>
              <a:rPr lang="en-US" sz="2200" dirty="0" err="1" smtClean="0"/>
              <a:t>vietnamese</a:t>
            </a:r>
            <a:r>
              <a:rPr lang="en-US" sz="2200" dirty="0" smtClean="0"/>
              <a:t> became invalids before reaching 18 years.</a:t>
            </a:r>
          </a:p>
          <a:p>
            <a:endParaRPr lang="en-US" sz="2200" dirty="0" smtClean="0"/>
          </a:p>
          <a:p>
            <a:r>
              <a:rPr lang="en-US" sz="2200" dirty="0" smtClean="0"/>
              <a:t>In 2005 Monsanto was sued for the bribing to the Indonesian officials. </a:t>
            </a:r>
            <a:endParaRPr lang="en-US" sz="2200" dirty="0" smtClean="0"/>
          </a:p>
          <a:p>
            <a:endParaRPr lang="en-US" sz="2200" dirty="0" smtClean="0"/>
          </a:p>
          <a:p>
            <a:r>
              <a:rPr lang="en-US" sz="2200" dirty="0" smtClean="0"/>
              <a:t>In the mid 2000 export and import of Monsanto  products were  prohibited in Hungary. </a:t>
            </a:r>
          </a:p>
          <a:p>
            <a:endParaRPr lang="en-US" dirty="0" smtClean="0"/>
          </a:p>
        </p:txBody>
      </p:sp>
      <p:sp>
        <p:nvSpPr>
          <p:cNvPr id="2" name="Заголовок 1"/>
          <p:cNvSpPr>
            <a:spLocks noGrp="1"/>
          </p:cNvSpPr>
          <p:nvPr>
            <p:ph type="title"/>
          </p:nvPr>
        </p:nvSpPr>
        <p:spPr>
          <a:xfrm>
            <a:off x="683568" y="457200"/>
            <a:ext cx="8079432" cy="667544"/>
          </a:xfrm>
        </p:spPr>
        <p:txBody>
          <a:bodyPr/>
          <a:lstStyle/>
          <a:p>
            <a:r>
              <a:rPr lang="en-US" dirty="0" smtClean="0"/>
              <a:t>Scandals</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1124744"/>
            <a:ext cx="6248400" cy="5066928"/>
          </a:xfrm>
        </p:spPr>
        <p:txBody>
          <a:bodyPr>
            <a:normAutofit/>
          </a:bodyPr>
          <a:lstStyle/>
          <a:p>
            <a:r>
              <a:rPr lang="en-US" sz="1800" dirty="0" smtClean="0">
                <a:solidFill>
                  <a:schemeClr val="bg1"/>
                </a:solidFill>
              </a:rPr>
              <a:t>In the early 1990s Monsanto faced several lawsuits over harm caused by PCBs from workers at companies such as Westinghouse that bought PCBs from Monsanto and used them to build electrical equipment</a:t>
            </a:r>
            <a:endParaRPr lang="en-US" sz="1800" dirty="0" smtClean="0">
              <a:solidFill>
                <a:schemeClr val="bg1"/>
              </a:solidFill>
              <a:latin typeface="Arial" pitchFamily="34" charset="0"/>
              <a:cs typeface="Arial" pitchFamily="34" charset="0"/>
            </a:endParaRPr>
          </a:p>
          <a:p>
            <a:r>
              <a:rPr lang="en-US" sz="1800" dirty="0" smtClean="0">
                <a:solidFill>
                  <a:schemeClr val="bg1"/>
                </a:solidFill>
                <a:latin typeface="Arial" pitchFamily="34" charset="0"/>
                <a:cs typeface="Arial" pitchFamily="34" charset="0"/>
              </a:rPr>
              <a:t>In </a:t>
            </a:r>
            <a:r>
              <a:rPr lang="en-US" sz="1800" dirty="0" smtClean="0">
                <a:solidFill>
                  <a:schemeClr val="bg1"/>
                </a:solidFill>
                <a:latin typeface="Arial" pitchFamily="34" charset="0"/>
                <a:cs typeface="Arial" pitchFamily="34" charset="0"/>
              </a:rPr>
              <a:t>2000, Great Lakes Chemical Corporation </a:t>
            </a:r>
            <a:r>
              <a:rPr lang="en-US" sz="1800" dirty="0" smtClean="0">
                <a:solidFill>
                  <a:schemeClr val="bg1"/>
                </a:solidFill>
                <a:latin typeface="Arial" pitchFamily="34" charset="0"/>
                <a:cs typeface="Arial" pitchFamily="34" charset="0"/>
              </a:rPr>
              <a:t>sued </a:t>
            </a:r>
            <a:r>
              <a:rPr lang="en-US" sz="1800" dirty="0" smtClean="0">
                <a:solidFill>
                  <a:schemeClr val="bg1"/>
                </a:solidFill>
                <a:latin typeface="Arial" pitchFamily="34" charset="0"/>
                <a:cs typeface="Arial" pitchFamily="34" charset="0"/>
              </a:rPr>
              <a:t>Monsanto for the $71 million shortfall in expected </a:t>
            </a:r>
            <a:r>
              <a:rPr lang="en-US" sz="1800" dirty="0" smtClean="0">
                <a:solidFill>
                  <a:schemeClr val="bg1"/>
                </a:solidFill>
                <a:latin typeface="Arial" pitchFamily="34" charset="0"/>
                <a:cs typeface="Arial" pitchFamily="34" charset="0"/>
              </a:rPr>
              <a:t>sales. After that </a:t>
            </a:r>
            <a:r>
              <a:rPr lang="en-US" sz="1800" dirty="0" smtClean="0">
                <a:solidFill>
                  <a:schemeClr val="bg1"/>
                </a:solidFill>
              </a:rPr>
              <a:t>Monsanto </a:t>
            </a:r>
            <a:r>
              <a:rPr lang="en-US" sz="1800" dirty="0" smtClean="0">
                <a:solidFill>
                  <a:schemeClr val="bg1"/>
                </a:solidFill>
              </a:rPr>
              <a:t>had failed to alter its manufacturing process to eliminate dioxin as a byproduct and that it had failed to warn the public about dioxin's </a:t>
            </a:r>
            <a:r>
              <a:rPr lang="en-US" sz="1800" dirty="0" smtClean="0">
                <a:solidFill>
                  <a:schemeClr val="bg1"/>
                </a:solidFill>
              </a:rPr>
              <a:t>harmfulness.</a:t>
            </a:r>
          </a:p>
          <a:p>
            <a:r>
              <a:rPr lang="en-US" sz="1800" dirty="0" smtClean="0">
                <a:solidFill>
                  <a:schemeClr val="bg1"/>
                </a:solidFill>
              </a:rPr>
              <a:t>A worldwide protest against Monsanto and GMOs took place on May 25, 2013</a:t>
            </a:r>
            <a:r>
              <a:rPr lang="en-US" sz="1800" dirty="0" smtClean="0">
                <a:solidFill>
                  <a:schemeClr val="bg1"/>
                </a:solidFill>
              </a:rPr>
              <a:t>. </a:t>
            </a:r>
            <a:r>
              <a:rPr lang="en-US" sz="1800" dirty="0" smtClean="0">
                <a:solidFill>
                  <a:schemeClr val="bg1"/>
                </a:solidFill>
              </a:rPr>
              <a:t>The number of protesters who took part is uncertain; figures of "hundreds of thousands</a:t>
            </a:r>
            <a:r>
              <a:rPr lang="en-US" sz="1800" dirty="0" smtClean="0">
                <a:solidFill>
                  <a:schemeClr val="bg1"/>
                </a:solidFill>
              </a:rPr>
              <a:t>" </a:t>
            </a:r>
            <a:r>
              <a:rPr lang="en-US" sz="1800" dirty="0" smtClean="0">
                <a:solidFill>
                  <a:schemeClr val="bg1"/>
                </a:solidFill>
              </a:rPr>
              <a:t>or "two million</a:t>
            </a:r>
            <a:r>
              <a:rPr lang="en-US" sz="1800" dirty="0" smtClean="0">
                <a:solidFill>
                  <a:schemeClr val="bg1"/>
                </a:solidFill>
              </a:rPr>
              <a:t>" </a:t>
            </a:r>
            <a:r>
              <a:rPr lang="en-US" sz="1800" dirty="0" smtClean="0">
                <a:solidFill>
                  <a:schemeClr val="bg1"/>
                </a:solidFill>
              </a:rPr>
              <a:t>were variously cited</a:t>
            </a:r>
            <a:r>
              <a:rPr lang="en-US" sz="1800" dirty="0" smtClean="0">
                <a:solidFill>
                  <a:schemeClr val="bg1"/>
                </a:solidFill>
              </a:rPr>
              <a:t>. </a:t>
            </a:r>
            <a:r>
              <a:rPr lang="en-US" sz="1800" dirty="0" smtClean="0">
                <a:solidFill>
                  <a:schemeClr val="bg1"/>
                </a:solidFill>
              </a:rPr>
              <a:t>According to organizers, protesters in 436 cities and 52 countries took part</a:t>
            </a:r>
            <a:r>
              <a:rPr lang="en-US" sz="1800" dirty="0" smtClean="0">
                <a:solidFill>
                  <a:schemeClr val="bg1"/>
                </a:solidFill>
              </a:rPr>
              <a:t>.</a:t>
            </a:r>
          </a:p>
          <a:p>
            <a:endParaRPr lang="en-US" sz="1800" dirty="0" smtClean="0"/>
          </a:p>
          <a:p>
            <a:endParaRPr lang="en-US" sz="1800" dirty="0" smtClean="0">
              <a:solidFill>
                <a:schemeClr val="bg1"/>
              </a:solidFill>
              <a:latin typeface="Arial" pitchFamily="34" charset="0"/>
              <a:cs typeface="Arial" pitchFamily="34" charset="0"/>
            </a:endParaRPr>
          </a:p>
          <a:p>
            <a:endParaRPr lang="ru-RU" sz="1800" dirty="0">
              <a:solidFill>
                <a:schemeClr val="bg1"/>
              </a:solidFill>
              <a:latin typeface="Arial" pitchFamily="34" charset="0"/>
              <a:cs typeface="Arial" pitchFamily="34" charset="0"/>
            </a:endParaRPr>
          </a:p>
        </p:txBody>
      </p:sp>
      <p:sp>
        <p:nvSpPr>
          <p:cNvPr id="2" name="Заголовок 1"/>
          <p:cNvSpPr>
            <a:spLocks noGrp="1"/>
          </p:cNvSpPr>
          <p:nvPr>
            <p:ph type="title"/>
          </p:nvPr>
        </p:nvSpPr>
        <p:spPr>
          <a:xfrm>
            <a:off x="539552" y="457200"/>
            <a:ext cx="5616624" cy="523528"/>
          </a:xfrm>
        </p:spPr>
        <p:txBody>
          <a:bodyPr/>
          <a:lstStyle/>
          <a:p>
            <a:r>
              <a:rPr lang="en-US" dirty="0" smtClean="0"/>
              <a:t>Judicial proceedings</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161</TotalTime>
  <Words>908</Words>
  <Application>Microsoft Office PowerPoint</Application>
  <PresentationFormat>Экран (4:3)</PresentationFormat>
  <Paragraphs>62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Monsanto Corporation</vt:lpstr>
      <vt:lpstr>History</vt:lpstr>
      <vt:lpstr>History and data:</vt:lpstr>
      <vt:lpstr>Benchmarks:</vt:lpstr>
      <vt:lpstr>Benchmarks</vt:lpstr>
      <vt:lpstr>Pesticides used for the harvest increase</vt:lpstr>
      <vt:lpstr>Scandals</vt:lpstr>
      <vt:lpstr>Scandals</vt:lpstr>
      <vt:lpstr>Judicial proceedings</vt:lpstr>
      <vt:lpstr>Government support</vt:lpstr>
      <vt:lpstr>Future of the Monsanto Corporation</vt:lpstr>
      <vt:lpstr>Monsanto in Russia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Monsanto Corporation</dc:title>
  <cp:lastModifiedBy>Yuliya Panaidova</cp:lastModifiedBy>
  <cp:revision>22</cp:revision>
  <dcterms:modified xsi:type="dcterms:W3CDTF">2013-12-30T14:11:16Z</dcterms:modified>
</cp:coreProperties>
</file>