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71" r:id="rId14"/>
    <p:sldId id="272" r:id="rId15"/>
    <p:sldId id="273" r:id="rId16"/>
    <p:sldId id="274" r:id="rId17"/>
    <p:sldId id="275" r:id="rId18"/>
    <p:sldId id="268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59" r:id="rId3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02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/>
            </a:lvl1pPr>
          </a:lstStyle>
          <a:p>
            <a:fld id="{0C32B8E5-8BBF-46F7-B8A5-679D49D0A83B}" type="datetimeFigureOut">
              <a:rPr lang="ru-RU"/>
              <a:pPr/>
              <a:t>20.12.2008</a:t>
            </a:fld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>
              <a:defRPr sz="1300">
                <a:solidFill>
                  <a:srgbClr val="FFFFFF"/>
                </a:solidFill>
              </a:defRPr>
            </a:lvl1pPr>
          </a:lstStyle>
          <a:p>
            <a:fld id="{ADCC5DF8-BCBD-43CF-B9A2-A990A51C16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98940E-2ED9-4C0D-8E0A-2EF00ECE9142}" type="datetimeFigureOut">
              <a:rPr lang="ru-RU"/>
              <a:pPr/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96C63-9AE4-4F7D-BDB8-91496B0328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D7ED56-C5B2-4583-AE2E-EB5E48EB6F91}" type="datetimeFigureOut">
              <a:rPr lang="ru-RU"/>
              <a:pPr/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D2D54-B2C8-4F71-A655-D190814261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fld id="{F6CD71A8-A34B-47BF-98BF-CE165216753D}" type="datetimeFigureOut">
              <a:rPr lang="ru-RU"/>
              <a:pPr/>
              <a:t>20.12.2008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400A47-886C-4CB6-84D5-7BE2CE21B3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fld id="{5301D9D5-7474-4011-96A3-4910F52A0462}" type="datetimeFigureOut">
              <a:rPr lang="ru-RU"/>
              <a:pPr/>
              <a:t>20.12.2008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fld id="{C85279B0-9D27-4B84-A0F8-1F3428553713}" type="slidenum">
              <a:rPr lang="ru-RU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C72CBE-91C8-451E-89F2-A204F6B800D2}" type="datetimeFigureOut">
              <a:rPr lang="ru-RU"/>
              <a:pPr/>
              <a:t>20.12.2008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70297-19AD-4CDC-ADD4-BCAA87CB60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fld id="{EA988C98-0B62-4FE3-A9F8-E056EF7E5F9E}" type="datetimeFigureOut">
              <a:rPr lang="ru-RU"/>
              <a:pPr/>
              <a:t>20.12.2008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>
              <a:defRPr/>
            </a:lvl1pPr>
          </a:lstStyle>
          <a:p>
            <a:fld id="{37B812D4-BC8D-4539-A071-8644F396D051}" type="slidenum">
              <a:rPr lang="ru-RU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131208-0CDF-4DAD-AA2D-F0838A06B071}" type="datetimeFigureOut">
              <a:rPr lang="ru-RU"/>
              <a:pPr/>
              <a:t>20.12.2008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52671-88F8-42FC-A173-263047FC9F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2743C1-E723-491D-8628-FC2B74047869}" type="datetimeFigureOut">
              <a:rPr lang="ru-RU"/>
              <a:pPr/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C6BE6-3334-42C8-884D-6BD0B00252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fld id="{5C0A1296-9694-4363-86DB-85120D2EA71F}" type="datetimeFigureOut">
              <a:rPr lang="ru-RU"/>
              <a:pPr/>
              <a:t>20.12.2008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fld id="{6076D8FC-D3B3-4FB1-A279-B5871E972430}" type="slidenum">
              <a:rPr lang="ru-RU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fld id="{8D52A8C0-B2BE-45FC-BF2D-CC512749FC85}" type="datetimeFigureOut">
              <a:rPr lang="ru-RU"/>
              <a:pPr/>
              <a:t>20.12.2008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>
              <a:defRPr sz="900"/>
            </a:lvl1pPr>
          </a:lstStyle>
          <a:p>
            <a:fld id="{F1FF5025-7F9C-4831-9434-17E4082FFF13}" type="slidenum">
              <a:rPr lang="ru-RU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Century Gothic" pitchFamily="34" charset="0"/>
              </a:defRPr>
            </a:lvl1pPr>
          </a:lstStyle>
          <a:p>
            <a:fld id="{F6E56E4E-391B-4F68-B50A-7C01464686C2}" type="datetimeFigureOut">
              <a:rPr lang="ru-RU"/>
              <a:pPr/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Century Gothic" pitchFamily="34" charset="0"/>
              </a:defRPr>
            </a:lvl1pPr>
          </a:lstStyle>
          <a:p>
            <a:fld id="{2C432AA1-6A24-4B42-90BD-2595F3A0D0AB}" type="slidenum">
              <a:rPr lang="ru-RU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0" r:id="rId4"/>
    <p:sldLayoutId id="2147483738" r:id="rId5"/>
    <p:sldLayoutId id="2147483731" r:id="rId6"/>
    <p:sldLayoutId id="2147483732" r:id="rId7"/>
    <p:sldLayoutId id="2147483739" r:id="rId8"/>
    <p:sldLayoutId id="2147483740" r:id="rId9"/>
    <p:sldLayoutId id="2147483733" r:id="rId10"/>
    <p:sldLayoutId id="2147483734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Начальные геометрические сведения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5 класс</a:t>
            </a:r>
            <a:endParaRPr lang="ru-RU" dirty="0"/>
          </a:p>
        </p:txBody>
      </p:sp>
      <p:pic>
        <p:nvPicPr>
          <p:cNvPr id="8196" name="Рисунок 3" descr="animvas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285750"/>
            <a:ext cx="728663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186766" cy="1446994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8. Вставьте пропущенные слова:</a:t>
            </a:r>
            <a:b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Углом называется   часть плоскости, ограниченная  двумя………………с общим началом.</a:t>
            </a:r>
            <a:endParaRPr lang="ru-RU" sz="24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0063" y="2143125"/>
            <a:ext cx="49291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" action="ppaction://hlinkshowjump?jump=nextslide"/>
              </a:rPr>
              <a:t>А.   Лучами </a:t>
            </a:r>
            <a:endParaRPr lang="ru-RU" sz="3200">
              <a:latin typeface="Century Gothic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85813" y="4214813"/>
            <a:ext cx="6786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rId2" action="ppaction://hlinksldjump"/>
              </a:rPr>
              <a:t>В.  Прямыми </a:t>
            </a:r>
            <a:endParaRPr lang="ru-RU" sz="3200">
              <a:latin typeface="Century Gothic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500438" y="3071813"/>
            <a:ext cx="46434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rId2" action="ppaction://hlinksldjump"/>
              </a:rPr>
              <a:t>Б.  Отрезками </a:t>
            </a:r>
            <a:endParaRPr lang="ru-RU" sz="3200">
              <a:latin typeface="Century Gothic" pitchFamily="34" charset="0"/>
            </a:endParaRPr>
          </a:p>
        </p:txBody>
      </p:sp>
      <p:pic>
        <p:nvPicPr>
          <p:cNvPr id="6" name="Рисунок 5" descr="g02.gif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358206" y="0"/>
            <a:ext cx="642918" cy="64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dirty="0" smtClean="0"/>
              <a:t>9. На каком рисунке изображен угол АВС ?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357313"/>
            <a:ext cx="8229600" cy="4572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hlinkClick r:id="rId2" action="ppaction://hlinksldjump"/>
              </a:rPr>
              <a:t>  </a:t>
            </a:r>
            <a:r>
              <a:rPr lang="ru-RU" sz="3200" smtClean="0">
                <a:hlinkClick r:id="rId2" action="ppaction://hlinksldjump"/>
              </a:rPr>
              <a:t>А.</a:t>
            </a:r>
            <a:r>
              <a:rPr lang="ru-RU" sz="3200" smtClean="0"/>
              <a:t>             </a:t>
            </a:r>
            <a:r>
              <a:rPr lang="ru-RU" sz="2000" smtClean="0"/>
              <a:t>А</a:t>
            </a:r>
          </a:p>
          <a:p>
            <a:pPr eaLnBrk="1" hangingPunct="1">
              <a:buFont typeface="Wingdings 2" pitchFamily="18" charset="2"/>
              <a:buNone/>
            </a:pPr>
            <a:endParaRPr lang="ru-RU" sz="2000" smtClean="0"/>
          </a:p>
          <a:p>
            <a:pPr eaLnBrk="1" hangingPunct="1">
              <a:buFont typeface="Wingdings 2" pitchFamily="18" charset="2"/>
              <a:buNone/>
            </a:pPr>
            <a:endParaRPr lang="ru-RU" sz="20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/>
              <a:t>С</a:t>
            </a:r>
          </a:p>
          <a:p>
            <a:pPr eaLnBrk="1" hangingPunct="1">
              <a:buFont typeface="Wingdings 2" pitchFamily="18" charset="2"/>
              <a:buNone/>
            </a:pPr>
            <a:endParaRPr lang="ru-RU" sz="20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/>
              <a:t>                                      В                         </a:t>
            </a:r>
            <a:r>
              <a:rPr lang="ru-RU" sz="3200" smtClean="0"/>
              <a:t> </a:t>
            </a:r>
            <a:r>
              <a:rPr lang="ru-RU" sz="3200" smtClean="0">
                <a:hlinkClick r:id="" action="ppaction://hlinkshowjump?jump=nextslide"/>
              </a:rPr>
              <a:t>В.</a:t>
            </a:r>
            <a:r>
              <a:rPr lang="ru-RU" sz="2000" smtClean="0"/>
              <a:t>                     С</a:t>
            </a:r>
          </a:p>
          <a:p>
            <a:pPr eaLnBrk="1" hangingPunct="1">
              <a:buFont typeface="Wingdings 2" pitchFamily="18" charset="2"/>
              <a:buNone/>
            </a:pPr>
            <a:endParaRPr lang="ru-RU" sz="2000" smtClean="0"/>
          </a:p>
          <a:p>
            <a:pPr eaLnBrk="1" hangingPunct="1">
              <a:buFont typeface="Wingdings 2" pitchFamily="18" charset="2"/>
              <a:buNone/>
            </a:pPr>
            <a:endParaRPr lang="ru-RU" sz="20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/>
              <a:t>                                                       В</a:t>
            </a:r>
          </a:p>
          <a:p>
            <a:pPr eaLnBrk="1" hangingPunct="1">
              <a:buFont typeface="Wingdings 2" pitchFamily="18" charset="2"/>
              <a:buNone/>
            </a:pPr>
            <a:endParaRPr lang="ru-RU" sz="20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/>
              <a:t>                                                                                                     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642938" y="1500188"/>
            <a:ext cx="1928812" cy="16430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42938" y="3143250"/>
            <a:ext cx="2500312" cy="5000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 flipV="1">
            <a:off x="4572000" y="3929063"/>
            <a:ext cx="2786063" cy="12858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572000" y="5214938"/>
            <a:ext cx="3000375" cy="642937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7" descr="g02.gif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358206" y="0"/>
            <a:ext cx="642918" cy="64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dirty="0" smtClean="0"/>
              <a:t>10. Как называется угол, величина которого меньше 90˚?</a:t>
            </a:r>
            <a:endParaRPr lang="ru-RU" sz="2400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00063" y="2143125"/>
            <a:ext cx="3857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rId2" action="ppaction://hlinksldjump"/>
              </a:rPr>
              <a:t>А.   Прямой </a:t>
            </a:r>
            <a:endParaRPr lang="ru-RU" sz="3200">
              <a:latin typeface="Century Gothic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85813" y="4214813"/>
            <a:ext cx="6786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" action="ppaction://hlinkshowjump?jump=nextslide"/>
              </a:rPr>
              <a:t>В.  Острый </a:t>
            </a:r>
            <a:endParaRPr lang="ru-RU" sz="3200">
              <a:latin typeface="Century Gothic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572000" y="3071813"/>
            <a:ext cx="3571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rId2" action="ppaction://hlinksldjump"/>
              </a:rPr>
              <a:t>Б.  Маленький </a:t>
            </a:r>
            <a:endParaRPr lang="ru-RU" sz="3200">
              <a:latin typeface="Century Gothic" pitchFamily="34" charset="0"/>
            </a:endParaRPr>
          </a:p>
        </p:txBody>
      </p:sp>
      <p:pic>
        <p:nvPicPr>
          <p:cNvPr id="6" name="Рисунок 5" descr="g02.gif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358206" y="0"/>
            <a:ext cx="642918" cy="64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186766" cy="1446994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11. Вставьте пропущенные слова:</a:t>
            </a:r>
            <a:b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Тупым углом называется   угол, величина которого больше………………</a:t>
            </a:r>
            <a:endParaRPr lang="ru-RU" sz="24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8625" y="2571750"/>
            <a:ext cx="49291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" action="ppaction://hlinkshowjump?jump=nextslide"/>
              </a:rPr>
              <a:t>А.   90˚,но меньше 180˚ </a:t>
            </a:r>
            <a:endParaRPr lang="ru-RU" sz="3200">
              <a:latin typeface="Century Gothic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072063" y="4357688"/>
            <a:ext cx="2286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rId2" action="ppaction://hlinksldjump"/>
              </a:rPr>
              <a:t>Б.  90˚  </a:t>
            </a:r>
            <a:endParaRPr lang="ru-RU" sz="3200">
              <a:latin typeface="Century Gothic" pitchFamily="34" charset="0"/>
            </a:endParaRPr>
          </a:p>
        </p:txBody>
      </p:sp>
      <p:pic>
        <p:nvPicPr>
          <p:cNvPr id="5" name="Рисунок 4" descr="g02.gif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358206" y="0"/>
            <a:ext cx="642918" cy="64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dirty="0" smtClean="0"/>
              <a:t>12. Сколько углов изображено на рисунке?</a:t>
            </a:r>
            <a:endParaRPr lang="ru-RU" sz="24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86125" y="1643063"/>
            <a:ext cx="3857625" cy="15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5429250" y="1571625"/>
            <a:ext cx="71438" cy="117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00063" y="2143125"/>
            <a:ext cx="3286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" action="ppaction://hlinkshowjump?jump=nextslide"/>
              </a:rPr>
              <a:t>А.   12 </a:t>
            </a:r>
            <a:endParaRPr lang="ru-RU" sz="3200">
              <a:latin typeface="Century Gothic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357563" y="5429250"/>
            <a:ext cx="49291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rId2" action="ppaction://hlinksldjump"/>
              </a:rPr>
              <a:t>Г.   5 </a:t>
            </a:r>
            <a:endParaRPr lang="ru-RU" sz="3200">
              <a:latin typeface="Century Gothic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85813" y="4214813"/>
            <a:ext cx="12144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rId2" action="ppaction://hlinksldjump"/>
              </a:rPr>
              <a:t>В.  7 </a:t>
            </a:r>
            <a:endParaRPr lang="ru-RU" sz="3200">
              <a:latin typeface="Century Gothic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572000" y="3071813"/>
            <a:ext cx="3571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rId2" action="ppaction://hlinksldjump"/>
              </a:rPr>
              <a:t>Б.  6</a:t>
            </a:r>
            <a:endParaRPr lang="ru-RU" sz="3200">
              <a:latin typeface="Century Gothic" pitchFamily="34" charset="0"/>
            </a:endParaRPr>
          </a:p>
        </p:txBody>
      </p:sp>
      <p:cxnSp>
        <p:nvCxnSpPr>
          <p:cNvPr id="25" name="Прямая соединительная линия 24"/>
          <p:cNvCxnSpPr>
            <a:endCxn id="9" idx="2"/>
          </p:cNvCxnSpPr>
          <p:nvPr/>
        </p:nvCxnSpPr>
        <p:spPr>
          <a:xfrm flipV="1">
            <a:off x="4214813" y="1630363"/>
            <a:ext cx="1214437" cy="9413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9" idx="2"/>
          </p:cNvCxnSpPr>
          <p:nvPr/>
        </p:nvCxnSpPr>
        <p:spPr>
          <a:xfrm rot="10800000" flipH="1" flipV="1">
            <a:off x="5429250" y="1630363"/>
            <a:ext cx="2500313" cy="10842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Рисунок 14" descr="g02.gif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358206" y="0"/>
            <a:ext cx="642918" cy="64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dirty="0" smtClean="0"/>
              <a:t>13. Вычисли: 22˚13´15˝+45˚14´34˝</a:t>
            </a:r>
            <a:endParaRPr lang="ru-RU" sz="3600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00063" y="2143125"/>
            <a:ext cx="3857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rId2" action="ppaction://hlinksldjump"/>
              </a:rPr>
              <a:t>А.   672749˝ </a:t>
            </a:r>
            <a:endParaRPr lang="ru-RU" sz="3200">
              <a:latin typeface="Century Gothic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85813" y="4214813"/>
            <a:ext cx="6786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" action="ppaction://hlinkshowjump?jump=nextslide"/>
              </a:rPr>
              <a:t>В.  67˚27´49˝ </a:t>
            </a:r>
            <a:endParaRPr lang="ru-RU" sz="3200">
              <a:latin typeface="Century Gothic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572000" y="3071813"/>
            <a:ext cx="3571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rId2" action="ppaction://hlinksldjump"/>
              </a:rPr>
              <a:t>Б.  1 7˚ 27´49˝ </a:t>
            </a:r>
            <a:endParaRPr lang="ru-RU" sz="3200">
              <a:latin typeface="Century Gothic" pitchFamily="34" charset="0"/>
            </a:endParaRPr>
          </a:p>
        </p:txBody>
      </p:sp>
      <p:pic>
        <p:nvPicPr>
          <p:cNvPr id="6" name="Рисунок 5" descr="g02.gif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358206" y="0"/>
            <a:ext cx="642918" cy="64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dirty="0" smtClean="0"/>
              <a:t>14. Вычисли: 22˚58´15˝+11˚14´58˝</a:t>
            </a:r>
            <a:endParaRPr lang="ru-RU" sz="3600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00063" y="2143125"/>
            <a:ext cx="3857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rId2" action="ppaction://hlinksldjump"/>
              </a:rPr>
              <a:t>А.   33˚12´13˝ </a:t>
            </a:r>
            <a:endParaRPr lang="ru-RU" sz="3200">
              <a:latin typeface="Century Gothic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85813" y="4214813"/>
            <a:ext cx="6786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rId2" action="ppaction://hlinksldjump"/>
              </a:rPr>
              <a:t>В.  33˚73´73˝ </a:t>
            </a:r>
            <a:endParaRPr lang="ru-RU" sz="3200">
              <a:latin typeface="Century Gothic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572000" y="3071813"/>
            <a:ext cx="3571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" action="ppaction://hlinkshowjump?jump=nextslide"/>
              </a:rPr>
              <a:t>Б.  34˚ 13´13˝ </a:t>
            </a:r>
            <a:endParaRPr lang="ru-RU" sz="3200">
              <a:latin typeface="Century Gothic" pitchFamily="34" charset="0"/>
            </a:endParaRPr>
          </a:p>
        </p:txBody>
      </p:sp>
      <p:pic>
        <p:nvPicPr>
          <p:cNvPr id="6" name="Рисунок 5" descr="g02.gif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358206" y="0"/>
            <a:ext cx="642918" cy="64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dirty="0" smtClean="0"/>
              <a:t>15. Вычисли: 22˚58´15˝-58˝</a:t>
            </a:r>
            <a:endParaRPr lang="ru-RU" sz="3600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00063" y="2143125"/>
            <a:ext cx="3857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rId2" action="ppaction://hlinksldjump"/>
              </a:rPr>
              <a:t>А.   22˚58´57˝ </a:t>
            </a:r>
            <a:endParaRPr lang="ru-RU" sz="3200">
              <a:latin typeface="Century Gothic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85813" y="4214813"/>
            <a:ext cx="6786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" action="ppaction://hlinkshowjump?jump=nextslide"/>
              </a:rPr>
              <a:t>В.  22˚57´57˝ </a:t>
            </a:r>
            <a:endParaRPr lang="ru-RU" sz="3200">
              <a:latin typeface="Century Gothic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572000" y="3071813"/>
            <a:ext cx="3571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" action="ppaction://hlinkshowjump?jump=nextslide"/>
              </a:rPr>
              <a:t>Б.  22˚ 57´17˝ </a:t>
            </a:r>
            <a:endParaRPr lang="ru-RU" sz="3200">
              <a:latin typeface="Century Gothic" pitchFamily="34" charset="0"/>
            </a:endParaRPr>
          </a:p>
        </p:txBody>
      </p:sp>
      <p:pic>
        <p:nvPicPr>
          <p:cNvPr id="6" name="Рисунок 5" descr="g02.gif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358206" y="0"/>
            <a:ext cx="642918" cy="64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16. Найди правильную классификацию треугольников по величине сторон.</a:t>
            </a:r>
            <a:endParaRPr lang="ru-RU" sz="2800" dirty="0"/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>
                <a:hlinkClick r:id="rId2" action="ppaction://hlinksldjump"/>
              </a:rPr>
              <a:t>А.</a:t>
            </a: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                       </a:t>
            </a:r>
            <a:r>
              <a:rPr lang="ru-RU" sz="2000" smtClean="0"/>
              <a:t>равнобедренные</a:t>
            </a: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/>
              <a:t>разносторонние</a:t>
            </a:r>
          </a:p>
          <a:p>
            <a:pPr eaLnBrk="1" hangingPunct="1">
              <a:buFont typeface="Wingdings 2" pitchFamily="18" charset="2"/>
              <a:buNone/>
            </a:pPr>
            <a:endParaRPr lang="ru-RU" sz="20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/>
              <a:t>              равносторонние              </a:t>
            </a:r>
            <a:r>
              <a:rPr lang="ru-RU" sz="3200" smtClean="0">
                <a:hlinkClick r:id="" action="ppaction://hlinkshowjump?jump=nextslide"/>
              </a:rPr>
              <a:t>В.</a:t>
            </a:r>
            <a:endParaRPr lang="ru-RU" sz="32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3200" smtClean="0"/>
              <a:t>                           </a:t>
            </a:r>
            <a:r>
              <a:rPr lang="ru-RU" sz="2000" smtClean="0"/>
              <a:t>разносторонние       равнобедренные</a:t>
            </a:r>
          </a:p>
          <a:p>
            <a:pPr eaLnBrk="1" hangingPunct="1">
              <a:buFont typeface="Wingdings 2" pitchFamily="18" charset="2"/>
              <a:buNone/>
            </a:pPr>
            <a:endParaRPr lang="ru-RU" sz="20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/>
              <a:t>                                                         равносторонние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/>
              <a:t>                                                                             не равносторонние</a:t>
            </a:r>
            <a:endParaRPr lang="ru-RU" sz="3200" smtClean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857375" y="2000250"/>
            <a:ext cx="642938" cy="50006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1285875" y="2500313"/>
            <a:ext cx="714375" cy="571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357438" y="2500313"/>
            <a:ext cx="1000125" cy="1428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4" idx="3"/>
          </p:cNvCxnSpPr>
          <p:nvPr/>
        </p:nvCxnSpPr>
        <p:spPr>
          <a:xfrm rot="5400000">
            <a:off x="1553369" y="3090069"/>
            <a:ext cx="1214437" cy="349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Равнобедренный треугольник 11"/>
          <p:cNvSpPr/>
          <p:nvPr/>
        </p:nvSpPr>
        <p:spPr>
          <a:xfrm>
            <a:off x="6715125" y="3500438"/>
            <a:ext cx="714375" cy="42862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cxnSp>
        <p:nvCxnSpPr>
          <p:cNvPr id="14" name="Прямая со стрелкой 13"/>
          <p:cNvCxnSpPr>
            <a:stCxn id="12" idx="2"/>
          </p:cNvCxnSpPr>
          <p:nvPr/>
        </p:nvCxnSpPr>
        <p:spPr>
          <a:xfrm rot="5400000">
            <a:off x="5786438" y="3500438"/>
            <a:ext cx="500062" cy="13573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7286625" y="3929063"/>
            <a:ext cx="571500" cy="5000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 flipV="1">
            <a:off x="6000750" y="4786313"/>
            <a:ext cx="857250" cy="5000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H="1">
            <a:off x="7393781" y="4964907"/>
            <a:ext cx="714375" cy="3571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12" descr="g02.gif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358206" y="0"/>
            <a:ext cx="642918" cy="64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186766" cy="1446994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17. Вставьте пропущенные слова:</a:t>
            </a:r>
            <a:b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Равнобедренным треугольником называется   треугольник, у которого………………равны.</a:t>
            </a:r>
            <a:endParaRPr lang="ru-RU" sz="24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0063" y="2714625"/>
            <a:ext cx="49291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" action="ppaction://hlinkshowjump?jump=nextslide"/>
              </a:rPr>
              <a:t>А.   две стороны равны </a:t>
            </a:r>
            <a:endParaRPr lang="ru-RU" sz="3200">
              <a:latin typeface="Century Gothic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143250" y="4572000"/>
            <a:ext cx="46434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rId2" action="ppaction://hlinksldjump"/>
              </a:rPr>
              <a:t>Б. все стороны равны </a:t>
            </a:r>
            <a:endParaRPr lang="ru-RU" sz="3200">
              <a:latin typeface="Century Gothic" pitchFamily="34" charset="0"/>
            </a:endParaRPr>
          </a:p>
        </p:txBody>
      </p:sp>
      <p:pic>
        <p:nvPicPr>
          <p:cNvPr id="5" name="Рисунок 4" descr="g02.gif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358206" y="0"/>
            <a:ext cx="642918" cy="64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14375" y="1143000"/>
            <a:ext cx="7858125" cy="4446588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latin typeface="Century Gothic" pitchFamily="34" charset="0"/>
              </a:rPr>
              <a:t>Итак, перед тобой тест  по теме «Начала геометрии».</a:t>
            </a:r>
          </a:p>
          <a:p>
            <a:pPr>
              <a:spcBef>
                <a:spcPct val="50000"/>
              </a:spcBef>
            </a:pPr>
            <a:r>
              <a:rPr lang="ru-RU" sz="2000" b="1" i="1">
                <a:latin typeface="Century Gothic" pitchFamily="34" charset="0"/>
              </a:rPr>
              <a:t>Он поможет тебе повторить данную тему и подготовиться к контрольной работе.</a:t>
            </a:r>
          </a:p>
          <a:p>
            <a:pPr algn="ctr">
              <a:spcBef>
                <a:spcPct val="50000"/>
              </a:spcBef>
            </a:pPr>
            <a:r>
              <a:rPr lang="ru-RU" sz="2400">
                <a:latin typeface="Century Gothic" pitchFamily="34" charset="0"/>
              </a:rPr>
              <a:t>Тебе будут предложены вопросы и варианты ответов.</a:t>
            </a:r>
          </a:p>
          <a:p>
            <a:pPr>
              <a:spcBef>
                <a:spcPct val="50000"/>
              </a:spcBef>
            </a:pPr>
            <a:r>
              <a:rPr lang="ru-RU" sz="2400">
                <a:solidFill>
                  <a:srgbClr val="FF88BA"/>
                </a:solidFill>
                <a:latin typeface="Century Gothic" pitchFamily="34" charset="0"/>
              </a:rPr>
              <a:t>Если ты правильно ответишь на вопрос</a:t>
            </a:r>
            <a:r>
              <a:rPr lang="ru-RU">
                <a:solidFill>
                  <a:srgbClr val="FF88BA"/>
                </a:solidFill>
                <a:latin typeface="Century Gothic" pitchFamily="34" charset="0"/>
              </a:rPr>
              <a:t> </a:t>
            </a:r>
            <a:r>
              <a:rPr lang="ru-RU">
                <a:latin typeface="Century Gothic" pitchFamily="34" charset="0"/>
              </a:rPr>
              <a:t>–  перейдешь к  следующей задаче.</a:t>
            </a:r>
          </a:p>
          <a:p>
            <a:pPr>
              <a:spcBef>
                <a:spcPct val="50000"/>
              </a:spcBef>
            </a:pPr>
            <a:r>
              <a:rPr lang="ru-RU" sz="2400">
                <a:solidFill>
                  <a:srgbClr val="FF88BA"/>
                </a:solidFill>
                <a:latin typeface="Century Gothic" pitchFamily="34" charset="0"/>
              </a:rPr>
              <a:t>А если твой ответ не правильный</a:t>
            </a:r>
            <a:r>
              <a:rPr lang="ru-RU">
                <a:solidFill>
                  <a:srgbClr val="FF88BA"/>
                </a:solidFill>
                <a:latin typeface="Century Gothic" pitchFamily="34" charset="0"/>
              </a:rPr>
              <a:t>  </a:t>
            </a:r>
            <a:r>
              <a:rPr lang="ru-RU">
                <a:latin typeface="Century Gothic" pitchFamily="34" charset="0"/>
              </a:rPr>
              <a:t>-  компьютер снова предложит  ответить на тот же вопрос.</a:t>
            </a:r>
          </a:p>
        </p:txBody>
      </p:sp>
      <p:pic>
        <p:nvPicPr>
          <p:cNvPr id="9219" name="Рисунок 2" descr="animvas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285750"/>
            <a:ext cx="728663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186766" cy="1446994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18. Вставьте пропущенные слова:</a:t>
            </a:r>
            <a:b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Остроугольным треугольником называется   треугольник, у которого……………….</a:t>
            </a:r>
            <a:endParaRPr lang="ru-RU" sz="24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0063" y="2714625"/>
            <a:ext cx="49291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" action="ppaction://hlinkshowjump?jump=nextslide"/>
              </a:rPr>
              <a:t>А.   все углы острые </a:t>
            </a:r>
            <a:endParaRPr lang="ru-RU" sz="3200">
              <a:latin typeface="Century Gothic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857500" y="3857625"/>
            <a:ext cx="5572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rId2" action="ppaction://hlinksldjump"/>
              </a:rPr>
              <a:t>Б. все стороны острые </a:t>
            </a:r>
            <a:endParaRPr lang="ru-RU" sz="3200">
              <a:latin typeface="Century Gothic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14500" y="5143500"/>
            <a:ext cx="5572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rId2" action="ppaction://hlinksldjump"/>
              </a:rPr>
              <a:t>в. один угол острый </a:t>
            </a:r>
            <a:endParaRPr lang="ru-RU" sz="3200">
              <a:latin typeface="Century Gothic" pitchFamily="34" charset="0"/>
            </a:endParaRPr>
          </a:p>
        </p:txBody>
      </p:sp>
      <p:pic>
        <p:nvPicPr>
          <p:cNvPr id="6" name="Рисунок 5" descr="g02.gif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358206" y="0"/>
            <a:ext cx="642918" cy="64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186766" cy="1446994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19. Вставьте пропущенные слова:</a:t>
            </a:r>
            <a:b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Прямоугольным треугольником называется   треугольник, у которого……………….</a:t>
            </a:r>
            <a:endParaRPr lang="ru-RU" sz="24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0063" y="2714625"/>
            <a:ext cx="49291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rId2" action="ppaction://hlinksldjump"/>
              </a:rPr>
              <a:t>А.   все углы прямые </a:t>
            </a:r>
            <a:endParaRPr lang="ru-RU" sz="3200">
              <a:latin typeface="Century Gothic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857500" y="3857625"/>
            <a:ext cx="5572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rId2" action="ppaction://hlinksldjump"/>
              </a:rPr>
              <a:t>Б. все стороны прямые </a:t>
            </a:r>
            <a:endParaRPr lang="ru-RU" sz="3200">
              <a:latin typeface="Century Gothic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14500" y="5143500"/>
            <a:ext cx="5572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" action="ppaction://hlinkshowjump?jump=nextslide"/>
              </a:rPr>
              <a:t>в. один угол прямой </a:t>
            </a:r>
            <a:endParaRPr lang="ru-RU" sz="3200">
              <a:latin typeface="Century Gothic" pitchFamily="34" charset="0"/>
            </a:endParaRPr>
          </a:p>
        </p:txBody>
      </p:sp>
      <p:pic>
        <p:nvPicPr>
          <p:cNvPr id="6" name="Рисунок 5" descr="g02.gif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358206" y="0"/>
            <a:ext cx="642918" cy="64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186766" cy="1446994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20. Найдите периметр треугольника АВС, если сторона АВ= 34 см, сторона ВС больше стороны АВ на 6 см и больше стороны АС на 4 см.</a:t>
            </a:r>
            <a:endParaRPr lang="ru-RU" sz="24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0063" y="2714625"/>
            <a:ext cx="49291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rId2" action="ppaction://hlinksldjump"/>
              </a:rPr>
              <a:t>А.   118 см </a:t>
            </a:r>
            <a:endParaRPr lang="ru-RU" sz="3200">
              <a:latin typeface="Century Gothic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857500" y="3857625"/>
            <a:ext cx="5572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" action="ppaction://hlinkshowjump?jump=nextslide"/>
              </a:rPr>
              <a:t>Б. 110 см </a:t>
            </a:r>
            <a:endParaRPr lang="ru-RU" sz="3200">
              <a:latin typeface="Century Gothic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14500" y="5143500"/>
            <a:ext cx="5572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rId2" action="ppaction://hlinksldjump"/>
              </a:rPr>
              <a:t>В. 112см </a:t>
            </a:r>
            <a:endParaRPr lang="ru-RU" sz="3200">
              <a:latin typeface="Century Gothic" pitchFamily="34" charset="0"/>
            </a:endParaRPr>
          </a:p>
        </p:txBody>
      </p:sp>
      <p:pic>
        <p:nvPicPr>
          <p:cNvPr id="6" name="Рисунок 5" descr="g02.gif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358206" y="0"/>
            <a:ext cx="642918" cy="64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186766" cy="1446994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21. Вставьте пропущенные слова:</a:t>
            </a:r>
            <a:b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Прямоугольником называется четырехугольник, у которого все……………</a:t>
            </a:r>
            <a:endParaRPr lang="ru-RU" sz="24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0063" y="2714625"/>
            <a:ext cx="7000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rId2" action="ppaction://hlinksldjump"/>
              </a:rPr>
              <a:t>А.   Все стороны прямые </a:t>
            </a:r>
            <a:endParaRPr lang="ru-RU" sz="3200">
              <a:latin typeface="Century Gothic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857500" y="3857625"/>
            <a:ext cx="5572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rId2" action="ppaction://hlinksldjump"/>
              </a:rPr>
              <a:t>Б. все стороны равны </a:t>
            </a:r>
            <a:endParaRPr lang="ru-RU" sz="3200">
              <a:latin typeface="Century Gothic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14500" y="5143500"/>
            <a:ext cx="5572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" action="ppaction://hlinkshowjump?jump=nextslide"/>
              </a:rPr>
              <a:t>В. Все углы прямые </a:t>
            </a:r>
            <a:endParaRPr lang="ru-RU" sz="3200">
              <a:latin typeface="Century Gothic" pitchFamily="34" charset="0"/>
            </a:endParaRPr>
          </a:p>
        </p:txBody>
      </p:sp>
      <p:pic>
        <p:nvPicPr>
          <p:cNvPr id="6" name="Рисунок 5" descr="g02.gif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358206" y="0"/>
            <a:ext cx="642918" cy="64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186766" cy="1446994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22. Вставьте пропущенные слова:</a:t>
            </a:r>
            <a:b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Квадратом называется …………., у которого все стороны равны.</a:t>
            </a:r>
            <a:endParaRPr lang="ru-RU" sz="24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0063" y="2714625"/>
            <a:ext cx="7000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rId2" action="ppaction://hlinksldjump"/>
              </a:rPr>
              <a:t>А.   четырехугольник </a:t>
            </a:r>
            <a:endParaRPr lang="ru-RU" sz="3200">
              <a:latin typeface="Century Gothic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857500" y="3857625"/>
            <a:ext cx="5572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" action="ppaction://hlinkshowjump?jump=nextslide"/>
              </a:rPr>
              <a:t>Б. прямоугольник </a:t>
            </a:r>
            <a:endParaRPr lang="ru-RU" sz="3200">
              <a:latin typeface="Century Gothic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14500" y="5143500"/>
            <a:ext cx="5572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rId2" action="ppaction://hlinksldjump"/>
              </a:rPr>
              <a:t>В. фигура </a:t>
            </a:r>
            <a:endParaRPr lang="ru-RU" sz="3200">
              <a:latin typeface="Century Gothic" pitchFamily="34" charset="0"/>
            </a:endParaRPr>
          </a:p>
        </p:txBody>
      </p:sp>
      <p:pic>
        <p:nvPicPr>
          <p:cNvPr id="6" name="Рисунок 5" descr="g02.gif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358206" y="0"/>
            <a:ext cx="642918" cy="64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186766" cy="1446994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23. Какое из высказываний верно:</a:t>
            </a:r>
            <a:b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1. Любой прямоугольник это квадрат.</a:t>
            </a:r>
            <a:b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2. Любой квадрат это прямоугольник.</a:t>
            </a:r>
            <a:endParaRPr lang="ru-RU" sz="24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0063" y="2714625"/>
            <a:ext cx="7000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" action="ppaction://hlinkshowjump?jump=nextslide"/>
              </a:rPr>
              <a:t>А.   №2 </a:t>
            </a:r>
            <a:endParaRPr lang="ru-RU" sz="3200">
              <a:latin typeface="Century Gothic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857500" y="3857625"/>
            <a:ext cx="5572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rId2" action="ppaction://hlinksldjump"/>
              </a:rPr>
              <a:t>Б. оба </a:t>
            </a:r>
            <a:endParaRPr lang="ru-RU" sz="3200">
              <a:latin typeface="Century Gothic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14500" y="5143500"/>
            <a:ext cx="5572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rId2" action="ppaction://hlinksldjump"/>
              </a:rPr>
              <a:t>В.№1 </a:t>
            </a:r>
            <a:endParaRPr lang="ru-RU" sz="3200">
              <a:latin typeface="Century Gothic" pitchFamily="34" charset="0"/>
            </a:endParaRPr>
          </a:p>
        </p:txBody>
      </p:sp>
      <p:pic>
        <p:nvPicPr>
          <p:cNvPr id="6" name="Рисунок 5" descr="g02.gif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358206" y="0"/>
            <a:ext cx="642918" cy="64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186766" cy="1446994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24. Найти правильную формулу периметра прямоугольника:</a:t>
            </a:r>
            <a:b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sz="24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0063" y="2714625"/>
            <a:ext cx="7000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" action="ppaction://hlinkshowjump?jump=nextslide"/>
              </a:rPr>
              <a:t>А. </a:t>
            </a:r>
            <a:r>
              <a:rPr lang="ru-RU" sz="3200">
                <a:latin typeface="Century Gothic" pitchFamily="34" charset="0"/>
                <a:hlinkClick r:id="rId2" action="ppaction://hlinksldjump"/>
              </a:rPr>
              <a:t>Р=(а+в)∙2 </a:t>
            </a:r>
            <a:r>
              <a:rPr lang="ru-RU" sz="3200">
                <a:latin typeface="Century Gothic" pitchFamily="34" charset="0"/>
                <a:hlinkClick r:id="" action="ppaction://hlinkshowjump?jump=nextslide"/>
              </a:rPr>
              <a:t> </a:t>
            </a:r>
            <a:endParaRPr lang="ru-RU" sz="3200">
              <a:latin typeface="Century Gothic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857500" y="3857625"/>
            <a:ext cx="5572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entury Gothic" pitchFamily="34" charset="0"/>
                <a:hlinkClick r:id="" action="ppaction://hlinkshowjump?jump=nextslide"/>
              </a:rPr>
              <a:t>Б. Р=(а+в)∙2, где а и в -  соседние стороны прям-ка </a:t>
            </a:r>
            <a:endParaRPr lang="ru-RU" sz="2400">
              <a:latin typeface="Century Gothic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14500" y="5143500"/>
            <a:ext cx="5572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rId2" action="ppaction://hlinksldjump"/>
              </a:rPr>
              <a:t>В. Р=а∙в </a:t>
            </a:r>
            <a:endParaRPr lang="ru-RU" sz="3200">
              <a:latin typeface="Century Gothic" pitchFamily="34" charset="0"/>
            </a:endParaRPr>
          </a:p>
        </p:txBody>
      </p:sp>
      <p:pic>
        <p:nvPicPr>
          <p:cNvPr id="6" name="Рисунок 5" descr="g02.gif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358206" y="0"/>
            <a:ext cx="642918" cy="64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186766" cy="1446994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25. Найти правильную формулу периметра квадрата:</a:t>
            </a:r>
            <a:b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sz="24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0063" y="2714625"/>
            <a:ext cx="7000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entury Gothic" pitchFamily="34" charset="0"/>
                <a:hlinkClick r:id="" action="ppaction://hlinkshowjump?jump=nextslide"/>
              </a:rPr>
              <a:t>А. Р=4∙а, где а сторона квадрата  </a:t>
            </a:r>
            <a:endParaRPr lang="ru-RU" sz="2400">
              <a:latin typeface="Century Gothic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857500" y="3857625"/>
            <a:ext cx="5572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rId2" action="ppaction://hlinksldjump"/>
              </a:rPr>
              <a:t>Б. Р=а∙4 </a:t>
            </a:r>
            <a:endParaRPr lang="ru-RU" sz="3200">
              <a:latin typeface="Century Gothic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14500" y="5143500"/>
            <a:ext cx="557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entury Gothic" pitchFamily="34" charset="0"/>
                <a:hlinkClick r:id="rId2" action="ppaction://hlinksldjump"/>
              </a:rPr>
              <a:t>В. Р=а∙2, где а – сторона квадрата  </a:t>
            </a:r>
            <a:endParaRPr lang="ru-RU" sz="2400">
              <a:latin typeface="Century Gothic" pitchFamily="34" charset="0"/>
            </a:endParaRPr>
          </a:p>
        </p:txBody>
      </p:sp>
      <p:pic>
        <p:nvPicPr>
          <p:cNvPr id="6" name="Рисунок 5" descr="g02.gif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358206" y="0"/>
            <a:ext cx="642918" cy="64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186766" cy="1446994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26. Найти правильную формулу площади прямоугольника:</a:t>
            </a:r>
            <a:b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sz="24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0063" y="2714625"/>
            <a:ext cx="7000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rId2" action="ppaction://hlinksldjump"/>
              </a:rPr>
              <a:t>А. </a:t>
            </a:r>
            <a:r>
              <a:rPr lang="en-US" sz="3200">
                <a:latin typeface="Century Gothic" pitchFamily="34" charset="0"/>
                <a:hlinkClick r:id="rId2" action="ppaction://hlinksldjump"/>
              </a:rPr>
              <a:t>S</a:t>
            </a:r>
            <a:r>
              <a:rPr lang="ru-RU" sz="3200">
                <a:latin typeface="Century Gothic" pitchFamily="34" charset="0"/>
                <a:hlinkClick r:id="rId2" action="ppaction://hlinksldjump"/>
              </a:rPr>
              <a:t>=(а+в)∙2  </a:t>
            </a:r>
            <a:endParaRPr lang="ru-RU" sz="3200">
              <a:latin typeface="Century Gothic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857500" y="3857625"/>
            <a:ext cx="5572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entury Gothic" pitchFamily="34" charset="0"/>
                <a:hlinkClick r:id="" action="ppaction://hlinkshowjump?jump=nextslide"/>
              </a:rPr>
              <a:t>Б. </a:t>
            </a:r>
            <a:r>
              <a:rPr lang="en-US" sz="2400">
                <a:latin typeface="Century Gothic" pitchFamily="34" charset="0"/>
                <a:hlinkClick r:id="" action="ppaction://hlinkshowjump?jump=nextslide"/>
              </a:rPr>
              <a:t>S</a:t>
            </a:r>
            <a:r>
              <a:rPr lang="ru-RU" sz="2400">
                <a:latin typeface="Century Gothic" pitchFamily="34" charset="0"/>
                <a:hlinkClick r:id="" action="ppaction://hlinkshowjump?jump=nextslide"/>
              </a:rPr>
              <a:t>=а∙в, где а и в -  соседние стороны прям-ка </a:t>
            </a:r>
            <a:endParaRPr lang="ru-RU" sz="2400">
              <a:latin typeface="Century Gothic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14500" y="5143500"/>
            <a:ext cx="5572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rId2" action="ppaction://hlinksldjump"/>
              </a:rPr>
              <a:t>В. </a:t>
            </a:r>
            <a:r>
              <a:rPr lang="en-US" sz="3200">
                <a:latin typeface="Century Gothic" pitchFamily="34" charset="0"/>
                <a:hlinkClick r:id="rId2" action="ppaction://hlinksldjump"/>
              </a:rPr>
              <a:t>S</a:t>
            </a:r>
            <a:r>
              <a:rPr lang="ru-RU" sz="3200">
                <a:latin typeface="Century Gothic" pitchFamily="34" charset="0"/>
                <a:hlinkClick r:id="rId2" action="ppaction://hlinksldjump"/>
              </a:rPr>
              <a:t>=а∙в </a:t>
            </a:r>
            <a:endParaRPr lang="ru-RU" sz="3200">
              <a:latin typeface="Century Gothic" pitchFamily="34" charset="0"/>
            </a:endParaRPr>
          </a:p>
        </p:txBody>
      </p:sp>
      <p:pic>
        <p:nvPicPr>
          <p:cNvPr id="6" name="Рисунок 5" descr="g02.gif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358206" y="0"/>
            <a:ext cx="642918" cy="64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186766" cy="1446994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7</a:t>
            </a:r>
            <a: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. Найти правильную формулу площади квадрата:</a:t>
            </a:r>
            <a:b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sz="24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0063" y="2714625"/>
            <a:ext cx="7000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entury Gothic" pitchFamily="34" charset="0"/>
                <a:hlinkClick r:id="rId2" action="ppaction://hlinksldjump"/>
              </a:rPr>
              <a:t>А. </a:t>
            </a:r>
            <a:r>
              <a:rPr lang="en-US" sz="2400">
                <a:latin typeface="Century Gothic" pitchFamily="34" charset="0"/>
                <a:hlinkClick r:id="rId2" action="ppaction://hlinksldjump"/>
              </a:rPr>
              <a:t>S</a:t>
            </a:r>
            <a:r>
              <a:rPr lang="ru-RU" sz="2400">
                <a:latin typeface="Century Gothic" pitchFamily="34" charset="0"/>
                <a:hlinkClick r:id="rId2" action="ppaction://hlinksldjump"/>
              </a:rPr>
              <a:t>=4∙а, где а сторона квадрата  </a:t>
            </a:r>
            <a:endParaRPr lang="ru-RU" sz="2400">
              <a:latin typeface="Century Gothic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857500" y="3857625"/>
            <a:ext cx="557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entury Gothic" pitchFamily="34" charset="0"/>
                <a:hlinkClick r:id="" action="ppaction://hlinkshowjump?jump=nextslide"/>
              </a:rPr>
              <a:t>Б. </a:t>
            </a:r>
            <a:r>
              <a:rPr lang="en-US" sz="2400">
                <a:latin typeface="Century Gothic" pitchFamily="34" charset="0"/>
                <a:hlinkClick r:id="" action="ppaction://hlinkshowjump?jump=nextslide"/>
              </a:rPr>
              <a:t>S</a:t>
            </a:r>
            <a:r>
              <a:rPr lang="ru-RU" sz="2400">
                <a:latin typeface="Century Gothic" pitchFamily="34" charset="0"/>
                <a:hlinkClick r:id="" action="ppaction://hlinkshowjump?jump=nextslide"/>
              </a:rPr>
              <a:t>=а</a:t>
            </a:r>
            <a:r>
              <a:rPr lang="en-US" sz="2400" baseline="30000">
                <a:latin typeface="Century Gothic" pitchFamily="34" charset="0"/>
                <a:hlinkClick r:id="" action="ppaction://hlinkshowjump?jump=nextslide"/>
              </a:rPr>
              <a:t>2</a:t>
            </a:r>
            <a:r>
              <a:rPr lang="ru-RU" sz="2400">
                <a:latin typeface="Century Gothic" pitchFamily="34" charset="0"/>
                <a:hlinkClick r:id="" action="ppaction://hlinkshowjump?jump=nextslide"/>
              </a:rPr>
              <a:t>, где а сторона квадрата </a:t>
            </a:r>
            <a:endParaRPr lang="ru-RU" sz="2400">
              <a:latin typeface="Century Gothic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14500" y="5143500"/>
            <a:ext cx="557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entury Gothic" pitchFamily="34" charset="0"/>
                <a:hlinkClick r:id="rId2" action="ppaction://hlinksldjump"/>
              </a:rPr>
              <a:t>В. </a:t>
            </a:r>
            <a:r>
              <a:rPr lang="en-US" sz="2400">
                <a:latin typeface="Century Gothic" pitchFamily="34" charset="0"/>
                <a:hlinkClick r:id="rId2" action="ppaction://hlinksldjump"/>
              </a:rPr>
              <a:t>S</a:t>
            </a:r>
            <a:r>
              <a:rPr lang="ru-RU" sz="2400">
                <a:latin typeface="Century Gothic" pitchFamily="34" charset="0"/>
                <a:hlinkClick r:id="rId2" action="ppaction://hlinksldjump"/>
              </a:rPr>
              <a:t>=а∙2, где а – сторона квадрата  </a:t>
            </a:r>
            <a:endParaRPr lang="ru-RU" sz="2400">
              <a:latin typeface="Century Gothic" pitchFamily="34" charset="0"/>
            </a:endParaRPr>
          </a:p>
        </p:txBody>
      </p:sp>
      <p:pic>
        <p:nvPicPr>
          <p:cNvPr id="6" name="Рисунок 5" descr="g02.gif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358206" y="0"/>
            <a:ext cx="642918" cy="64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186766" cy="1446994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1. Какие простейшие геометрические фигуры существуют на плоскости?</a:t>
            </a:r>
            <a:endParaRPr lang="ru-RU" sz="24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0063" y="2143125"/>
            <a:ext cx="3571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rId2" action="ppaction://hlinksldjump"/>
              </a:rPr>
              <a:t>А.   Треугольник </a:t>
            </a:r>
            <a:endParaRPr lang="ru-RU" sz="3200">
              <a:latin typeface="Century Gothic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357563" y="5429250"/>
            <a:ext cx="49291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" action="ppaction://hlinkshowjump?jump=nextslide"/>
              </a:rPr>
              <a:t>Г.   Точка и прямая </a:t>
            </a:r>
            <a:endParaRPr lang="ru-RU" sz="3200">
              <a:latin typeface="Century Gothic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85813" y="4214813"/>
            <a:ext cx="6786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rId2" action="ppaction://hlinksldjump"/>
              </a:rPr>
              <a:t>В.   Треугольник , окружность </a:t>
            </a:r>
            <a:endParaRPr lang="ru-RU" sz="3200">
              <a:latin typeface="Century Gothic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572000" y="3071813"/>
            <a:ext cx="3571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rId2" action="ppaction://hlinksldjump"/>
              </a:rPr>
              <a:t>Б.  Луч и отрезок </a:t>
            </a:r>
            <a:endParaRPr lang="ru-RU" sz="3200">
              <a:latin typeface="Century Gothic" pitchFamily="34" charset="0"/>
            </a:endParaRPr>
          </a:p>
        </p:txBody>
      </p:sp>
      <p:pic>
        <p:nvPicPr>
          <p:cNvPr id="8" name="Рисунок 7" descr="g02.gif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358206" y="0"/>
            <a:ext cx="642918" cy="64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186766" cy="1446994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8</a:t>
            </a:r>
            <a: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. Вставьте пропущенные числа: прямоугольный параллелепипед имеет ….. вершин,……. граней,………. ребер.</a:t>
            </a:r>
            <a:b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sz="24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0063" y="2714625"/>
            <a:ext cx="7000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rId2" action="ppaction://hlinksldjump"/>
              </a:rPr>
              <a:t>А. 8, 8, 16  </a:t>
            </a:r>
            <a:endParaRPr lang="ru-RU" sz="3200">
              <a:latin typeface="Century Gothic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857500" y="3857625"/>
            <a:ext cx="5572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rId2" action="ppaction://hlinksldjump"/>
              </a:rPr>
              <a:t>Б. 8, 4,12 </a:t>
            </a:r>
            <a:endParaRPr lang="ru-RU" sz="3200">
              <a:latin typeface="Century Gothic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14500" y="5143500"/>
            <a:ext cx="5572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" action="ppaction://hlinkshowjump?jump=nextslide"/>
              </a:rPr>
              <a:t>В.8, 6,12  </a:t>
            </a:r>
            <a:endParaRPr lang="ru-RU" sz="3200">
              <a:latin typeface="Century Gothic" pitchFamily="34" charset="0"/>
            </a:endParaRPr>
          </a:p>
        </p:txBody>
      </p:sp>
      <p:pic>
        <p:nvPicPr>
          <p:cNvPr id="6" name="Рисунок 5" descr="g02.gif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358206" y="0"/>
            <a:ext cx="642918" cy="64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186766" cy="1446994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29. Найти периметр и площадь прямоугольника со сторонами 5см и 7см.</a:t>
            </a:r>
            <a:b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sz="24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0063" y="2714625"/>
            <a:ext cx="7000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" action="ppaction://hlinkshowjump?jump=nextslide"/>
              </a:rPr>
              <a:t>А.24 см и 35 см</a:t>
            </a:r>
            <a:r>
              <a:rPr lang="ru-RU" sz="3200" baseline="30000">
                <a:latin typeface="Century Gothic" pitchFamily="34" charset="0"/>
                <a:hlinkClick r:id="" action="ppaction://hlinkshowjump?jump=nextslide"/>
              </a:rPr>
              <a:t>2</a:t>
            </a:r>
            <a:r>
              <a:rPr lang="ru-RU" sz="3200">
                <a:latin typeface="Century Gothic" pitchFamily="34" charset="0"/>
                <a:hlinkClick r:id="" action="ppaction://hlinkshowjump?jump=nextslide"/>
              </a:rPr>
              <a:t>  </a:t>
            </a:r>
            <a:endParaRPr lang="ru-RU" sz="3200">
              <a:latin typeface="Century Gothic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857500" y="3857625"/>
            <a:ext cx="5572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rId2" action="ppaction://hlinksldjump"/>
              </a:rPr>
              <a:t>Б. 24см и 35 см </a:t>
            </a:r>
            <a:endParaRPr lang="ru-RU" sz="3200">
              <a:latin typeface="Century Gothic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14500" y="5143500"/>
            <a:ext cx="5572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rId2" action="ppaction://hlinksldjump"/>
              </a:rPr>
              <a:t>В.12 см и 35 см</a:t>
            </a:r>
            <a:r>
              <a:rPr lang="ru-RU" sz="3200" baseline="30000">
                <a:latin typeface="Century Gothic" pitchFamily="34" charset="0"/>
                <a:hlinkClick r:id="rId2" action="ppaction://hlinksldjump"/>
              </a:rPr>
              <a:t>2</a:t>
            </a:r>
            <a:r>
              <a:rPr lang="ru-RU" sz="3200">
                <a:latin typeface="Century Gothic" pitchFamily="34" charset="0"/>
                <a:hlinkClick r:id="rId2" action="ppaction://hlinksldjump"/>
              </a:rPr>
              <a:t>  </a:t>
            </a:r>
            <a:endParaRPr lang="ru-RU" sz="3200">
              <a:latin typeface="Century Gothic" pitchFamily="34" charset="0"/>
            </a:endParaRPr>
          </a:p>
        </p:txBody>
      </p:sp>
      <p:pic>
        <p:nvPicPr>
          <p:cNvPr id="6" name="Рисунок 5" descr="g02.gif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358206" y="0"/>
            <a:ext cx="642918" cy="64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186766" cy="1446994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29. Найти периметр и площадь квадрата со стороной  7мм.</a:t>
            </a:r>
            <a:b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sz="24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0063" y="2714625"/>
            <a:ext cx="7000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rId2" action="ppaction://hlinksldjump"/>
              </a:rPr>
              <a:t>А.14 мм и 14 мм</a:t>
            </a:r>
            <a:r>
              <a:rPr lang="ru-RU" sz="3200" baseline="30000">
                <a:latin typeface="Century Gothic" pitchFamily="34" charset="0"/>
                <a:hlinkClick r:id="rId2" action="ppaction://hlinksldjump"/>
              </a:rPr>
              <a:t>2</a:t>
            </a:r>
            <a:r>
              <a:rPr lang="ru-RU" sz="3200">
                <a:latin typeface="Century Gothic" pitchFamily="34" charset="0"/>
                <a:hlinkClick r:id="rId2" action="ppaction://hlinksldjump"/>
              </a:rPr>
              <a:t>  </a:t>
            </a:r>
            <a:endParaRPr lang="ru-RU" sz="3200">
              <a:latin typeface="Century Gothic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857500" y="3857625"/>
            <a:ext cx="5572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rId2" action="ppaction://hlinksldjump"/>
              </a:rPr>
              <a:t>Б. 28мм и 49 мм </a:t>
            </a:r>
            <a:endParaRPr lang="ru-RU" sz="3200">
              <a:latin typeface="Century Gothic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14500" y="5143500"/>
            <a:ext cx="5572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" action="ppaction://hlinkshowjump?jump=nextslide"/>
              </a:rPr>
              <a:t>В.28мм и 49 мм</a:t>
            </a:r>
            <a:r>
              <a:rPr lang="ru-RU" sz="3200" baseline="30000">
                <a:latin typeface="Century Gothic" pitchFamily="34" charset="0"/>
                <a:hlinkClick r:id="" action="ppaction://hlinkshowjump?jump=nextslide"/>
              </a:rPr>
              <a:t>2</a:t>
            </a:r>
            <a:r>
              <a:rPr lang="ru-RU" sz="3200">
                <a:latin typeface="Century Gothic" pitchFamily="34" charset="0"/>
                <a:hlinkClick r:id="" action="ppaction://hlinkshowjump?jump=nextslide"/>
              </a:rPr>
              <a:t>  </a:t>
            </a:r>
            <a:endParaRPr lang="ru-RU" sz="3200">
              <a:latin typeface="Century Gothic" pitchFamily="34" charset="0"/>
            </a:endParaRPr>
          </a:p>
        </p:txBody>
      </p:sp>
      <p:pic>
        <p:nvPicPr>
          <p:cNvPr id="6" name="Рисунок 5" descr="g02.gif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358206" y="0"/>
            <a:ext cx="642918" cy="64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186766" cy="1446994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30. Найти объём прямоугольного параллелепипеда с ребрами 5см,6 см и 7см.</a:t>
            </a:r>
            <a:b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sz="24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0063" y="2714625"/>
            <a:ext cx="7000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rId2" action="ppaction://hlinksldjump"/>
              </a:rPr>
              <a:t>А.210см</a:t>
            </a:r>
            <a:r>
              <a:rPr lang="ru-RU" sz="3200" baseline="30000">
                <a:latin typeface="Century Gothic" pitchFamily="34" charset="0"/>
                <a:hlinkClick r:id="rId2" action="ppaction://hlinksldjump"/>
              </a:rPr>
              <a:t>2</a:t>
            </a:r>
            <a:r>
              <a:rPr lang="ru-RU" sz="3200">
                <a:latin typeface="Century Gothic" pitchFamily="34" charset="0"/>
                <a:hlinkClick r:id="rId2" action="ppaction://hlinksldjump"/>
              </a:rPr>
              <a:t>  </a:t>
            </a:r>
            <a:endParaRPr lang="ru-RU" sz="3200">
              <a:latin typeface="Century Gothic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857500" y="3857625"/>
            <a:ext cx="5572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rId2" action="ppaction://hlinksldjump"/>
              </a:rPr>
              <a:t>Б. 54см</a:t>
            </a:r>
            <a:r>
              <a:rPr lang="ru-RU" sz="3200" baseline="30000">
                <a:latin typeface="Century Gothic" pitchFamily="34" charset="0"/>
                <a:hlinkClick r:id="rId2" action="ppaction://hlinksldjump"/>
              </a:rPr>
              <a:t>3</a:t>
            </a:r>
            <a:r>
              <a:rPr lang="ru-RU" sz="3200">
                <a:latin typeface="Century Gothic" pitchFamily="34" charset="0"/>
                <a:hlinkClick r:id="rId2" action="ppaction://hlinksldjump"/>
              </a:rPr>
              <a:t> </a:t>
            </a:r>
            <a:endParaRPr lang="ru-RU" sz="3200">
              <a:latin typeface="Century Gothic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14500" y="5143500"/>
            <a:ext cx="5572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" action="ppaction://hlinkshowjump?jump=nextslide"/>
              </a:rPr>
              <a:t>В.210 см</a:t>
            </a:r>
            <a:r>
              <a:rPr lang="ru-RU" sz="3200" baseline="30000">
                <a:latin typeface="Century Gothic" pitchFamily="34" charset="0"/>
                <a:hlinkClick r:id="" action="ppaction://hlinkshowjump?jump=nextslide"/>
              </a:rPr>
              <a:t>3</a:t>
            </a:r>
            <a:r>
              <a:rPr lang="ru-RU" sz="3200">
                <a:latin typeface="Century Gothic" pitchFamily="34" charset="0"/>
                <a:hlinkClick r:id="" action="ppaction://hlinkshowjump?jump=nextslide"/>
              </a:rPr>
              <a:t> </a:t>
            </a:r>
            <a:endParaRPr lang="ru-RU" sz="3200">
              <a:latin typeface="Century Gothic" pitchFamily="34" charset="0"/>
            </a:endParaRPr>
          </a:p>
        </p:txBody>
      </p:sp>
      <p:pic>
        <p:nvPicPr>
          <p:cNvPr id="6" name="Рисунок 5" descr="g02.gif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358206" y="0"/>
            <a:ext cx="642918" cy="64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186766" cy="1446994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31. Найти объём комнаты , если площадь пола 20 м </a:t>
            </a:r>
            <a:r>
              <a:rPr lang="ru-RU" sz="2400" baseline="30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2</a:t>
            </a:r>
            <a: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и высотой  3м .</a:t>
            </a:r>
            <a:b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sz="24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0063" y="2714625"/>
            <a:ext cx="7000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rId2" action="ppaction://hlinksldjump"/>
              </a:rPr>
              <a:t>А.60м</a:t>
            </a:r>
            <a:r>
              <a:rPr lang="ru-RU" sz="3200" baseline="30000">
                <a:latin typeface="Century Gothic" pitchFamily="34" charset="0"/>
                <a:hlinkClick r:id="rId2" action="ppaction://hlinksldjump"/>
              </a:rPr>
              <a:t>2</a:t>
            </a:r>
            <a:r>
              <a:rPr lang="ru-RU" sz="3200">
                <a:latin typeface="Century Gothic" pitchFamily="34" charset="0"/>
                <a:hlinkClick r:id="rId2" action="ppaction://hlinksldjump"/>
              </a:rPr>
              <a:t>  </a:t>
            </a:r>
            <a:endParaRPr lang="ru-RU" sz="3200">
              <a:latin typeface="Century Gothic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857500" y="3857625"/>
            <a:ext cx="5572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" action="ppaction://hlinkshowjump?jump=nextslide"/>
              </a:rPr>
              <a:t>Б. 60м</a:t>
            </a:r>
            <a:r>
              <a:rPr lang="ru-RU" sz="3200" baseline="30000">
                <a:latin typeface="Century Gothic" pitchFamily="34" charset="0"/>
                <a:hlinkClick r:id="" action="ppaction://hlinkshowjump?jump=nextslide"/>
              </a:rPr>
              <a:t>3</a:t>
            </a:r>
            <a:r>
              <a:rPr lang="ru-RU" sz="3200">
                <a:latin typeface="Century Gothic" pitchFamily="34" charset="0"/>
                <a:hlinkClick r:id="" action="ppaction://hlinkshowjump?jump=nextslide"/>
              </a:rPr>
              <a:t> </a:t>
            </a:r>
            <a:endParaRPr lang="ru-RU" sz="3200">
              <a:latin typeface="Century Gothic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14500" y="5143500"/>
            <a:ext cx="5572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rId2" action="ppaction://hlinksldjump"/>
              </a:rPr>
              <a:t>В.23м</a:t>
            </a:r>
            <a:r>
              <a:rPr lang="ru-RU" sz="3200" baseline="30000">
                <a:latin typeface="Century Gothic" pitchFamily="34" charset="0"/>
                <a:hlinkClick r:id="rId2" action="ppaction://hlinksldjump"/>
              </a:rPr>
              <a:t>3</a:t>
            </a:r>
            <a:r>
              <a:rPr lang="ru-RU" sz="3200">
                <a:latin typeface="Century Gothic" pitchFamily="34" charset="0"/>
                <a:hlinkClick r:id="rId2" action="ppaction://hlinksldjump"/>
              </a:rPr>
              <a:t> </a:t>
            </a:r>
            <a:endParaRPr lang="ru-RU" sz="3200">
              <a:latin typeface="Century Gothic" pitchFamily="34" charset="0"/>
            </a:endParaRPr>
          </a:p>
        </p:txBody>
      </p:sp>
      <p:pic>
        <p:nvPicPr>
          <p:cNvPr id="6" name="Рисунок 5" descr="g02.gif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358206" y="0"/>
            <a:ext cx="642918" cy="64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endParaRPr lang="ru-RU" smtClean="0">
              <a:ln>
                <a:noFill/>
              </a:ln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3011" name="Содержимое 3" descr="457075985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1428728" y="1428736"/>
            <a:ext cx="6692090" cy="35394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8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Молодец!!!</a:t>
            </a:r>
          </a:p>
          <a:p>
            <a:pPr algn="ctr">
              <a:defRPr/>
            </a:pPr>
            <a:r>
              <a:rPr lang="ru-RU" sz="7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 новых встреч…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018762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8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А ты не прав!</a:t>
            </a:r>
            <a:br>
              <a:rPr lang="ru-RU" sz="8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8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sz="8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8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    А ты не прав!</a:t>
            </a: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6500813" y="5643563"/>
            <a:ext cx="1143000" cy="571500"/>
          </a:xfrm>
          <a:prstGeom prst="actionButtonReturn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186766" cy="1446994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2. На каком рисунке правильно обозначены точка и прямая</a:t>
            </a:r>
            <a:endParaRPr lang="ru-RU" sz="24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63" y="2143125"/>
            <a:ext cx="3571875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" action="ppaction://hlinkshowjump?jump=nextslide"/>
              </a:rPr>
              <a:t>А.  </a:t>
            </a:r>
            <a:endParaRPr lang="ru-RU" sz="3200">
              <a:latin typeface="Century Gothic" pitchFamily="34" charset="0"/>
            </a:endParaRPr>
          </a:p>
          <a:p>
            <a:r>
              <a:rPr lang="ru-RU" sz="3200">
                <a:latin typeface="Century Gothic" pitchFamily="34" charset="0"/>
              </a:rPr>
              <a:t>   </a:t>
            </a:r>
            <a:r>
              <a:rPr lang="ru-RU" sz="2400">
                <a:solidFill>
                  <a:srgbClr val="333333"/>
                </a:solidFill>
                <a:latin typeface="Century Gothic" pitchFamily="34" charset="0"/>
              </a:rPr>
              <a:t>А              а</a:t>
            </a:r>
            <a:endParaRPr lang="ru-RU" sz="3200">
              <a:latin typeface="Century Gothic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29125" y="2714625"/>
            <a:ext cx="3571875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+mn-lt"/>
                <a:hlinkClick r:id="rId2" action="ppaction://hlinksldjump"/>
              </a:rPr>
              <a:t>Б.           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+mn-lt"/>
              </a:rPr>
              <a:t>  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а         А    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857250" y="2143125"/>
            <a:ext cx="3429000" cy="192881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1143000" y="3071813"/>
            <a:ext cx="71438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786313" y="3571875"/>
            <a:ext cx="46037" cy="46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4929188" y="2643188"/>
            <a:ext cx="3429000" cy="19288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 descr="g02.gif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358206" y="0"/>
            <a:ext cx="642918" cy="64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186766" cy="1446994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3. Вставьте пропущенные слова:</a:t>
            </a:r>
            <a:b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Отрезком называется   …………., ограниченная двумя точками.</a:t>
            </a:r>
            <a:endParaRPr lang="ru-RU" sz="24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0063" y="2143125"/>
            <a:ext cx="3571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rId2" action="ppaction://hlinksldjump"/>
              </a:rPr>
              <a:t>А.   Прямая </a:t>
            </a:r>
            <a:endParaRPr lang="ru-RU" sz="3200">
              <a:latin typeface="Century Gothic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357563" y="5429250"/>
            <a:ext cx="49291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rId2" action="ppaction://hlinksldjump"/>
              </a:rPr>
              <a:t>Г.   Фигура </a:t>
            </a:r>
            <a:endParaRPr lang="ru-RU" sz="3200">
              <a:latin typeface="Century Gothic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85813" y="4214813"/>
            <a:ext cx="6786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rId2" action="ppaction://hlinksldjump"/>
              </a:rPr>
              <a:t>В.  Линия </a:t>
            </a:r>
            <a:endParaRPr lang="ru-RU" sz="3200">
              <a:latin typeface="Century Gothic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572000" y="3071813"/>
            <a:ext cx="3571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" action="ppaction://hlinkshowjump?jump=nextslide"/>
              </a:rPr>
              <a:t>Б.  Часть прямой </a:t>
            </a:r>
            <a:endParaRPr lang="ru-RU" sz="3200">
              <a:latin typeface="Century Gothic" pitchFamily="34" charset="0"/>
            </a:endParaRPr>
          </a:p>
        </p:txBody>
      </p:sp>
      <p:pic>
        <p:nvPicPr>
          <p:cNvPr id="8" name="Рисунок 7" descr="g02.gif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358206" y="0"/>
            <a:ext cx="642918" cy="64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186766" cy="1446994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4. Вставьте пропущенные слова:</a:t>
            </a:r>
            <a:b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Лучом называется   часть прямой, ограниченная …………………………...</a:t>
            </a:r>
            <a:endParaRPr lang="ru-RU" sz="24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0063" y="2143125"/>
            <a:ext cx="49291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rId2" action="ppaction://hlinksldjump"/>
              </a:rPr>
              <a:t>А.   С одной стороны </a:t>
            </a:r>
            <a:endParaRPr lang="ru-RU" sz="3200">
              <a:latin typeface="Century Gothic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85813" y="4214813"/>
            <a:ext cx="6786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" action="ppaction://hlinkshowjump?jump=nextslide"/>
              </a:rPr>
              <a:t>В.  Одной точкой </a:t>
            </a:r>
            <a:endParaRPr lang="ru-RU" sz="3200">
              <a:latin typeface="Century Gothic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500438" y="3071813"/>
            <a:ext cx="46434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  <a:hlinkClick r:id="rId2" action="ppaction://hlinksldjump"/>
              </a:rPr>
              <a:t>Б.  Двумя точками </a:t>
            </a:r>
            <a:endParaRPr lang="ru-RU" sz="3200">
              <a:latin typeface="Century Gothic" pitchFamily="34" charset="0"/>
            </a:endParaRPr>
          </a:p>
        </p:txBody>
      </p:sp>
      <p:pic>
        <p:nvPicPr>
          <p:cNvPr id="6" name="Рисунок 5" descr="g02.gif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358206" y="0"/>
            <a:ext cx="642918" cy="64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186766" cy="1446994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5. На каком рисунке правильно обозначены отрезок и луч</a:t>
            </a:r>
            <a:endParaRPr lang="ru-RU" sz="24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0063" y="2143125"/>
            <a:ext cx="4143375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entury Gothic" pitchFamily="34" charset="0"/>
                <a:hlinkClick r:id="" action="ppaction://hlinkshowjump?jump=nextslide"/>
              </a:rPr>
              <a:t>А.  Отрезок АВ и луч ОТ</a:t>
            </a:r>
            <a:endParaRPr lang="ru-RU" sz="2400">
              <a:latin typeface="Century Gothic" pitchFamily="34" charset="0"/>
            </a:endParaRPr>
          </a:p>
          <a:p>
            <a:r>
              <a:rPr lang="ru-RU" sz="3200">
                <a:latin typeface="Century Gothic" pitchFamily="34" charset="0"/>
              </a:rPr>
              <a:t> </a:t>
            </a:r>
            <a:r>
              <a:rPr lang="ru-RU" sz="2400">
                <a:latin typeface="Century Gothic" pitchFamily="34" charset="0"/>
              </a:rPr>
              <a:t>     </a:t>
            </a:r>
            <a:r>
              <a:rPr lang="ru-RU" sz="2000">
                <a:latin typeface="Century Gothic" pitchFamily="34" charset="0"/>
              </a:rPr>
              <a:t>            А   </a:t>
            </a:r>
          </a:p>
          <a:p>
            <a:r>
              <a:rPr lang="ru-RU" sz="2000">
                <a:latin typeface="Century Gothic" pitchFamily="34" charset="0"/>
              </a:rPr>
              <a:t>                                            Т</a:t>
            </a:r>
          </a:p>
          <a:p>
            <a:r>
              <a:rPr lang="ru-RU" sz="2000">
                <a:latin typeface="Century Gothic" pitchFamily="34" charset="0"/>
              </a:rPr>
              <a:t>В    </a:t>
            </a:r>
          </a:p>
          <a:p>
            <a:r>
              <a:rPr lang="ru-RU" sz="2000">
                <a:latin typeface="Century Gothic" pitchFamily="34" charset="0"/>
              </a:rPr>
              <a:t>            О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29125" y="2714625"/>
            <a:ext cx="4500563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Century Gothic" pitchFamily="34" charset="0"/>
                <a:hlinkClick r:id="rId2" action="ppaction://hlinksldjump"/>
              </a:rPr>
              <a:t>Б.  Отрезок   ВА и луч ТО                        </a:t>
            </a:r>
          </a:p>
          <a:p>
            <a:r>
              <a:rPr lang="ru-RU" sz="3200">
                <a:latin typeface="Century Gothic" pitchFamily="34" charset="0"/>
              </a:rPr>
              <a:t>   </a:t>
            </a:r>
            <a:r>
              <a:rPr lang="ru-RU" sz="2800">
                <a:solidFill>
                  <a:srgbClr val="333333"/>
                </a:solidFill>
                <a:latin typeface="Century Gothic" pitchFamily="34" charset="0"/>
              </a:rPr>
              <a:t> </a:t>
            </a:r>
            <a:r>
              <a:rPr lang="ru-RU" sz="2000">
                <a:latin typeface="Century Gothic" pitchFamily="34" charset="0"/>
              </a:rPr>
              <a:t>А</a:t>
            </a:r>
            <a:r>
              <a:rPr lang="ru-RU" sz="2800">
                <a:latin typeface="Century Gothic" pitchFamily="34" charset="0"/>
              </a:rPr>
              <a:t> </a:t>
            </a:r>
          </a:p>
          <a:p>
            <a:r>
              <a:rPr lang="ru-RU" sz="2800">
                <a:latin typeface="Century Gothic" pitchFamily="34" charset="0"/>
              </a:rPr>
              <a:t>            </a:t>
            </a:r>
            <a:r>
              <a:rPr lang="ru-RU" sz="2000">
                <a:latin typeface="Century Gothic" pitchFamily="34" charset="0"/>
              </a:rPr>
              <a:t>в                                        Т</a:t>
            </a:r>
          </a:p>
          <a:p>
            <a:r>
              <a:rPr lang="ru-RU" sz="2000">
                <a:latin typeface="Century Gothic" pitchFamily="34" charset="0"/>
              </a:rPr>
              <a:t>                              О</a:t>
            </a:r>
            <a:r>
              <a:rPr lang="ru-RU" sz="2800">
                <a:latin typeface="Century Gothic" pitchFamily="34" charset="0"/>
              </a:rPr>
              <a:t>              </a:t>
            </a:r>
          </a:p>
        </p:txBody>
      </p:sp>
      <p:sp>
        <p:nvSpPr>
          <p:cNvPr id="16" name="Овал 15"/>
          <p:cNvSpPr/>
          <p:nvPr/>
        </p:nvSpPr>
        <p:spPr>
          <a:xfrm>
            <a:off x="4786313" y="3571875"/>
            <a:ext cx="46037" cy="46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714375" y="3643313"/>
            <a:ext cx="46038" cy="46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1928813" y="2786063"/>
            <a:ext cx="46037" cy="46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1643063" y="3857625"/>
            <a:ext cx="46037" cy="46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6858000" y="4357688"/>
            <a:ext cx="46038" cy="46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5643563" y="4071938"/>
            <a:ext cx="46037" cy="46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4214813" y="5572125"/>
            <a:ext cx="46037" cy="46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cxnSp>
        <p:nvCxnSpPr>
          <p:cNvPr id="24" name="Прямая соединительная линия 23"/>
          <p:cNvCxnSpPr>
            <a:endCxn id="18" idx="7"/>
          </p:cNvCxnSpPr>
          <p:nvPr/>
        </p:nvCxnSpPr>
        <p:spPr>
          <a:xfrm flipV="1">
            <a:off x="714375" y="2792413"/>
            <a:ext cx="1254125" cy="850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1643063" y="3214688"/>
            <a:ext cx="2357437" cy="6429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5715000" y="5000625"/>
            <a:ext cx="46038" cy="46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5500688" y="6072188"/>
            <a:ext cx="46037" cy="46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cxnSp>
        <p:nvCxnSpPr>
          <p:cNvPr id="30" name="Прямая соединительная линия 29"/>
          <p:cNvCxnSpPr>
            <a:stCxn id="16" idx="7"/>
          </p:cNvCxnSpPr>
          <p:nvPr/>
        </p:nvCxnSpPr>
        <p:spPr>
          <a:xfrm rot="16200000" flipH="1">
            <a:off x="4987925" y="3416300"/>
            <a:ext cx="493713" cy="817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20" idx="1"/>
          </p:cNvCxnSpPr>
          <p:nvPr/>
        </p:nvCxnSpPr>
        <p:spPr>
          <a:xfrm rot="5400000" flipH="1" flipV="1">
            <a:off x="7429500" y="3221038"/>
            <a:ext cx="577850" cy="1708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1643063" y="4643438"/>
            <a:ext cx="414337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entury Gothic" pitchFamily="34" charset="0"/>
                <a:hlinkClick r:id="rId2" action="ppaction://hlinksldjump"/>
              </a:rPr>
              <a:t>В.  Отрезок а и луч к </a:t>
            </a:r>
            <a:endParaRPr lang="ru-RU" sz="2800">
              <a:latin typeface="Century Gothic" pitchFamily="34" charset="0"/>
            </a:endParaRPr>
          </a:p>
          <a:p>
            <a:r>
              <a:rPr lang="ru-RU" sz="3200">
                <a:latin typeface="Century Gothic" pitchFamily="34" charset="0"/>
              </a:rPr>
              <a:t> </a:t>
            </a:r>
            <a:r>
              <a:rPr lang="ru-RU" sz="2400">
                <a:latin typeface="Century Gothic" pitchFamily="34" charset="0"/>
              </a:rPr>
              <a:t>     </a:t>
            </a:r>
            <a:r>
              <a:rPr lang="ru-RU" sz="2000">
                <a:latin typeface="Century Gothic" pitchFamily="34" charset="0"/>
              </a:rPr>
              <a:t>                          а</a:t>
            </a:r>
          </a:p>
          <a:p>
            <a:endParaRPr lang="ru-RU" sz="2000">
              <a:latin typeface="Century Gothic" pitchFamily="34" charset="0"/>
            </a:endParaRPr>
          </a:p>
          <a:p>
            <a:r>
              <a:rPr lang="ru-RU" sz="2000">
                <a:latin typeface="Century Gothic" pitchFamily="34" charset="0"/>
              </a:rPr>
              <a:t>                                                   к</a:t>
            </a: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V="1">
            <a:off x="4214813" y="5000625"/>
            <a:ext cx="1571625" cy="5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5572125" y="6000750"/>
            <a:ext cx="228600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Рисунок 22" descr="g02.gif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358206" y="0"/>
            <a:ext cx="642918" cy="64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dirty="0" smtClean="0"/>
              <a:t>6. Сколько отрезков и лучей изображено на рисунке?</a:t>
            </a:r>
            <a:endParaRPr lang="ru-RU" sz="24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85813" y="1643063"/>
            <a:ext cx="7572375" cy="15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1428750" y="1571625"/>
            <a:ext cx="71438" cy="117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43188" y="1571625"/>
            <a:ext cx="71437" cy="117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857625" y="1571625"/>
            <a:ext cx="71438" cy="117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429250" y="1571625"/>
            <a:ext cx="71438" cy="117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858125" y="1571625"/>
            <a:ext cx="71438" cy="117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00063" y="2143125"/>
            <a:ext cx="3571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entury Gothic" pitchFamily="34" charset="0"/>
                <a:hlinkClick r:id="rId2" action="ppaction://hlinksldjump"/>
              </a:rPr>
              <a:t>А.   4 отрезка и 5 лучей </a:t>
            </a:r>
            <a:endParaRPr lang="ru-RU" sz="2000">
              <a:latin typeface="Century Gothic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357563" y="5429250"/>
            <a:ext cx="4929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entury Gothic" pitchFamily="34" charset="0"/>
                <a:hlinkClick r:id="rId2" action="ppaction://hlinksldjump"/>
              </a:rPr>
              <a:t>Г.   7 отрезков и 10 лучей </a:t>
            </a:r>
            <a:endParaRPr lang="ru-RU" sz="2000">
              <a:latin typeface="Century Gothic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85813" y="4214813"/>
            <a:ext cx="67865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entury Gothic" pitchFamily="34" charset="0"/>
                <a:hlinkClick r:id="rId2" action="ppaction://hlinksldjump"/>
              </a:rPr>
              <a:t>В.  8 отрезков и 10 лучей </a:t>
            </a:r>
            <a:endParaRPr lang="ru-RU" sz="2000">
              <a:latin typeface="Century Gothic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572000" y="3071813"/>
            <a:ext cx="3571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entury Gothic" pitchFamily="34" charset="0"/>
                <a:hlinkClick r:id="" action="ppaction://hlinkshowjump?jump=nextslide"/>
              </a:rPr>
              <a:t>Б.  10 отрезков и 10 лучей </a:t>
            </a:r>
            <a:endParaRPr lang="ru-RU" sz="2000">
              <a:latin typeface="Century Gothic" pitchFamily="34" charset="0"/>
            </a:endParaRPr>
          </a:p>
        </p:txBody>
      </p:sp>
      <p:pic>
        <p:nvPicPr>
          <p:cNvPr id="15" name="Рисунок 14" descr="g02.gif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358206" y="0"/>
            <a:ext cx="642918" cy="64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dirty="0" smtClean="0"/>
              <a:t>7. Сколько отрезков и лучей изображено на рисунке?</a:t>
            </a:r>
            <a:endParaRPr lang="ru-RU" sz="24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85813" y="1643063"/>
            <a:ext cx="7572375" cy="15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1428750" y="1571625"/>
            <a:ext cx="71438" cy="117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43188" y="1571625"/>
            <a:ext cx="71437" cy="117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000500" y="2357438"/>
            <a:ext cx="71438" cy="117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429250" y="1571625"/>
            <a:ext cx="71438" cy="117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858125" y="1571625"/>
            <a:ext cx="71438" cy="117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00063" y="2143125"/>
            <a:ext cx="3571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entury Gothic" pitchFamily="34" charset="0"/>
                <a:hlinkClick r:id="rId2" action="ppaction://hlinksldjump"/>
              </a:rPr>
              <a:t>А.   5отрезков и 14 лучей </a:t>
            </a:r>
            <a:endParaRPr lang="ru-RU" sz="2000">
              <a:latin typeface="Century Gothic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357563" y="5429250"/>
            <a:ext cx="4929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entury Gothic" pitchFamily="34" charset="0"/>
                <a:hlinkClick r:id="rId2" action="ppaction://hlinksldjump"/>
              </a:rPr>
              <a:t>Г.   6 отрезков и 7 лучей </a:t>
            </a:r>
            <a:endParaRPr lang="ru-RU" sz="2000">
              <a:latin typeface="Century Gothic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85813" y="4214813"/>
            <a:ext cx="67865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entury Gothic" pitchFamily="34" charset="0"/>
                <a:hlinkClick r:id="" action="ppaction://hlinkshowjump?jump=nextslide"/>
              </a:rPr>
              <a:t>В.  8 отрезков и 12 лучей </a:t>
            </a:r>
            <a:endParaRPr lang="ru-RU" sz="2000">
              <a:latin typeface="Century Gothic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572000" y="3071813"/>
            <a:ext cx="3571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entury Gothic" pitchFamily="34" charset="0"/>
                <a:hlinkClick r:id="rId2" action="ppaction://hlinksldjump"/>
              </a:rPr>
              <a:t>Б.  6 отрезков и 12 лучей </a:t>
            </a:r>
            <a:endParaRPr lang="ru-RU" sz="2000">
              <a:latin typeface="Century Gothic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2357438" y="1428750"/>
            <a:ext cx="2143125" cy="121443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endCxn id="9" idx="2"/>
          </p:cNvCxnSpPr>
          <p:nvPr/>
        </p:nvCxnSpPr>
        <p:spPr>
          <a:xfrm flipV="1">
            <a:off x="4000500" y="1630363"/>
            <a:ext cx="1428750" cy="79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Рисунок 14" descr="g02.gif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358206" y="0"/>
            <a:ext cx="642918" cy="64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263</TotalTime>
  <Words>931</Words>
  <Application>Microsoft Office PowerPoint</Application>
  <PresentationFormat>Экран (4:3)</PresentationFormat>
  <Paragraphs>166</Paragraphs>
  <Slides>36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2" baseType="lpstr">
      <vt:lpstr>Arial</vt:lpstr>
      <vt:lpstr>Century Gothic</vt:lpstr>
      <vt:lpstr>Wingdings 2</vt:lpstr>
      <vt:lpstr>Verdana</vt:lpstr>
      <vt:lpstr>Calibri</vt:lpstr>
      <vt:lpstr>Яркая</vt:lpstr>
      <vt:lpstr>Начальные геометрические сведения</vt:lpstr>
      <vt:lpstr>Слайд 2</vt:lpstr>
      <vt:lpstr>1. Какие простейшие геометрические фигуры существуют на плоскости?</vt:lpstr>
      <vt:lpstr>2. На каком рисунке правильно обозначены точка и прямая</vt:lpstr>
      <vt:lpstr>3. Вставьте пропущенные слова: Отрезком называется   …………., ограниченная двумя точками.</vt:lpstr>
      <vt:lpstr>4. Вставьте пропущенные слова: Лучом называется   часть прямой, ограниченная …………………………...</vt:lpstr>
      <vt:lpstr>5. На каком рисунке правильно обозначены отрезок и луч</vt:lpstr>
      <vt:lpstr>6. Сколько отрезков и лучей изображено на рисунке?</vt:lpstr>
      <vt:lpstr>7. Сколько отрезков и лучей изображено на рисунке?</vt:lpstr>
      <vt:lpstr>8. Вставьте пропущенные слова: Углом называется   часть плоскости, ограниченная  двумя………………с общим началом.</vt:lpstr>
      <vt:lpstr>9. На каком рисунке изображен угол АВС ?</vt:lpstr>
      <vt:lpstr>10. Как называется угол, величина которого меньше 90˚?</vt:lpstr>
      <vt:lpstr>11. Вставьте пропущенные слова: Тупым углом называется   угол, величина которого больше………………</vt:lpstr>
      <vt:lpstr>12. Сколько углов изображено на рисунке?</vt:lpstr>
      <vt:lpstr>13. Вычисли: 22˚13´15˝+45˚14´34˝</vt:lpstr>
      <vt:lpstr>14. Вычисли: 22˚58´15˝+11˚14´58˝</vt:lpstr>
      <vt:lpstr>15. Вычисли: 22˚58´15˝-58˝</vt:lpstr>
      <vt:lpstr>16. Найди правильную классификацию треугольников по величине сторон.</vt:lpstr>
      <vt:lpstr>17. Вставьте пропущенные слова: Равнобедренным треугольником называется   треугольник, у которого………………равны.</vt:lpstr>
      <vt:lpstr>18. Вставьте пропущенные слова: Остроугольным треугольником называется   треугольник, у которого……………….</vt:lpstr>
      <vt:lpstr>19. Вставьте пропущенные слова: Прямоугольным треугольником называется   треугольник, у которого……………….</vt:lpstr>
      <vt:lpstr>20. Найдите периметр треугольника АВС, если сторона АВ= 34 см, сторона ВС больше стороны АВ на 6 см и больше стороны АС на 4 см.</vt:lpstr>
      <vt:lpstr>21. Вставьте пропущенные слова: Прямоугольником называется четырехугольник, у которого все……………</vt:lpstr>
      <vt:lpstr>22. Вставьте пропущенные слова: Квадратом называется …………., у которого все стороны равны.</vt:lpstr>
      <vt:lpstr>23. Какое из высказываний верно: 1. Любой прямоугольник это квадрат. 2. Любой квадрат это прямоугольник.</vt:lpstr>
      <vt:lpstr>24. Найти правильную формулу периметра прямоугольника: </vt:lpstr>
      <vt:lpstr>25. Найти правильную формулу периметра квадрата: </vt:lpstr>
      <vt:lpstr>26. Найти правильную формулу площади прямоугольника: </vt:lpstr>
      <vt:lpstr>27. Найти правильную формулу площади квадрата: </vt:lpstr>
      <vt:lpstr>28. Вставьте пропущенные числа: прямоугольный параллелепипед имеет ….. вершин,……. граней,………. ребер. </vt:lpstr>
      <vt:lpstr>29. Найти периметр и площадь прямоугольника со сторонами 5см и 7см. </vt:lpstr>
      <vt:lpstr>29. Найти периметр и площадь квадрата со стороной  7мм. </vt:lpstr>
      <vt:lpstr>30. Найти объём прямоугольного параллелепипеда с ребрами 5см,6 см и 7см. </vt:lpstr>
      <vt:lpstr>31. Найти объём комнаты , если площадь пола 20 м 2 и высотой  3м . </vt:lpstr>
      <vt:lpstr>Слайд 35</vt:lpstr>
      <vt:lpstr>А ты не прав!       А ты не прав! 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Начальные геометрические сведения</dc:title>
  <dc:creator>Pentium4</dc:creator>
  <cp:lastModifiedBy>Pentium4</cp:lastModifiedBy>
  <cp:revision>28</cp:revision>
  <dcterms:created xsi:type="dcterms:W3CDTF">2007-12-10T10:46:36Z</dcterms:created>
  <dcterms:modified xsi:type="dcterms:W3CDTF">2008-12-20T13:16:43Z</dcterms:modified>
</cp:coreProperties>
</file>