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Тема выступления: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1148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«Применение </a:t>
            </a:r>
            <a:r>
              <a:rPr lang="ru-RU" sz="4000" dirty="0" smtClean="0">
                <a:solidFill>
                  <a:schemeClr val="bg1"/>
                </a:solidFill>
              </a:rPr>
              <a:t>современных образовательных технологий на уроках английского </a:t>
            </a:r>
            <a:r>
              <a:rPr lang="ru-RU" sz="4000" dirty="0" smtClean="0">
                <a:solidFill>
                  <a:schemeClr val="bg1"/>
                </a:solidFill>
              </a:rPr>
              <a:t>языка»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        Подготовила: учитель МБОУ </a:t>
            </a:r>
            <a:r>
              <a:rPr lang="ru-RU" sz="2000" dirty="0" err="1" smtClean="0">
                <a:solidFill>
                  <a:schemeClr val="bg1"/>
                </a:solidFill>
              </a:rPr>
              <a:t>В.-Шамшевской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    СОШ №8 </a:t>
            </a:r>
            <a:r>
              <a:rPr lang="ru-RU" sz="2000" dirty="0" err="1" smtClean="0">
                <a:solidFill>
                  <a:schemeClr val="bg1"/>
                </a:solidFill>
              </a:rPr>
              <a:t>Шпакова</a:t>
            </a:r>
            <a:r>
              <a:rPr lang="ru-RU" sz="2000" dirty="0" smtClean="0">
                <a:solidFill>
                  <a:schemeClr val="bg1"/>
                </a:solidFill>
              </a:rPr>
              <a:t> Т.В.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Интеллектуальные умения: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Работать с текстом;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а</a:t>
            </a:r>
            <a:r>
              <a:rPr lang="ru-RU" sz="4000" dirty="0" smtClean="0">
                <a:solidFill>
                  <a:schemeClr val="bg1"/>
                </a:solidFill>
              </a:rPr>
              <a:t>нализировать информацию;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</a:t>
            </a:r>
            <a:r>
              <a:rPr lang="ru-RU" sz="4000" dirty="0" smtClean="0">
                <a:solidFill>
                  <a:schemeClr val="bg1"/>
                </a:solidFill>
              </a:rPr>
              <a:t>елать обобщения;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делать выводы;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умение </a:t>
            </a:r>
            <a:r>
              <a:rPr lang="ru-RU" sz="4000" dirty="0" smtClean="0">
                <a:solidFill>
                  <a:schemeClr val="bg1"/>
                </a:solidFill>
              </a:rPr>
              <a:t>работать с разнообразным </a:t>
            </a:r>
            <a:r>
              <a:rPr lang="ru-RU" sz="4000" dirty="0" smtClean="0">
                <a:solidFill>
                  <a:schemeClr val="bg1"/>
                </a:solidFill>
              </a:rPr>
              <a:t>  справочным материалом.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 творческим умениям относятся: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умение </a:t>
            </a:r>
            <a:r>
              <a:rPr lang="ru-RU" sz="4400" dirty="0" smtClean="0">
                <a:solidFill>
                  <a:schemeClr val="bg1"/>
                </a:solidFill>
              </a:rPr>
              <a:t>вести </a:t>
            </a:r>
            <a:r>
              <a:rPr lang="ru-RU" sz="4400" dirty="0" smtClean="0">
                <a:solidFill>
                  <a:schemeClr val="bg1"/>
                </a:solidFill>
              </a:rPr>
              <a:t>дискуссию;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слушать и слышать </a:t>
            </a:r>
            <a:r>
              <a:rPr lang="ru-RU" sz="4400" dirty="0" smtClean="0">
                <a:solidFill>
                  <a:schemeClr val="bg1"/>
                </a:solidFill>
              </a:rPr>
              <a:t>собеседника;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отстаивать свою точку </a:t>
            </a:r>
            <a:r>
              <a:rPr lang="ru-RU" sz="4400" dirty="0" smtClean="0">
                <a:solidFill>
                  <a:schemeClr val="bg1"/>
                </a:solidFill>
              </a:rPr>
              <a:t>зрения;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умение лаконично излагать мысль.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Этапы:</a:t>
            </a:r>
            <a:endParaRPr lang="ru-RU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0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первом этапе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разрабатываю план проектной работы и продумываю систему коммуникативных упражнений, обеспечивающую ее речевой уровень.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Второй этап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языковые и речевые умения школьников: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начале используются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клише типа: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It seems to me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т.д.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дискуссии учащимся предлагаются фразы согласия (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 so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Right. That’s true.)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несогласия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(Sorry, I don’t think so. I’m afraid you are wrong.)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обобщения сказанного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(On the whole. In general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       Третий этап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защита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обсуждение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проекта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«Модельный метод обучения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i="1" dirty="0" smtClean="0">
                <a:solidFill>
                  <a:schemeClr val="bg1"/>
                </a:solidFill>
              </a:rPr>
              <a:t>Занятия </a:t>
            </a:r>
            <a:r>
              <a:rPr lang="ru-RU" sz="4400" i="1" dirty="0" smtClean="0">
                <a:solidFill>
                  <a:schemeClr val="bg1"/>
                </a:solidFill>
              </a:rPr>
              <a:t>в виде деловых </a:t>
            </a:r>
            <a:r>
              <a:rPr lang="ru-RU" sz="4400" i="1" dirty="0" smtClean="0">
                <a:solidFill>
                  <a:schemeClr val="bg1"/>
                </a:solidFill>
              </a:rPr>
              <a:t>игр: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урок-суд;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урок-аукцион;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урок-пресс-конференция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Урок-пресс-конференция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  способствует </a:t>
            </a:r>
            <a:r>
              <a:rPr lang="ru-RU" sz="3600" dirty="0" smtClean="0">
                <a:solidFill>
                  <a:schemeClr val="bg1"/>
                </a:solidFill>
              </a:rPr>
              <a:t>развитию у учащихся навыков работы с дополнительной </a:t>
            </a:r>
            <a:r>
              <a:rPr lang="ru-RU" sz="3600" dirty="0" smtClean="0">
                <a:solidFill>
                  <a:schemeClr val="bg1"/>
                </a:solidFill>
              </a:rPr>
              <a:t>литературой;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воспитывают </a:t>
            </a:r>
            <a:r>
              <a:rPr lang="ru-RU" sz="3600" dirty="0" smtClean="0">
                <a:solidFill>
                  <a:schemeClr val="bg1"/>
                </a:solidFill>
              </a:rPr>
              <a:t>любознательность;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развивает </a:t>
            </a:r>
            <a:r>
              <a:rPr lang="ru-RU" sz="3600" dirty="0" smtClean="0">
                <a:solidFill>
                  <a:schemeClr val="bg1"/>
                </a:solidFill>
              </a:rPr>
              <a:t>умение делать дело в </a:t>
            </a:r>
            <a:r>
              <a:rPr lang="ru-RU" sz="3600" dirty="0" smtClean="0">
                <a:solidFill>
                  <a:schemeClr val="bg1"/>
                </a:solidFill>
              </a:rPr>
              <a:t>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проявляется товарищеская </a:t>
            </a:r>
            <a:r>
              <a:rPr lang="ru-RU" sz="3600" dirty="0" smtClean="0">
                <a:solidFill>
                  <a:schemeClr val="bg1"/>
                </a:solidFill>
              </a:rPr>
              <a:t>взаимопомощь.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Технологии перспективно-опережающего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дает предоставление </a:t>
            </a:r>
            <a:r>
              <a:rPr lang="ru-RU" sz="4000" dirty="0" smtClean="0">
                <a:solidFill>
                  <a:schemeClr val="bg1"/>
                </a:solidFill>
              </a:rPr>
              <a:t>каждому  школьнику самостоятельно определять пути, способы, средства поиска истины или </a:t>
            </a:r>
            <a:r>
              <a:rPr lang="ru-RU" sz="4000" dirty="0" smtClean="0">
                <a:solidFill>
                  <a:schemeClr val="bg1"/>
                </a:solidFill>
              </a:rPr>
              <a:t>результата.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Технологии исследовательского обучения(</a:t>
            </a:r>
            <a:r>
              <a:rPr lang="ru-RU" sz="3200" b="1" dirty="0" smtClean="0">
                <a:solidFill>
                  <a:schemeClr val="bg1"/>
                </a:solidFill>
              </a:rPr>
              <a:t>обучение школьников основам исследовательской деятельности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В них используются следующие методы: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Наблюдения</a:t>
            </a:r>
            <a:r>
              <a:rPr lang="ru-RU" sz="2800" dirty="0" smtClean="0">
                <a:solidFill>
                  <a:schemeClr val="bg1"/>
                </a:solidFill>
              </a:rPr>
              <a:t> (в том числе и летнее</a:t>
            </a:r>
            <a:r>
              <a:rPr lang="ru-RU" sz="2800" dirty="0" smtClean="0">
                <a:solidFill>
                  <a:schemeClr val="bg1"/>
                </a:solidFill>
              </a:rPr>
              <a:t>)   например, </a:t>
            </a:r>
            <a:r>
              <a:rPr lang="ru-RU" sz="2800" dirty="0" smtClean="0">
                <a:solidFill>
                  <a:schemeClr val="bg1"/>
                </a:solidFill>
              </a:rPr>
              <a:t>ведение календаря погоды( на начальной ступени обучения</a:t>
            </a:r>
            <a:r>
              <a:rPr lang="ru-RU" sz="28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использование </a:t>
            </a:r>
            <a:r>
              <a:rPr lang="ru-RU" sz="2800" u="sng" dirty="0" smtClean="0">
                <a:solidFill>
                  <a:schemeClr val="bg1"/>
                </a:solidFill>
              </a:rPr>
              <a:t>знаний</a:t>
            </a:r>
            <a:r>
              <a:rPr lang="ru-RU" sz="2800" dirty="0" smtClean="0">
                <a:solidFill>
                  <a:schemeClr val="bg1"/>
                </a:solidFill>
              </a:rPr>
              <a:t>, приобретенных на уроках математики, биологии,  литературы, музыки, истории, географии, русского </a:t>
            </a:r>
            <a:r>
              <a:rPr lang="ru-RU" sz="2800" dirty="0" smtClean="0">
                <a:solidFill>
                  <a:schemeClr val="bg1"/>
                </a:solidFill>
              </a:rPr>
              <a:t>языка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метод интегрированного обучения</a:t>
            </a:r>
            <a:r>
              <a:rPr lang="ru-RU" sz="2800" dirty="0" smtClean="0">
                <a:solidFill>
                  <a:schemeClr val="bg1"/>
                </a:solidFill>
              </a:rPr>
              <a:t>(создает новые условия деятельности учителей и учащихся и активизирует мыслительную деятельность).</a:t>
            </a:r>
          </a:p>
          <a:p>
            <a:pPr>
              <a:buFont typeface="Wingdings" pitchFamily="2" charset="2"/>
              <a:buChar char="Ø"/>
            </a:pP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</a:t>
            </a:r>
            <a:r>
              <a:rPr lang="ru-RU" b="1" dirty="0" smtClean="0">
                <a:solidFill>
                  <a:schemeClr val="bg1"/>
                </a:solidFill>
              </a:rPr>
              <a:t>лавной целью </a:t>
            </a:r>
            <a:r>
              <a:rPr lang="ru-RU" b="1" dirty="0" smtClean="0">
                <a:solidFill>
                  <a:schemeClr val="bg1"/>
                </a:solidFill>
              </a:rPr>
              <a:t>учебно-воспитательного процесса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</a:t>
            </a:r>
            <a:r>
              <a:rPr lang="ru-RU" sz="4800" dirty="0" smtClean="0">
                <a:solidFill>
                  <a:schemeClr val="bg1"/>
                </a:solidFill>
              </a:rPr>
              <a:t>является </a:t>
            </a:r>
            <a:r>
              <a:rPr lang="ru-RU" sz="4800" dirty="0" smtClean="0">
                <a:solidFill>
                  <a:schemeClr val="bg1"/>
                </a:solidFill>
              </a:rPr>
              <a:t>обучение детей с помощью методов сохранения и укрепления своего здоровья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</a:t>
            </a:r>
            <a:r>
              <a:rPr lang="ru-RU" b="1" dirty="0" err="1" smtClean="0">
                <a:solidFill>
                  <a:schemeClr val="bg1"/>
                </a:solidFill>
              </a:rPr>
              <a:t>эмпатии</a:t>
            </a:r>
            <a:r>
              <a:rPr lang="ru-RU" b="1" dirty="0" smtClean="0">
                <a:solidFill>
                  <a:schemeClr val="bg1"/>
                </a:solidFill>
              </a:rPr>
              <a:t> (вживания)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означает </a:t>
            </a:r>
            <a:r>
              <a:rPr lang="ru-RU" sz="4400" dirty="0" smtClean="0">
                <a:solidFill>
                  <a:schemeClr val="bg1"/>
                </a:solidFill>
              </a:rPr>
              <a:t>"</a:t>
            </a:r>
            <a:r>
              <a:rPr lang="ru-RU" sz="4400" dirty="0" err="1" smtClean="0">
                <a:solidFill>
                  <a:schemeClr val="bg1"/>
                </a:solidFill>
              </a:rPr>
              <a:t>вчувствование</a:t>
            </a:r>
            <a:r>
              <a:rPr lang="ru-RU" sz="4400" dirty="0" smtClean="0">
                <a:solidFill>
                  <a:schemeClr val="bg1"/>
                </a:solidFill>
              </a:rPr>
              <a:t>” человека в состояние другого объекта, "вселения” учеников в изучаемые объекты окружающего мира, попытка почувствовать и познать его изнутри.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Example: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</a:t>
            </a:r>
            <a:r>
              <a:rPr lang="en-US" b="1" dirty="0" smtClean="0">
                <a:solidFill>
                  <a:schemeClr val="bg1"/>
                </a:solidFill>
              </a:rPr>
              <a:t>Teacher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Imagine yourself that you are ‘Tornado”. How can you describe yourself, what are your feelings? Name your adjectives, verbs, your </a:t>
            </a:r>
            <a:r>
              <a:rPr lang="en-US" dirty="0" err="1" smtClean="0">
                <a:solidFill>
                  <a:schemeClr val="bg1"/>
                </a:solidFill>
              </a:rPr>
              <a:t>favourite</a:t>
            </a:r>
            <a:r>
              <a:rPr lang="en-US" dirty="0" smtClean="0">
                <a:solidFill>
                  <a:schemeClr val="bg1"/>
                </a:solidFill>
              </a:rPr>
              <a:t> season, places you occur, your weather.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b="1" dirty="0" smtClean="0">
                <a:solidFill>
                  <a:schemeClr val="bg1"/>
                </a:solidFill>
              </a:rPr>
              <a:t>Student: </a:t>
            </a:r>
            <a:r>
              <a:rPr lang="en-US" dirty="0" smtClean="0">
                <a:solidFill>
                  <a:schemeClr val="bg1"/>
                </a:solidFill>
              </a:rPr>
              <a:t>— I am Tornado. I am the most terrible of all storms. I am dangerous, violent, strong, cruel, noisy and destructive. I destroy houses, carry away cars and telephone boxes. I occur in the springs, throughout the world, but mostly in the United States, especially in the central states. I occur in the afternoon or in the early evening in a hot day. Large clouds appear in the sky. They become darker and darker. The sounds of thunder, bright flashes of lighting! I form a funnel and begin to twist. My funnel touches the ground, it picks up everything it can.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Для  повышения эффективности образовательного процесса при проведении уроков английского языка использую следующие образовательные технологии учитывая возрастные особенности детей: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Проектная методика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«Модельный метод обучения» (занятия в виде деловых игр, уроки типа: урок-суд, урок-аукцион, </a:t>
            </a:r>
            <a:r>
              <a:rPr lang="ru-RU" sz="2000" dirty="0" smtClean="0">
                <a:solidFill>
                  <a:schemeClr val="bg1"/>
                </a:solidFill>
              </a:rPr>
              <a:t>урок-пресс-конференция)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</a:t>
            </a:r>
            <a:r>
              <a:rPr lang="ru-RU" sz="2000" dirty="0" smtClean="0">
                <a:solidFill>
                  <a:schemeClr val="bg1"/>
                </a:solidFill>
              </a:rPr>
              <a:t>перспективно-опережающего </a:t>
            </a:r>
            <a:r>
              <a:rPr lang="ru-RU" sz="2000" dirty="0" smtClean="0">
                <a:solidFill>
                  <a:schemeClr val="bg1"/>
                </a:solidFill>
              </a:rPr>
              <a:t>обучения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исследовательского обучения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сохранения и укрепления здоровья: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bg1"/>
                </a:solidFill>
              </a:rPr>
              <a:t>Здоровьесберегающая</a:t>
            </a:r>
            <a:r>
              <a:rPr lang="ru-RU" sz="2000" dirty="0" smtClean="0">
                <a:solidFill>
                  <a:schemeClr val="bg1"/>
                </a:solidFill>
              </a:rPr>
              <a:t> образовательная технология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</a:rPr>
              <a:t>технология </a:t>
            </a:r>
            <a:r>
              <a:rPr lang="ru-RU" sz="2000" dirty="0" smtClean="0">
                <a:solidFill>
                  <a:schemeClr val="bg1"/>
                </a:solidFill>
              </a:rPr>
              <a:t>активизации возможностей личности и </a:t>
            </a:r>
            <a:r>
              <a:rPr lang="ru-RU" sz="2000" dirty="0" smtClean="0">
                <a:solidFill>
                  <a:schemeClr val="bg1"/>
                </a:solidFill>
              </a:rPr>
              <a:t>коллектива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</a:t>
            </a:r>
            <a:r>
              <a:rPr lang="ru-RU" sz="2000" dirty="0" err="1" smtClean="0">
                <a:solidFill>
                  <a:schemeClr val="bg1"/>
                </a:solidFill>
              </a:rPr>
              <a:t>эмпатии</a:t>
            </a:r>
            <a:r>
              <a:rPr lang="ru-RU" sz="2000" dirty="0" smtClean="0">
                <a:solidFill>
                  <a:schemeClr val="bg1"/>
                </a:solidFill>
              </a:rPr>
              <a:t> (вживания)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ru-RU" sz="2000" dirty="0" err="1" smtClean="0">
                <a:solidFill>
                  <a:schemeClr val="bg1"/>
                </a:solidFill>
              </a:rPr>
              <a:t>Mind-Map</a:t>
            </a:r>
            <a:r>
              <a:rPr lang="ru-RU" sz="2000" dirty="0" smtClean="0">
                <a:solidFill>
                  <a:schemeClr val="bg1"/>
                </a:solidFill>
              </a:rPr>
              <a:t>”(Карта памяти)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en-US" sz="2000" dirty="0" smtClean="0">
                <a:solidFill>
                  <a:schemeClr val="bg1"/>
                </a:solidFill>
              </a:rPr>
              <a:t>Brain Storming</a:t>
            </a:r>
            <a:r>
              <a:rPr lang="ru-RU" sz="2000" dirty="0" smtClean="0">
                <a:solidFill>
                  <a:schemeClr val="bg1"/>
                </a:solidFill>
              </a:rPr>
              <a:t>”(Мозговой штурм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Cluster-Method</a:t>
            </a:r>
            <a:r>
              <a:rPr lang="ru-RU" sz="2000" dirty="0" smtClean="0">
                <a:solidFill>
                  <a:schemeClr val="bg1"/>
                </a:solidFill>
              </a:rPr>
              <a:t> (гроздь)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Синквейн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"Знаем /хотим узнать / узнали</a:t>
            </a:r>
            <a:r>
              <a:rPr lang="ru-RU" sz="2000" dirty="0" smtClean="0">
                <a:solidFill>
                  <a:schemeClr val="bg1"/>
                </a:solidFill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sz="2000" dirty="0" err="1" smtClean="0">
                <a:solidFill>
                  <a:schemeClr val="bg1"/>
                </a:solidFill>
              </a:rPr>
              <a:t>Learning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Together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ru-RU" b="1" dirty="0" err="1" smtClean="0">
                <a:solidFill>
                  <a:schemeClr val="bg1"/>
                </a:solidFill>
              </a:rPr>
              <a:t>Mind-Map</a:t>
            </a:r>
            <a:r>
              <a:rPr lang="ru-RU" b="1" dirty="0" smtClean="0">
                <a:solidFill>
                  <a:schemeClr val="bg1"/>
                </a:solidFill>
              </a:rPr>
              <a:t>”(Карта памяти)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является </a:t>
            </a:r>
            <a:r>
              <a:rPr lang="ru-RU" dirty="0" smtClean="0">
                <a:solidFill>
                  <a:schemeClr val="bg1"/>
                </a:solidFill>
              </a:rPr>
              <a:t>простой технологией записи мыслей, идей, </a:t>
            </a:r>
            <a:r>
              <a:rPr lang="ru-RU" dirty="0" smtClean="0">
                <a:solidFill>
                  <a:schemeClr val="bg1"/>
                </a:solidFill>
              </a:rPr>
              <a:t>разговоров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Запись происходит быстро, </a:t>
            </a:r>
            <a:r>
              <a:rPr lang="ru-RU" dirty="0" smtClean="0">
                <a:solidFill>
                  <a:schemeClr val="bg1"/>
                </a:solidFill>
              </a:rPr>
              <a:t>ассоциативно;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Тема </a:t>
            </a:r>
            <a:r>
              <a:rPr lang="ru-RU" dirty="0" smtClean="0">
                <a:solidFill>
                  <a:schemeClr val="bg1"/>
                </a:solidFill>
              </a:rPr>
              <a:t>находится в </a:t>
            </a:r>
            <a:r>
              <a:rPr lang="ru-RU" dirty="0" smtClean="0">
                <a:solidFill>
                  <a:schemeClr val="bg1"/>
                </a:solidFill>
              </a:rPr>
              <a:t>центре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Сначала возникает слово, идея, </a:t>
            </a:r>
            <a:r>
              <a:rPr lang="ru-RU" dirty="0" smtClean="0">
                <a:solidFill>
                  <a:schemeClr val="bg1"/>
                </a:solidFill>
              </a:rPr>
              <a:t>мысль;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Идёт </a:t>
            </a:r>
            <a:r>
              <a:rPr lang="ru-RU" dirty="0" smtClean="0">
                <a:solidFill>
                  <a:schemeClr val="bg1"/>
                </a:solidFill>
              </a:rPr>
              <a:t>поток идей, их количество неограниченно, они все фиксируются, начинаем их записывать сверху слева и заканчиваем справа внизу.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en-US" b="1" dirty="0" smtClean="0">
                <a:solidFill>
                  <a:schemeClr val="bg1"/>
                </a:solidFill>
              </a:rPr>
              <a:t>Brain Storming</a:t>
            </a:r>
            <a:r>
              <a:rPr lang="ru-RU" b="1" dirty="0" smtClean="0">
                <a:solidFill>
                  <a:schemeClr val="bg1"/>
                </a:solidFill>
              </a:rPr>
              <a:t>”(Мозговой штурм)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Путём </a:t>
            </a:r>
            <a:r>
              <a:rPr lang="ru-RU" dirty="0" smtClean="0">
                <a:solidFill>
                  <a:schemeClr val="bg1"/>
                </a:solidFill>
              </a:rPr>
              <a:t>мозговой атаки учащиеся называют всё, что они знают и думают по озвученной теме, </a:t>
            </a:r>
            <a:r>
              <a:rPr lang="ru-RU" dirty="0" smtClean="0">
                <a:solidFill>
                  <a:schemeClr val="bg1"/>
                </a:solidFill>
              </a:rPr>
              <a:t>проблеме;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все </a:t>
            </a:r>
            <a:r>
              <a:rPr lang="ru-RU" dirty="0" smtClean="0">
                <a:solidFill>
                  <a:schemeClr val="bg1"/>
                </a:solidFill>
              </a:rPr>
              <a:t>идеи принимаются, независимо от того, правильны они или </a:t>
            </a:r>
            <a:r>
              <a:rPr lang="ru-RU" dirty="0" smtClean="0">
                <a:solidFill>
                  <a:schemeClr val="bg1"/>
                </a:solidFill>
              </a:rPr>
              <a:t>нет;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роль </a:t>
            </a:r>
            <a:r>
              <a:rPr lang="ru-RU" dirty="0" smtClean="0">
                <a:solidFill>
                  <a:schemeClr val="bg1"/>
                </a:solidFill>
              </a:rPr>
              <a:t>учителя — роль проводника, заставляя учащихся размышлять, при этом внимательно выслушивая их соображения.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en-US" sz="6700" b="1" i="1" dirty="0" smtClean="0">
                <a:solidFill>
                  <a:schemeClr val="bg1"/>
                </a:solidFill>
              </a:rPr>
              <a:t>Example</a:t>
            </a:r>
            <a:r>
              <a:rPr lang="en-US" sz="6700" b="1" i="1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>
                <a:solidFill>
                  <a:schemeClr val="bg1"/>
                </a:solidFill>
              </a:rPr>
              <a:t>Teacher</a:t>
            </a:r>
            <a:r>
              <a:rPr lang="en-US" sz="4800" b="1" dirty="0" smtClean="0">
                <a:solidFill>
                  <a:schemeClr val="bg1"/>
                </a:solidFill>
              </a:rPr>
              <a:t>:</a:t>
            </a:r>
            <a:r>
              <a:rPr lang="en-US" sz="4800" dirty="0" smtClean="0">
                <a:solidFill>
                  <a:schemeClr val="bg1"/>
                </a:solidFill>
              </a:rPr>
              <a:t> What comes to mind when you hear the expression: What is a calendar?</a:t>
            </a:r>
            <a:endParaRPr lang="ru-RU" sz="4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Cluster-Method</a:t>
            </a:r>
            <a:r>
              <a:rPr lang="ru-RU" b="1" dirty="0" smtClean="0">
                <a:solidFill>
                  <a:schemeClr val="bg1"/>
                </a:solidFill>
              </a:rPr>
              <a:t> (гроздь)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-служит </a:t>
            </a:r>
            <a:r>
              <a:rPr lang="ru-RU" dirty="0" smtClean="0">
                <a:solidFill>
                  <a:schemeClr val="bg1"/>
                </a:solidFill>
              </a:rPr>
              <a:t>для стимулирования </a:t>
            </a:r>
            <a:r>
              <a:rPr lang="ru-RU" dirty="0" smtClean="0">
                <a:solidFill>
                  <a:schemeClr val="bg1"/>
                </a:solidFill>
              </a:rPr>
              <a:t>мыслительной деятельности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Технологии составления: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Ключевое слово; 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Запись </a:t>
            </a:r>
            <a:r>
              <a:rPr lang="ru-RU" dirty="0" smtClean="0">
                <a:solidFill>
                  <a:schemeClr val="bg1"/>
                </a:solidFill>
              </a:rPr>
              <a:t>слов, спонтанно приходящих в голову, записываются вокруг основного слова. Они обводятся и соединяются с основным словом.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Каждое новое слово образует собой новое ядро, которое вызывает дальнейшие ассоциации. Таким образом, создаются ассоциативные цепочки.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Взаимосвязанные понятия соединяются линиями.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bg1"/>
                </a:solidFill>
              </a:rPr>
              <a:t>Синквейн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 smtClean="0">
                <a:solidFill>
                  <a:schemeClr val="bg1"/>
                </a:solidFill>
              </a:rPr>
              <a:t>стихотворение, которое требует синтеза информации и материала в кратких выражениях, что позволяет описывать или рефлектировать по какому-либо поводу.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b="1" i="1" dirty="0" smtClean="0">
                <a:solidFill>
                  <a:schemeClr val="bg1"/>
                </a:solidFill>
              </a:rPr>
              <a:t>Слово </a:t>
            </a:r>
            <a:r>
              <a:rPr lang="ru-RU" b="1" i="1" dirty="0" smtClean="0">
                <a:solidFill>
                  <a:schemeClr val="bg1"/>
                </a:solidFill>
              </a:rPr>
              <a:t>"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b="1" i="1" dirty="0" smtClean="0">
                <a:solidFill>
                  <a:schemeClr val="bg1"/>
                </a:solidFill>
              </a:rPr>
              <a:t>”</a:t>
            </a:r>
            <a:r>
              <a:rPr lang="ru-RU" dirty="0" smtClean="0">
                <a:solidFill>
                  <a:schemeClr val="bg1"/>
                </a:solidFill>
              </a:rPr>
              <a:t> происходит от французского, означающего — пять. 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dirty="0" smtClean="0">
                <a:solidFill>
                  <a:schemeClr val="bg1"/>
                </a:solidFill>
              </a:rPr>
              <a:t> — это стихотворение, состоящее из пяти строк.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Правило написания </a:t>
            </a:r>
            <a:r>
              <a:rPr lang="ru-RU" b="1" dirty="0" err="1" smtClean="0">
                <a:solidFill>
                  <a:schemeClr val="bg1"/>
                </a:solidFill>
              </a:rPr>
              <a:t>синквейна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первой строчке тема называется одним словом (обычно существительным).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строчка — это описание темы в двух словах (двумя прилагательными).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строчка — это описание действия в рамках этой темы тремя словами.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Четвертая строка — фраза из четырех строк, показывающая отношение к теме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Последняя строка — это синоним из одного слова, который повторяет суть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Как это делать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Название </a:t>
            </a:r>
            <a:r>
              <a:rPr lang="ru-RU" sz="2800" dirty="0" smtClean="0">
                <a:solidFill>
                  <a:schemeClr val="bg1"/>
                </a:solidFill>
              </a:rPr>
              <a:t>(обычно существительное)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Earth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Описание (обычно прилагательное)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Beautiful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blue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Действия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Live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produce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pollute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Чувство (фраза) </a:t>
            </a:r>
            <a:r>
              <a:rPr lang="en-US" sz="2800" i="1" u="sng" dirty="0" smtClean="0">
                <a:solidFill>
                  <a:schemeClr val="bg1"/>
                </a:solidFill>
              </a:rPr>
              <a:t>Can be kind, can hurt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Повторение сути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Planet</a:t>
            </a:r>
            <a:endParaRPr lang="ru-RU" sz="2800" i="1" u="sng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"Знаем /хотим узнать / узнали”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Этот </a:t>
            </a:r>
            <a:r>
              <a:rPr lang="ru-RU" sz="2800" dirty="0" smtClean="0">
                <a:solidFill>
                  <a:schemeClr val="bg1"/>
                </a:solidFill>
              </a:rPr>
              <a:t>приём применим для чтения или прослушивания лекции. Учащимся предлагается начертить таблицу из трёх колонок: "Знаем /хотим узнать /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узнали”. Такая же таблица находится и </a:t>
            </a:r>
            <a:r>
              <a:rPr lang="ru-RU" sz="2800" u="sng" dirty="0" smtClean="0">
                <a:solidFill>
                  <a:schemeClr val="bg1"/>
                </a:solidFill>
              </a:rPr>
              <a:t>на доске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 smtClean="0">
                <a:solidFill>
                  <a:schemeClr val="bg1"/>
                </a:solidFill>
              </a:rPr>
              <a:t>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"Знаем”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главнейшие сведения по заявленной теме (после обсуждения темы).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Хотим узнать”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спорные идеи и вопросы и всё что учащиеся хотят узнать по данной теме.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Узнали” </a:t>
            </a:r>
            <a:r>
              <a:rPr lang="ru-RU" sz="2800" dirty="0" smtClean="0">
                <a:solidFill>
                  <a:schemeClr val="bg1"/>
                </a:solidFill>
              </a:rPr>
              <a:t>учащиеся записывают всё, что они почерпнули из текста, располагая ответы параллельно соответствующим вопросам из второй колонки, а прочую новую информацию надо расположить ниже. Затем идёт обмен соображениями со всей группой. Итоги заносятся в колонку.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Example:</a:t>
            </a:r>
            <a:r>
              <a:rPr lang="en-US" b="1" dirty="0" smtClean="0">
                <a:solidFill>
                  <a:schemeClr val="bg1"/>
                </a:solidFill>
              </a:rPr>
              <a:t> Text "Clean Air at home”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7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know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want to know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Now I know how to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768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Factories, cars cause air pollution</a:t>
                      </a:r>
                      <a:endParaRPr lang="ru-RU" sz="12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else causes air pollution?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cause air pollution using cleaning products; dust, paint, insect sprays, cigarette smoke, steam from cooking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b="1" dirty="0" err="1" smtClean="0">
                <a:solidFill>
                  <a:schemeClr val="bg1"/>
                </a:solidFill>
              </a:rPr>
              <a:t>Learning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Together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Возможности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использования: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работе с текстом;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изучении грамматики.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bg1"/>
                </a:solidFill>
              </a:rPr>
              <a:t>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Как </a:t>
            </a:r>
            <a:r>
              <a:rPr lang="ru-RU" sz="2900" b="1" i="1" u="sng" dirty="0" smtClean="0">
                <a:solidFill>
                  <a:schemeClr val="bg1"/>
                </a:solidFill>
              </a:rPr>
              <a:t>это делать при работе с текстом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     </a:t>
            </a:r>
            <a:r>
              <a:rPr lang="ru-RU" sz="2900" i="1" dirty="0" err="1" smtClean="0">
                <a:solidFill>
                  <a:schemeClr val="bg1"/>
                </a:solidFill>
              </a:rPr>
              <a:t>Взаимообучение</a:t>
            </a:r>
            <a:r>
              <a:rPr lang="ru-RU" sz="2900" i="1" dirty="0" smtClean="0">
                <a:solidFill>
                  <a:schemeClr val="bg1"/>
                </a:solidFill>
              </a:rPr>
              <a:t> </a:t>
            </a:r>
            <a:r>
              <a:rPr lang="ru-RU" sz="2900" i="1" dirty="0" smtClean="0">
                <a:solidFill>
                  <a:schemeClr val="bg1"/>
                </a:solidFill>
              </a:rPr>
              <a:t>происходит в группах из 4-7 человек. Всем раздаются экземпляры одного и того же текста. Учащиеся по очереди играют роль учителя. После прочтения абзаца, " </a:t>
            </a:r>
            <a:r>
              <a:rPr lang="ru-RU" sz="2900" b="1" i="1" dirty="0" smtClean="0">
                <a:solidFill>
                  <a:schemeClr val="bg1"/>
                </a:solidFill>
              </a:rPr>
              <a:t>учитель” делает следующее</a:t>
            </a:r>
            <a:r>
              <a:rPr lang="ru-RU" sz="2900" dirty="0" smtClean="0">
                <a:solidFill>
                  <a:schemeClr val="bg1"/>
                </a:solidFill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Суммирует содержание абзаца;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Придумывает вопрос по тексту, просит на него ответить;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Растолковывает то, что для других осталось неясным;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прогноз возможного содержания следующего абзаца;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задание на чтение следующего абзаца.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chemeClr val="bg1"/>
                </a:solidFill>
              </a:rPr>
              <a:t>Игры: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позволяют осуществлять дифференцированный подход к </a:t>
            </a:r>
            <a:r>
              <a:rPr lang="ru-RU" sz="3600" dirty="0" smtClean="0">
                <a:solidFill>
                  <a:schemeClr val="bg1"/>
                </a:solidFill>
              </a:rPr>
              <a:t>учащимся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вовлекают </a:t>
            </a:r>
            <a:r>
              <a:rPr lang="ru-RU" sz="3600" dirty="0" smtClean="0">
                <a:solidFill>
                  <a:schemeClr val="bg1"/>
                </a:solidFill>
              </a:rPr>
              <a:t>каждого школьника в </a:t>
            </a:r>
            <a:r>
              <a:rPr lang="ru-RU" sz="3600" dirty="0" smtClean="0">
                <a:solidFill>
                  <a:schemeClr val="bg1"/>
                </a:solidFill>
              </a:rPr>
              <a:t>работу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учитывают </a:t>
            </a:r>
            <a:r>
              <a:rPr lang="ru-RU" sz="3600" dirty="0" smtClean="0">
                <a:solidFill>
                  <a:schemeClr val="bg1"/>
                </a:solidFill>
              </a:rPr>
              <a:t>его интересы, </a:t>
            </a:r>
            <a:r>
              <a:rPr lang="ru-RU" sz="3600" dirty="0" smtClean="0">
                <a:solidFill>
                  <a:schemeClr val="bg1"/>
                </a:solidFill>
              </a:rPr>
              <a:t>склонности, </a:t>
            </a:r>
            <a:r>
              <a:rPr lang="ru-RU" sz="3600" dirty="0" smtClean="0">
                <a:solidFill>
                  <a:schemeClr val="bg1"/>
                </a:solidFill>
              </a:rPr>
              <a:t>уровень подготовки по языку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u="sng" dirty="0" smtClean="0">
                <a:solidFill>
                  <a:schemeClr val="bg1"/>
                </a:solidFill>
              </a:rPr>
              <a:t>Как это делать при работе с грамматическим материалом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bg1"/>
                </a:solidFill>
              </a:rPr>
              <a:t>Например</a:t>
            </a:r>
            <a:r>
              <a:rPr lang="ru-RU" dirty="0" smtClean="0">
                <a:solidFill>
                  <a:schemeClr val="bg1"/>
                </a:solidFill>
              </a:rPr>
              <a:t>, при изучении темы </a:t>
            </a:r>
            <a:r>
              <a:rPr lang="ru-RU" dirty="0" err="1" smtClean="0">
                <a:solidFill>
                  <a:schemeClr val="bg1"/>
                </a:solidFill>
              </a:rPr>
              <a:t>The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Past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perfect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Tense</a:t>
            </a:r>
            <a:r>
              <a:rPr lang="ru-RU" dirty="0" smtClean="0">
                <a:solidFill>
                  <a:schemeClr val="bg1"/>
                </a:solidFill>
              </a:rPr>
              <a:t> классу предлагается заполнить таблицу с графами:  "Случаи употребления”/ "Указатели” / "Схемы”.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u="sng" dirty="0" smtClean="0">
                <a:solidFill>
                  <a:schemeClr val="bg1"/>
                </a:solidFill>
              </a:rPr>
              <a:t>Класс </a:t>
            </a:r>
            <a:r>
              <a:rPr lang="ru-RU" i="1" u="sng" dirty="0" smtClean="0">
                <a:solidFill>
                  <a:schemeClr val="bg1"/>
                </a:solidFill>
              </a:rPr>
              <a:t>делится на три группы. Каждая выполняет свою </a:t>
            </a:r>
            <a:r>
              <a:rPr lang="ru-RU" i="1" u="sng" dirty="0" smtClean="0">
                <a:solidFill>
                  <a:schemeClr val="bg1"/>
                </a:solidFill>
              </a:rPr>
              <a:t>функцию:</a:t>
            </a:r>
            <a:endParaRPr lang="ru-RU" i="1" u="sng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Группа получает карточки с типовыми предложениями по теме;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Первая группа выявляет основные случаи употребления времени— описывает действия;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— находит указатели, слова-помощники;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— составляет схемы утвердительного, отрицательного и вопросительного предложений.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 их помощью можно решать какую- либо </a:t>
            </a:r>
            <a:r>
              <a:rPr lang="ru-RU" sz="4800" b="1" dirty="0" smtClean="0">
                <a:solidFill>
                  <a:schemeClr val="bg1"/>
                </a:solidFill>
              </a:rPr>
              <a:t>одну </a:t>
            </a:r>
            <a:r>
              <a:rPr lang="ru-RU" sz="4800" b="1" dirty="0" smtClean="0">
                <a:solidFill>
                  <a:schemeClr val="bg1"/>
                </a:solidFill>
              </a:rPr>
              <a:t>задачу</a:t>
            </a:r>
            <a:r>
              <a:rPr lang="ru-RU" sz="4800" dirty="0" smtClean="0">
                <a:solidFill>
                  <a:schemeClr val="bg1"/>
                </a:solidFill>
              </a:rPr>
              <a:t>, например совершенствовать </a:t>
            </a:r>
            <a:r>
              <a:rPr lang="ru-RU" sz="4800" dirty="0" smtClean="0">
                <a:solidFill>
                  <a:schemeClr val="bg1"/>
                </a:solidFill>
              </a:rPr>
              <a:t>грамматические, лексические навыки и т.д.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chemeClr val="bg1"/>
                </a:solidFill>
              </a:rPr>
              <a:t>А так же </a:t>
            </a:r>
            <a:r>
              <a:rPr lang="ru-RU" sz="4900" b="1" dirty="0" smtClean="0">
                <a:solidFill>
                  <a:schemeClr val="bg1"/>
                </a:solidFill>
              </a:rPr>
              <a:t>целый комплекс задач</a:t>
            </a:r>
            <a:r>
              <a:rPr lang="ru-RU" sz="4900" b="1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формировать речевые </a:t>
            </a:r>
            <a:r>
              <a:rPr lang="ru-RU" sz="4400" dirty="0" smtClean="0">
                <a:solidFill>
                  <a:schemeClr val="bg1"/>
                </a:solidFill>
              </a:rPr>
              <a:t>умения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развивать </a:t>
            </a:r>
            <a:r>
              <a:rPr lang="ru-RU" sz="4400" dirty="0" smtClean="0">
                <a:solidFill>
                  <a:schemeClr val="bg1"/>
                </a:solidFill>
              </a:rPr>
              <a:t>наблюдательность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</a:t>
            </a:r>
            <a:r>
              <a:rPr lang="ru-RU" sz="4400" dirty="0" smtClean="0">
                <a:solidFill>
                  <a:schemeClr val="bg1"/>
                </a:solidFill>
              </a:rPr>
              <a:t> внимание</a:t>
            </a:r>
            <a:endParaRPr lang="ru-RU" sz="4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творческие </a:t>
            </a:r>
            <a:r>
              <a:rPr lang="ru-RU" sz="4400" dirty="0" smtClean="0">
                <a:solidFill>
                  <a:schemeClr val="bg1"/>
                </a:solidFill>
              </a:rPr>
              <a:t>способности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и т.д.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Игры: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Индивидуальные и тихие игры </a:t>
            </a:r>
            <a:r>
              <a:rPr lang="ru-RU" sz="4400" dirty="0" smtClean="0">
                <a:solidFill>
                  <a:schemeClr val="bg1"/>
                </a:solidFill>
              </a:rPr>
              <a:t>(выполняются в </a:t>
            </a:r>
            <a:r>
              <a:rPr lang="ru-RU" sz="4400" dirty="0" smtClean="0">
                <a:solidFill>
                  <a:schemeClr val="bg1"/>
                </a:solidFill>
              </a:rPr>
              <a:t>любой момент </a:t>
            </a:r>
            <a:r>
              <a:rPr lang="ru-RU" sz="4400" dirty="0" smtClean="0">
                <a:solidFill>
                  <a:schemeClr val="bg1"/>
                </a:solidFill>
              </a:rPr>
              <a:t>урока);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коллективные ( </a:t>
            </a:r>
            <a:r>
              <a:rPr lang="ru-RU" sz="4400" dirty="0" smtClean="0">
                <a:solidFill>
                  <a:schemeClr val="bg1"/>
                </a:solidFill>
              </a:rPr>
              <a:t>желательно проводить </a:t>
            </a:r>
            <a:r>
              <a:rPr lang="ru-RU" sz="4400" dirty="0" smtClean="0">
                <a:solidFill>
                  <a:schemeClr val="bg1"/>
                </a:solidFill>
              </a:rPr>
              <a:t>в конце урока).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игра: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Представляет </a:t>
            </a:r>
            <a:r>
              <a:rPr lang="ru-RU" dirty="0" smtClean="0">
                <a:solidFill>
                  <a:schemeClr val="bg1"/>
                </a:solidFill>
              </a:rPr>
              <a:t>условное воспроизведение ее участниками реальной практической деятельности людей, создает условия </a:t>
            </a:r>
            <a:r>
              <a:rPr lang="ru-RU" b="1" dirty="0" smtClean="0">
                <a:solidFill>
                  <a:schemeClr val="bg1"/>
                </a:solidFill>
              </a:rPr>
              <a:t>реального </a:t>
            </a:r>
            <a:r>
              <a:rPr lang="ru-RU" b="1" dirty="0" smtClean="0">
                <a:solidFill>
                  <a:schemeClr val="bg1"/>
                </a:solidFill>
              </a:rPr>
              <a:t>общения;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  Эффективность </a:t>
            </a:r>
            <a:r>
              <a:rPr lang="ru-RU" dirty="0" smtClean="0">
                <a:solidFill>
                  <a:schemeClr val="bg1"/>
                </a:solidFill>
              </a:rPr>
              <a:t>обучения здесь обусловлена  в первую очередь </a:t>
            </a:r>
            <a:r>
              <a:rPr lang="ru-RU" dirty="0" smtClean="0">
                <a:solidFill>
                  <a:schemeClr val="bg1"/>
                </a:solidFill>
              </a:rPr>
              <a:t>взрывом </a:t>
            </a:r>
            <a:r>
              <a:rPr lang="ru-RU" dirty="0" smtClean="0">
                <a:solidFill>
                  <a:schemeClr val="bg1"/>
                </a:solidFill>
              </a:rPr>
              <a:t>мотивации, повышением интереса к предмету.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 </a:t>
            </a:r>
            <a:r>
              <a:rPr lang="ru-RU" b="1" dirty="0" smtClean="0">
                <a:solidFill>
                  <a:schemeClr val="bg1"/>
                </a:solidFill>
              </a:rPr>
              <a:t>«Знакомство»: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Hello!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</a:t>
            </a:r>
            <a:r>
              <a:rPr lang="en-US" dirty="0" smtClean="0">
                <a:solidFill>
                  <a:schemeClr val="bg1"/>
                </a:solidFill>
              </a:rPr>
              <a:t>!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</a:t>
            </a:r>
            <a:r>
              <a:rPr lang="en-US" dirty="0" smtClean="0">
                <a:solidFill>
                  <a:schemeClr val="bg1"/>
                </a:solidFill>
              </a:rPr>
              <a:t>name is Jill.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</a:t>
            </a:r>
            <a:r>
              <a:rPr lang="en-US" dirty="0" smtClean="0">
                <a:solidFill>
                  <a:schemeClr val="bg1"/>
                </a:solidFill>
              </a:rPr>
              <a:t>name is Ann.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I`m </a:t>
            </a:r>
            <a:r>
              <a:rPr lang="en-US" dirty="0" smtClean="0">
                <a:solidFill>
                  <a:schemeClr val="bg1"/>
                </a:solidFill>
              </a:rPr>
              <a:t>seven.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smtClean="0">
                <a:solidFill>
                  <a:schemeClr val="bg1"/>
                </a:solidFill>
              </a:rPr>
              <a:t>am eight. Can you dance?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</a:t>
            </a:r>
            <a:r>
              <a:rPr lang="en-US" dirty="0" smtClean="0">
                <a:solidFill>
                  <a:schemeClr val="bg1"/>
                </a:solidFill>
              </a:rPr>
              <a:t>, I can. Can you draw?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</a:t>
            </a:r>
            <a:r>
              <a:rPr lang="en-US" dirty="0" smtClean="0">
                <a:solidFill>
                  <a:schemeClr val="bg1"/>
                </a:solidFill>
              </a:rPr>
              <a:t>, I can. Bye, Jill.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Bye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Ann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Проектная </a:t>
            </a:r>
            <a:r>
              <a:rPr lang="ru-RU" b="1" dirty="0" smtClean="0">
                <a:solidFill>
                  <a:schemeClr val="bg1"/>
                </a:solidFill>
              </a:rPr>
              <a:t>методика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направлена </a:t>
            </a:r>
            <a:r>
              <a:rPr lang="ru-RU" sz="4400" dirty="0" smtClean="0">
                <a:solidFill>
                  <a:schemeClr val="bg1"/>
                </a:solidFill>
              </a:rPr>
              <a:t>на то, чтобы развить активное самостоятельное мышление ребенка и научить его не просто запоминать и воспроизводить знания, а уметь применять их на практике</a:t>
            </a:r>
            <a:r>
              <a:rPr lang="ru-RU" sz="4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1489</Words>
  <Application>Microsoft Office PowerPoint</Application>
  <PresentationFormat>Экран (4:3)</PresentationFormat>
  <Paragraphs>156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Office Theme</vt:lpstr>
      <vt:lpstr>Тема выступления:</vt:lpstr>
      <vt:lpstr>Для  повышения эффективности образовательного процесса при проведении уроков английского языка использую следующие образовательные технологии учитывая возрастные особенности детей: </vt:lpstr>
      <vt:lpstr>Игры: </vt:lpstr>
      <vt:lpstr>С их помощью можно решать какую- либо одну задачу, например совершенствовать грамматические, лексические навыки и т.д. </vt:lpstr>
      <vt:lpstr>  А так же целый комплекс задач:   </vt:lpstr>
      <vt:lpstr>Игры:</vt:lpstr>
      <vt:lpstr>Ролевая игра:</vt:lpstr>
      <vt:lpstr>Ролевая игра «Знакомство»:</vt:lpstr>
      <vt:lpstr>Проектная методика </vt:lpstr>
      <vt:lpstr>Интеллектуальные умения:</vt:lpstr>
      <vt:lpstr>К творческим умениям относятся:</vt:lpstr>
      <vt:lpstr>Этапы:</vt:lpstr>
      <vt:lpstr>«Модельный метод обучения»</vt:lpstr>
      <vt:lpstr>Урок-пресс-конференция</vt:lpstr>
      <vt:lpstr>Технологии перспективно-опережающего обучения</vt:lpstr>
      <vt:lpstr>Технологии исследовательского обучения(обучение школьников основам исследовательской деятельности)</vt:lpstr>
      <vt:lpstr>Главной целью учебно-воспитательного процесса</vt:lpstr>
      <vt:lpstr>Метод эмпатии (вживания)</vt:lpstr>
      <vt:lpstr>Example: </vt:lpstr>
      <vt:lpstr>Метод "Mind-Map”(Карта памяти)</vt:lpstr>
      <vt:lpstr> Метод "Brain Storming”(Мозговой штурм) </vt:lpstr>
      <vt:lpstr> Example: </vt:lpstr>
      <vt:lpstr>Cluster-Method (гроздь)</vt:lpstr>
      <vt:lpstr>Синквейн</vt:lpstr>
      <vt:lpstr>Правило написания синквейна </vt:lpstr>
      <vt:lpstr>Как это делать </vt:lpstr>
      <vt:lpstr>Метод "Знаем /хотим узнать / узнали” </vt:lpstr>
      <vt:lpstr>Example: Text "Clean Air at home”  </vt:lpstr>
      <vt:lpstr>"Учимся вместе” (Learning Together) </vt:lpstr>
      <vt:lpstr>Как это делать при работе с грамматическим материалом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</dc:title>
  <dc:creator>Мишка</dc:creator>
  <cp:lastModifiedBy>Мишка</cp:lastModifiedBy>
  <cp:revision>31</cp:revision>
  <dcterms:created xsi:type="dcterms:W3CDTF">2006-08-16T00:00:00Z</dcterms:created>
  <dcterms:modified xsi:type="dcterms:W3CDTF">2013-12-23T16:11:14Z</dcterms:modified>
</cp:coreProperties>
</file>