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72" r:id="rId3"/>
    <p:sldId id="273" r:id="rId4"/>
    <p:sldId id="257" r:id="rId5"/>
    <p:sldId id="258" r:id="rId6"/>
    <p:sldId id="259" r:id="rId7"/>
    <p:sldId id="256" r:id="rId8"/>
    <p:sldId id="262" r:id="rId9"/>
    <p:sldId id="260" r:id="rId10"/>
    <p:sldId id="263" r:id="rId11"/>
    <p:sldId id="264" r:id="rId12"/>
    <p:sldId id="266" r:id="rId13"/>
    <p:sldId id="265" r:id="rId14"/>
    <p:sldId id="271" r:id="rId15"/>
    <p:sldId id="269" r:id="rId16"/>
    <p:sldId id="267" r:id="rId17"/>
    <p:sldId id="270" r:id="rId18"/>
    <p:sldId id="26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11B"/>
    <a:srgbClr val="FD200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94B90-62DC-49CA-AF3E-C59969161B51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490B-7F36-402B-A6DD-327DC0CD1E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98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490B-7F36-402B-A6DD-327DC0CD1E3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BE898-F2BB-4FE7-AF86-0141853A3A84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89CA-2367-40BB-8299-0AA80C79E3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Внешняя политика.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Русско-японская война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1904-1905 гг.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4214818"/>
            <a:ext cx="2414582" cy="142398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Учитель истории МБОУ СОШ № 22 Фролкова В.Б.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14290"/>
            <a:ext cx="8643998" cy="172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FD200F"/>
                </a:solidFill>
              </a:rPr>
              <a:t>Дальневосточное 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 smtClean="0">
                <a:solidFill>
                  <a:srgbClr val="FF0000"/>
                </a:solidFill>
              </a:rPr>
              <a:t>тношения с Китаем, Японией. 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ru-RU" dirty="0"/>
              <a:t>Особенно активными становятся действия русской дипломатии с начала 1890-х гг. </a:t>
            </a:r>
            <a:r>
              <a:rPr lang="ru-RU" dirty="0" smtClean="0"/>
              <a:t> Это </a:t>
            </a:r>
            <a:r>
              <a:rPr lang="ru-RU" dirty="0"/>
              <a:t>было связано с обострением борьбы великих держав за сферы влияния в Китае. </a:t>
            </a:r>
          </a:p>
        </p:txBody>
      </p:sp>
      <p:sp>
        <p:nvSpPr>
          <p:cNvPr id="6" name="Овал 5"/>
          <p:cNvSpPr/>
          <p:nvPr/>
        </p:nvSpPr>
        <p:spPr>
          <a:xfrm>
            <a:off x="3143240" y="3929066"/>
            <a:ext cx="2071702" cy="1714512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Китай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 rot="2036043">
            <a:off x="5444418" y="3158057"/>
            <a:ext cx="1785950" cy="1357322"/>
          </a:xfrm>
          <a:prstGeom prst="ellipse">
            <a:avLst/>
          </a:prstGeom>
          <a:gradFill flip="none" rotWithShape="1">
            <a:gsLst>
              <a:gs pos="0">
                <a:srgbClr val="FD200F">
                  <a:tint val="66000"/>
                  <a:satMod val="160000"/>
                </a:srgbClr>
              </a:gs>
              <a:gs pos="50000">
                <a:srgbClr val="FD200F">
                  <a:tint val="44500"/>
                  <a:satMod val="160000"/>
                </a:srgbClr>
              </a:gs>
              <a:gs pos="100000">
                <a:srgbClr val="FD200F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Япония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1907692">
            <a:off x="1152235" y="2583205"/>
            <a:ext cx="1785950" cy="13573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 rot="1071737">
            <a:off x="5464179" y="5200728"/>
            <a:ext cx="1714512" cy="14287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Германия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 rot="21271816">
            <a:off x="1203600" y="5225540"/>
            <a:ext cx="1785950" cy="1357322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35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США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580324">
            <a:off x="3493062" y="2061998"/>
            <a:ext cx="1785950" cy="1364590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8" idx="6"/>
            <a:endCxn id="6" idx="1"/>
          </p:cNvCxnSpPr>
          <p:nvPr/>
        </p:nvCxnSpPr>
        <p:spPr>
          <a:xfrm>
            <a:off x="2804185" y="3732356"/>
            <a:ext cx="642449" cy="44779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11" idx="4"/>
            <a:endCxn id="6" idx="0"/>
          </p:cNvCxnSpPr>
          <p:nvPr/>
        </p:nvCxnSpPr>
        <p:spPr>
          <a:xfrm rot="5400000">
            <a:off x="3969160" y="3626821"/>
            <a:ext cx="512176" cy="92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" idx="3"/>
            <a:endCxn id="6" idx="7"/>
          </p:cNvCxnSpPr>
          <p:nvPr/>
        </p:nvCxnSpPr>
        <p:spPr>
          <a:xfrm rot="5400000">
            <a:off x="5079701" y="3714231"/>
            <a:ext cx="297767" cy="6340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6" idx="5"/>
          </p:cNvCxnSpPr>
          <p:nvPr/>
        </p:nvCxnSpPr>
        <p:spPr>
          <a:xfrm rot="10800000">
            <a:off x="4911548" y="5392494"/>
            <a:ext cx="593954" cy="2596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6"/>
            <a:endCxn id="6" idx="3"/>
          </p:cNvCxnSpPr>
          <p:nvPr/>
        </p:nvCxnSpPr>
        <p:spPr>
          <a:xfrm flipV="1">
            <a:off x="2985484" y="5392494"/>
            <a:ext cx="461150" cy="42658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4429132"/>
            <a:ext cx="4357718" cy="2214578"/>
          </a:xfrm>
        </p:spPr>
        <p:txBody>
          <a:bodyPr>
            <a:noAutofit/>
          </a:bodyPr>
          <a:lstStyle/>
          <a:p>
            <a:r>
              <a:rPr lang="ru-RU" dirty="0" smtClean="0"/>
              <a:t>Военно-морское присутствие России в бухте Циньхуандо позволяло ей проводить активную политику как в Китае, так и на корейском полуострове. </a:t>
            </a:r>
          </a:p>
          <a:p>
            <a:r>
              <a:rPr lang="ru-RU" dirty="0" smtClean="0"/>
              <a:t>В 1900 г. русские войска были введены в Маньчжурию на подавление восстания «Ихэтуань». </a:t>
            </a:r>
          </a:p>
          <a:p>
            <a:r>
              <a:rPr lang="ru-RU" dirty="0" smtClean="0"/>
              <a:t>Русско-японские переговоры 1903 г. о судьбах Маньчжурии и Кореи зашли в тупик, так как обе стороны стремились к полному господству в Маньчжурии.</a:t>
            </a:r>
            <a:endParaRPr lang="ru-RU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214282" y="571480"/>
            <a:ext cx="4143404" cy="30003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1891 г. было принято решение о строительстве Транссибирской железной дороги, имевшей стратегическое значение.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1896 г. был подписан договор о строительстве КВЖД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(китайско-восточная железная дорога)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Эти договоры сделали Россию опасным соперником Японии и Англии в Китае.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1895 г. был учрежден Русско-китайский банк.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1898 г. Россия получила в аренду у Китая часть Ляодунского полуострова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Порт-Артуром и Далянем (Дальним).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0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Российско-Китайские отношения в начале ХХ века.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500042"/>
            <a:ext cx="464343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Овал 8"/>
          <p:cNvSpPr/>
          <p:nvPr/>
        </p:nvSpPr>
        <p:spPr>
          <a:xfrm>
            <a:off x="5072066" y="1571612"/>
            <a:ext cx="714380" cy="7143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426720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4714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Китайско-Восточная железная дорога</a:t>
            </a:r>
            <a:r>
              <a:rPr lang="ru-RU" sz="1400" dirty="0" smtClean="0"/>
              <a:t> (КВЖД) (с августа 1945 года — </a:t>
            </a:r>
            <a:r>
              <a:rPr lang="ru-RU" sz="1400" b="1" dirty="0" smtClean="0"/>
              <a:t>Китайская Чанчуньская железная дорога</a:t>
            </a:r>
            <a:r>
              <a:rPr lang="ru-RU" sz="1400" dirty="0" smtClean="0"/>
              <a:t>, с 1953 — </a:t>
            </a:r>
            <a:r>
              <a:rPr lang="ru-RU" sz="1400" b="1" dirty="0" smtClean="0"/>
              <a:t>Харбинская железная дорога</a:t>
            </a:r>
            <a:r>
              <a:rPr lang="ru-RU" sz="1400" dirty="0" smtClean="0"/>
              <a:t>) — железнодорожная магистраль в Северо-Восточном Китае, проходившая по территории Маньчжурии (Китай) и соединявшая Читу с Владивостоком и Порт-Артуром. Построена в 1897—1903 как южная ветка Транссибирской магистрали. Принадлежала России и обслуживалась её подданными. Строительство дороги было составной частью проникновения России в Маньчжурию и Корею, укрепления российского военного присутствия на берегах Жёлтого моря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786414" y="2456795"/>
            <a:ext cx="33575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Это вызывало недовольство китайской стороны. 23 июня 1900 китайцы атаковали строителей, начали разрушение железнодорожного полотна и станционных построек.</a:t>
            </a:r>
          </a:p>
          <a:p>
            <a:r>
              <a:rPr lang="ru-RU" sz="1400" dirty="0" smtClean="0"/>
              <a:t>Судьба партии строителей, уходивших из Мукдена под командой поручика Валевского и инженера Верховского, сложилась трагически. Почти вся она погибла в неравных боях. Захваченный в плен Верховский был обезглавлен в Ляояне. После поражения в войне с Японией оказалось, что все усилия по строительству были напрасны.</a:t>
            </a:r>
          </a:p>
          <a:p>
            <a:r>
              <a:rPr lang="ru-RU" sz="1400" dirty="0" smtClean="0"/>
              <a:t>22 октября 1928 из Китая были высланы все русские служащие КВЖД.</a:t>
            </a:r>
          </a:p>
          <a:p>
            <a:r>
              <a:rPr lang="ru-RU" sz="1400" dirty="0" smtClean="0"/>
              <a:t>21 августа 1937 был подписан советско-китайский договор о ненападении.</a:t>
            </a:r>
          </a:p>
          <a:p>
            <a:r>
              <a:rPr lang="ru-RU" sz="1400" dirty="0" smtClean="0"/>
              <a:t>Дорога была передана Китаю 31 декабря 1952.</a:t>
            </a:r>
            <a:endParaRPr lang="ru-RU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55900"/>
            <a:ext cx="56896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олилиния 8"/>
          <p:cNvSpPr/>
          <p:nvPr/>
        </p:nvSpPr>
        <p:spPr>
          <a:xfrm>
            <a:off x="3879273" y="5444836"/>
            <a:ext cx="1108363" cy="293251"/>
          </a:xfrm>
          <a:custGeom>
            <a:avLst/>
            <a:gdLst>
              <a:gd name="connsiteX0" fmla="*/ 0 w 1108363"/>
              <a:gd name="connsiteY0" fmla="*/ 0 h 293251"/>
              <a:gd name="connsiteX1" fmla="*/ 41563 w 1108363"/>
              <a:gd name="connsiteY1" fmla="*/ 13855 h 293251"/>
              <a:gd name="connsiteX2" fmla="*/ 83127 w 1108363"/>
              <a:gd name="connsiteY2" fmla="*/ 96982 h 293251"/>
              <a:gd name="connsiteX3" fmla="*/ 124691 w 1108363"/>
              <a:gd name="connsiteY3" fmla="*/ 124691 h 293251"/>
              <a:gd name="connsiteX4" fmla="*/ 360218 w 1108363"/>
              <a:gd name="connsiteY4" fmla="*/ 152400 h 293251"/>
              <a:gd name="connsiteX5" fmla="*/ 443345 w 1108363"/>
              <a:gd name="connsiteY5" fmla="*/ 207819 h 293251"/>
              <a:gd name="connsiteX6" fmla="*/ 637309 w 1108363"/>
              <a:gd name="connsiteY6" fmla="*/ 235528 h 293251"/>
              <a:gd name="connsiteX7" fmla="*/ 734291 w 1108363"/>
              <a:gd name="connsiteY7" fmla="*/ 249382 h 293251"/>
              <a:gd name="connsiteX8" fmla="*/ 775854 w 1108363"/>
              <a:gd name="connsiteY8" fmla="*/ 277091 h 293251"/>
              <a:gd name="connsiteX9" fmla="*/ 1108363 w 1108363"/>
              <a:gd name="connsiteY9" fmla="*/ 290946 h 293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8363" h="293251">
                <a:moveTo>
                  <a:pt x="0" y="0"/>
                </a:moveTo>
                <a:cubicBezTo>
                  <a:pt x="13854" y="4618"/>
                  <a:pt x="30159" y="4732"/>
                  <a:pt x="41563" y="13855"/>
                </a:cubicBezTo>
                <a:cubicBezTo>
                  <a:pt x="106450" y="65766"/>
                  <a:pt x="38504" y="41205"/>
                  <a:pt x="83127" y="96982"/>
                </a:cubicBezTo>
                <a:cubicBezTo>
                  <a:pt x="93529" y="109984"/>
                  <a:pt x="109798" y="117244"/>
                  <a:pt x="124691" y="124691"/>
                </a:cubicBezTo>
                <a:cubicBezTo>
                  <a:pt x="187673" y="156182"/>
                  <a:pt x="329557" y="150210"/>
                  <a:pt x="360218" y="152400"/>
                </a:cubicBezTo>
                <a:cubicBezTo>
                  <a:pt x="387927" y="170873"/>
                  <a:pt x="411752" y="197288"/>
                  <a:pt x="443345" y="207819"/>
                </a:cubicBezTo>
                <a:cubicBezTo>
                  <a:pt x="537646" y="239251"/>
                  <a:pt x="455190" y="215293"/>
                  <a:pt x="637309" y="235528"/>
                </a:cubicBezTo>
                <a:cubicBezTo>
                  <a:pt x="669765" y="239134"/>
                  <a:pt x="701964" y="244764"/>
                  <a:pt x="734291" y="249382"/>
                </a:cubicBezTo>
                <a:cubicBezTo>
                  <a:pt x="748145" y="258618"/>
                  <a:pt x="759407" y="274494"/>
                  <a:pt x="775854" y="277091"/>
                </a:cubicBezTo>
                <a:cubicBezTo>
                  <a:pt x="878197" y="293251"/>
                  <a:pt x="1001441" y="290946"/>
                  <a:pt x="1108363" y="290946"/>
                </a:cubicBezTo>
              </a:path>
            </a:pathLst>
          </a:cu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039091" y="4710545"/>
            <a:ext cx="2867891" cy="817893"/>
          </a:xfrm>
          <a:custGeom>
            <a:avLst/>
            <a:gdLst>
              <a:gd name="connsiteX0" fmla="*/ 2867891 w 2867891"/>
              <a:gd name="connsiteY0" fmla="*/ 720437 h 817893"/>
              <a:gd name="connsiteX1" fmla="*/ 2715491 w 2867891"/>
              <a:gd name="connsiteY1" fmla="*/ 762000 h 817893"/>
              <a:gd name="connsiteX2" fmla="*/ 2632364 w 2867891"/>
              <a:gd name="connsiteY2" fmla="*/ 789710 h 817893"/>
              <a:gd name="connsiteX3" fmla="*/ 2590800 w 2867891"/>
              <a:gd name="connsiteY3" fmla="*/ 817419 h 817893"/>
              <a:gd name="connsiteX4" fmla="*/ 2424545 w 2867891"/>
              <a:gd name="connsiteY4" fmla="*/ 803564 h 817893"/>
              <a:gd name="connsiteX5" fmla="*/ 2382982 w 2867891"/>
              <a:gd name="connsiteY5" fmla="*/ 762000 h 817893"/>
              <a:gd name="connsiteX6" fmla="*/ 2341418 w 2867891"/>
              <a:gd name="connsiteY6" fmla="*/ 748146 h 817893"/>
              <a:gd name="connsiteX7" fmla="*/ 2216727 w 2867891"/>
              <a:gd name="connsiteY7" fmla="*/ 665019 h 817893"/>
              <a:gd name="connsiteX8" fmla="*/ 2175164 w 2867891"/>
              <a:gd name="connsiteY8" fmla="*/ 637310 h 817893"/>
              <a:gd name="connsiteX9" fmla="*/ 2105891 w 2867891"/>
              <a:gd name="connsiteY9" fmla="*/ 595746 h 817893"/>
              <a:gd name="connsiteX10" fmla="*/ 1870364 w 2867891"/>
              <a:gd name="connsiteY10" fmla="*/ 581891 h 817893"/>
              <a:gd name="connsiteX11" fmla="*/ 1427018 w 2867891"/>
              <a:gd name="connsiteY11" fmla="*/ 554182 h 817893"/>
              <a:gd name="connsiteX12" fmla="*/ 1385454 w 2867891"/>
              <a:gd name="connsiteY12" fmla="*/ 526473 h 817893"/>
              <a:gd name="connsiteX13" fmla="*/ 1316182 w 2867891"/>
              <a:gd name="connsiteY13" fmla="*/ 512619 h 817893"/>
              <a:gd name="connsiteX14" fmla="*/ 1233054 w 2867891"/>
              <a:gd name="connsiteY14" fmla="*/ 484910 h 817893"/>
              <a:gd name="connsiteX15" fmla="*/ 1191491 w 2867891"/>
              <a:gd name="connsiteY15" fmla="*/ 471055 h 817893"/>
              <a:gd name="connsiteX16" fmla="*/ 1108364 w 2867891"/>
              <a:gd name="connsiteY16" fmla="*/ 429491 h 817893"/>
              <a:gd name="connsiteX17" fmla="*/ 997527 w 2867891"/>
              <a:gd name="connsiteY17" fmla="*/ 332510 h 817893"/>
              <a:gd name="connsiteX18" fmla="*/ 914400 w 2867891"/>
              <a:gd name="connsiteY18" fmla="*/ 318655 h 817893"/>
              <a:gd name="connsiteX19" fmla="*/ 858982 w 2867891"/>
              <a:gd name="connsiteY19" fmla="*/ 304800 h 817893"/>
              <a:gd name="connsiteX20" fmla="*/ 817418 w 2867891"/>
              <a:gd name="connsiteY20" fmla="*/ 290946 h 817893"/>
              <a:gd name="connsiteX21" fmla="*/ 762000 w 2867891"/>
              <a:gd name="connsiteY21" fmla="*/ 277091 h 817893"/>
              <a:gd name="connsiteX22" fmla="*/ 651164 w 2867891"/>
              <a:gd name="connsiteY22" fmla="*/ 249382 h 817893"/>
              <a:gd name="connsiteX23" fmla="*/ 484909 w 2867891"/>
              <a:gd name="connsiteY23" fmla="*/ 235528 h 817893"/>
              <a:gd name="connsiteX24" fmla="*/ 374073 w 2867891"/>
              <a:gd name="connsiteY24" fmla="*/ 207819 h 817893"/>
              <a:gd name="connsiteX25" fmla="*/ 290945 w 2867891"/>
              <a:gd name="connsiteY25" fmla="*/ 166255 h 817893"/>
              <a:gd name="connsiteX26" fmla="*/ 180109 w 2867891"/>
              <a:gd name="connsiteY26" fmla="*/ 152400 h 817893"/>
              <a:gd name="connsiteX27" fmla="*/ 110836 w 2867891"/>
              <a:gd name="connsiteY27" fmla="*/ 96982 h 817893"/>
              <a:gd name="connsiteX28" fmla="*/ 69273 w 2867891"/>
              <a:gd name="connsiteY28" fmla="*/ 69273 h 817893"/>
              <a:gd name="connsiteX29" fmla="*/ 0 w 2867891"/>
              <a:gd name="connsiteY29" fmla="*/ 0 h 817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867891" h="817893">
                <a:moveTo>
                  <a:pt x="2867891" y="720437"/>
                </a:moveTo>
                <a:cubicBezTo>
                  <a:pt x="2769979" y="740019"/>
                  <a:pt x="2820956" y="726845"/>
                  <a:pt x="2715491" y="762000"/>
                </a:cubicBezTo>
                <a:cubicBezTo>
                  <a:pt x="2715490" y="762000"/>
                  <a:pt x="2632365" y="789709"/>
                  <a:pt x="2632364" y="789710"/>
                </a:cubicBezTo>
                <a:lnTo>
                  <a:pt x="2590800" y="817419"/>
                </a:lnTo>
                <a:cubicBezTo>
                  <a:pt x="2535382" y="812801"/>
                  <a:pt x="2478278" y="817893"/>
                  <a:pt x="2424545" y="803564"/>
                </a:cubicBezTo>
                <a:cubicBezTo>
                  <a:pt x="2405613" y="798515"/>
                  <a:pt x="2399285" y="772868"/>
                  <a:pt x="2382982" y="762000"/>
                </a:cubicBezTo>
                <a:cubicBezTo>
                  <a:pt x="2370831" y="753899"/>
                  <a:pt x="2355273" y="752764"/>
                  <a:pt x="2341418" y="748146"/>
                </a:cubicBezTo>
                <a:lnTo>
                  <a:pt x="2216727" y="665019"/>
                </a:lnTo>
                <a:cubicBezTo>
                  <a:pt x="2202873" y="655783"/>
                  <a:pt x="2186938" y="649084"/>
                  <a:pt x="2175164" y="637310"/>
                </a:cubicBezTo>
                <a:cubicBezTo>
                  <a:pt x="2149639" y="611785"/>
                  <a:pt x="2145858" y="599743"/>
                  <a:pt x="2105891" y="595746"/>
                </a:cubicBezTo>
                <a:cubicBezTo>
                  <a:pt x="2027637" y="587921"/>
                  <a:pt x="1948873" y="586509"/>
                  <a:pt x="1870364" y="581891"/>
                </a:cubicBezTo>
                <a:cubicBezTo>
                  <a:pt x="1690443" y="521920"/>
                  <a:pt x="1946404" y="602875"/>
                  <a:pt x="1427018" y="554182"/>
                </a:cubicBezTo>
                <a:cubicBezTo>
                  <a:pt x="1410440" y="552628"/>
                  <a:pt x="1401045" y="532320"/>
                  <a:pt x="1385454" y="526473"/>
                </a:cubicBezTo>
                <a:cubicBezTo>
                  <a:pt x="1363405" y="518205"/>
                  <a:pt x="1338900" y="518815"/>
                  <a:pt x="1316182" y="512619"/>
                </a:cubicBezTo>
                <a:cubicBezTo>
                  <a:pt x="1288003" y="504934"/>
                  <a:pt x="1260763" y="494147"/>
                  <a:pt x="1233054" y="484910"/>
                </a:cubicBezTo>
                <a:cubicBezTo>
                  <a:pt x="1219200" y="480292"/>
                  <a:pt x="1203642" y="479156"/>
                  <a:pt x="1191491" y="471055"/>
                </a:cubicBezTo>
                <a:cubicBezTo>
                  <a:pt x="1137776" y="435245"/>
                  <a:pt x="1165724" y="448612"/>
                  <a:pt x="1108364" y="429491"/>
                </a:cubicBezTo>
                <a:cubicBezTo>
                  <a:pt x="1094716" y="415843"/>
                  <a:pt x="1031895" y="343966"/>
                  <a:pt x="997527" y="332510"/>
                </a:cubicBezTo>
                <a:cubicBezTo>
                  <a:pt x="970877" y="323627"/>
                  <a:pt x="941946" y="324164"/>
                  <a:pt x="914400" y="318655"/>
                </a:cubicBezTo>
                <a:cubicBezTo>
                  <a:pt x="895729" y="314921"/>
                  <a:pt x="877291" y="310031"/>
                  <a:pt x="858982" y="304800"/>
                </a:cubicBezTo>
                <a:cubicBezTo>
                  <a:pt x="844940" y="300788"/>
                  <a:pt x="831460" y="294958"/>
                  <a:pt x="817418" y="290946"/>
                </a:cubicBezTo>
                <a:cubicBezTo>
                  <a:pt x="799109" y="285715"/>
                  <a:pt x="780309" y="282322"/>
                  <a:pt x="762000" y="277091"/>
                </a:cubicBezTo>
                <a:cubicBezTo>
                  <a:pt x="705401" y="260920"/>
                  <a:pt x="722977" y="257831"/>
                  <a:pt x="651164" y="249382"/>
                </a:cubicBezTo>
                <a:cubicBezTo>
                  <a:pt x="595934" y="242884"/>
                  <a:pt x="540327" y="240146"/>
                  <a:pt x="484909" y="235528"/>
                </a:cubicBezTo>
                <a:cubicBezTo>
                  <a:pt x="458565" y="230259"/>
                  <a:pt x="402472" y="222019"/>
                  <a:pt x="374073" y="207819"/>
                </a:cubicBezTo>
                <a:cubicBezTo>
                  <a:pt x="323365" y="182465"/>
                  <a:pt x="345668" y="176205"/>
                  <a:pt x="290945" y="166255"/>
                </a:cubicBezTo>
                <a:cubicBezTo>
                  <a:pt x="254313" y="159594"/>
                  <a:pt x="217054" y="157018"/>
                  <a:pt x="180109" y="152400"/>
                </a:cubicBezTo>
                <a:cubicBezTo>
                  <a:pt x="99194" y="125430"/>
                  <a:pt x="173502" y="159649"/>
                  <a:pt x="110836" y="96982"/>
                </a:cubicBezTo>
                <a:cubicBezTo>
                  <a:pt x="99062" y="85208"/>
                  <a:pt x="81804" y="80238"/>
                  <a:pt x="69273" y="69273"/>
                </a:cubicBezTo>
                <a:cubicBezTo>
                  <a:pt x="44697" y="47769"/>
                  <a:pt x="0" y="0"/>
                  <a:pt x="0" y="0"/>
                </a:cubicBezTo>
              </a:path>
            </a:pathLst>
          </a:cu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214290"/>
            <a:ext cx="3810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20" y="0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</a:rPr>
              <a:t>Дополнительный материал.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714356"/>
            <a:ext cx="46434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FF0000"/>
                </a:solidFill>
              </a:rPr>
              <a:t>Гаагская конференция 1899 года  </a:t>
            </a:r>
            <a:r>
              <a:rPr lang="ru-RU" sz="1600" dirty="0"/>
              <a:t>была</a:t>
            </a:r>
            <a:r>
              <a:rPr lang="ru-RU" sz="1600" dirty="0" smtClean="0"/>
              <a:t> созвана в столице Голландии Гааге.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 ней приняли участие 26 стран Европы, Азии и Америки.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Ими были взяты на себя следующие обязательства: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использовать удушливые и отравляющие газы (Германия впоследствии нарушила – Ипр (иприт))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применять газосодержащие снаряды и гранаты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не использовать разрывные пули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Создан Гаагский Международный суд по проблемам политических конфликтов.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142852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Миротворческие инициативы России и Гаагская конференция 1899 года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642918"/>
            <a:ext cx="4267200" cy="318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142844" y="5796171"/>
            <a:ext cx="585791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В целом результаты конференции не соответствовали замыслам Николая</a:t>
            </a:r>
          </a:p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II –первого государственного деятеля, поставившего вопрос о всеобщем</a:t>
            </a:r>
          </a:p>
          <a:p>
            <a:pPr marL="342900" indent="-342900">
              <a:lnSpc>
                <a:spcPct val="150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разоружении.</a:t>
            </a:r>
            <a:endParaRPr lang="ru-RU" sz="1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34290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Русско-японская война 1904-1905 гг.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357430"/>
            <a:ext cx="385765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FF0000"/>
                </a:solidFill>
              </a:rPr>
              <a:t>Причины войны: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/>
              <a:t>Борьба крупнейших держав мира за передел уже поделенного мира. (рынки сбыта, источники сырья)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/>
              <a:t>Борьба Японии и России за влияние в: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 Северном Китае, 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Маньчжурии 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Корее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1400" dirty="0" smtClean="0"/>
              <a:t>Стремление царского правительства отвлечь народ от острых социальных проблем внутри страны.</a:t>
            </a:r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642918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Война началась 27 января 1904 года  с нападения японских кораблей на порт-артурскую эскадру и находившийся нейтральном порту Чемульпо крейсер «Варяг» и закончилась 23 августа 1905 года подписанием мирного договора в американском городе  Портсмут (военно-американская база в бассейне Тихого океана) </a:t>
            </a:r>
            <a:endParaRPr lang="ru-RU" sz="1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714620"/>
            <a:ext cx="445977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628652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Характер войны:   несправедливый, захватнический  со стороны всех её участников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521494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27 января, отклонив ответ России на свой ультиматум, японская сторона начала военные действия, напав на порт-артурскую эскадру и находившийся нейтральном порту Чемульпо крейсер «Варяг».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Затем </a:t>
            </a:r>
            <a:r>
              <a:rPr lang="ru-RU" sz="1400" dirty="0"/>
              <a:t>четыре японские армии развернули наступление на суше, попытавшись перерезать железнодорожное сообщение с Порт-Артуром и взять его штурмом.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Ход </a:t>
            </a:r>
            <a:r>
              <a:rPr lang="ru-RU" sz="1400" dirty="0"/>
              <a:t>войны сразу же стал складываться не в пользу России.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Русская </a:t>
            </a:r>
            <a:r>
              <a:rPr lang="ru-RU" sz="1400" dirty="0"/>
              <a:t>эскадра оказалась блокированной в Порт-Артуре. </a:t>
            </a:r>
            <a:endParaRPr lang="ru-RU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Ход войны: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3643314"/>
            <a:ext cx="528641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Сухопутная армия потерпела поражение в битве под Ляояном (август 1904 г.),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20 декабря 1904 г. Порт-Артур капитулировал (Стессель).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24 февраля 1905 г. Россия потерпела сокрушительное поражение в битве под Мукденом (Куропаткин, отступление по «коридору»).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24 февраля прибыл адмирал Макаров и действия флота активизировались, но 31 марта крейсер «Петропавловск» подорвался и Макаров погиб (Верещагин).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15 мая русская эскадра была разбита в Цусимском проливе.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235160"/>
            <a:ext cx="2928958" cy="362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8"/>
            <a:ext cx="678661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экономическая и военно-техническая отсталость страны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бездарность </a:t>
            </a:r>
            <a:r>
              <a:rPr lang="ru-RU" sz="1400" dirty="0"/>
              <a:t>и ошибки ряда царских военачальников (Куропаткин – военный министр и наместник Дальнего Востока адмирал Алексеев)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помощь </a:t>
            </a:r>
            <a:r>
              <a:rPr lang="ru-RU" sz="1400" dirty="0"/>
              <a:t>Японии со стороны Англии и США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 smtClean="0"/>
              <a:t>предательство </a:t>
            </a:r>
            <a:r>
              <a:rPr lang="ru-RU" sz="1400" dirty="0"/>
              <a:t>интересов страны ее внутренними врагами (некоторыми представителями социал-демократии и так называемой «либеральной» буржуазии).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400" dirty="0"/>
              <a:t>С</a:t>
            </a:r>
            <a:r>
              <a:rPr lang="ru-RU" sz="1400" dirty="0" smtClean="0"/>
              <a:t>трана </a:t>
            </a:r>
            <a:r>
              <a:rPr lang="ru-RU" sz="1400" dirty="0"/>
              <a:t>вступила в войну плохо подготовленной: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флот </a:t>
            </a:r>
            <a:r>
              <a:rPr lang="ru-RU" sz="1400" dirty="0"/>
              <a:t>состоял из различных типов судов;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силы </a:t>
            </a:r>
            <a:r>
              <a:rPr lang="ru-RU" sz="1400" dirty="0"/>
              <a:t>флота были рассредоточены между Порт-Артуром и Владивостоком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разбросанность </a:t>
            </a:r>
            <a:r>
              <a:rPr lang="ru-RU" sz="1400" dirty="0"/>
              <a:t>сухопутных войск на Дальнем Востоке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плохое </a:t>
            </a:r>
            <a:r>
              <a:rPr lang="ru-RU" sz="1400" dirty="0"/>
              <a:t>вооружение (новейшие разработки лишь у 1/3 сил)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Порт-Артур </a:t>
            </a:r>
            <a:r>
              <a:rPr lang="ru-RU" sz="1400" dirty="0"/>
              <a:t>не укреплен полностью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плохие </a:t>
            </a:r>
            <a:r>
              <a:rPr lang="ru-RU" sz="1400" dirty="0"/>
              <a:t>дороги и снабжение </a:t>
            </a:r>
          </a:p>
          <a:p>
            <a:pPr marL="2171700" lvl="4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1400" dirty="0" smtClean="0"/>
              <a:t>не имелось четких планов военных действий, силы противника недооценивались.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Причины поражения: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368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2375503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9" name="TextBox 8"/>
          <p:cNvSpPr txBox="1"/>
          <p:nvPr/>
        </p:nvSpPr>
        <p:spPr>
          <a:xfrm>
            <a:off x="7286644" y="3429000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Алексеев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6357958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Куропаткин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81439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С. Ю. Витте согласилось на посредничество американского президента Т. Рузвельта в подписании мирного договора с Японией.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23 августа 1905 г. в Портсмуте (США) русская делегация во главе с Витте подписала мирный договор с Японией.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Несмотря на горечь военных поражений, условия Портсмутского мира были не слишком обременительны для России. 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В этом проявилось дипломатическое искусство Витте, умело игравшего на противоречиях между Японией и США. Россия отвергала претензии на контрибуцию и уступала Японии: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аренду Ляодунского полуострова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южную половину о.Сахалин (Витте – «граф </a:t>
            </a:r>
            <a:r>
              <a:rPr lang="ru-RU" sz="1600" dirty="0" err="1" smtClean="0"/>
              <a:t>Полусахалинский</a:t>
            </a:r>
            <a:r>
              <a:rPr lang="ru-RU" sz="1600" dirty="0" smtClean="0"/>
              <a:t>»)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ветку железной дороги от Порт-Артура до </a:t>
            </a:r>
            <a:r>
              <a:rPr lang="ru-RU" sz="1600" dirty="0" err="1" smtClean="0"/>
              <a:t>Чанчуня</a:t>
            </a:r>
            <a:endParaRPr lang="ru-RU" sz="1600" dirty="0" smtClean="0"/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часть островов Курильской гряды (спор идет до сих пор)</a:t>
            </a:r>
          </a:p>
          <a:p>
            <a:pPr marL="1257300" lvl="2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- японские рыбаки получили право рыбной ловли вдоль русских берегов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Условия Портсмутского мира: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+mn-lt"/>
              </a:rPr>
              <a:t>Итоги войны.</a:t>
            </a:r>
            <a:endParaRPr lang="ru-RU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857232"/>
            <a:ext cx="8501122" cy="23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Война </a:t>
            </a:r>
            <a:r>
              <a:rPr lang="ru-RU" sz="1400" dirty="0"/>
              <a:t>не принесла России ни одной победы и породила революцию 1905 года, о ней говорили как о «роковой» и «несчастной».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 </a:t>
            </a:r>
            <a:r>
              <a:rPr lang="ru-RU" sz="1400" dirty="0"/>
              <a:t>этого времени принято отсчитывать конец династии Романовых и закат императорской России.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Если </a:t>
            </a:r>
            <a:r>
              <a:rPr lang="ru-RU" sz="1400" dirty="0"/>
              <a:t>не считать Англо-бурской войны, произошедшей на рубеже столетий, Русско-японская была первой войной XX века.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Азия</a:t>
            </a:r>
            <a:r>
              <a:rPr lang="ru-RU" sz="1400" dirty="0"/>
              <a:t>, облаченная в европейский мундир, давала понять Западу, какое место в международных отношениях она рассчитывает занять.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429000"/>
            <a:ext cx="821537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В этой войне, несправедливой и захватнической с обеих сторон, Россия и Япония понесли огромные финансовые затраты и людские потери.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Война показала неспособность самодержавия управлять страной и привела страну к революции.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Поражение России в войне с Японией оказало серьезное влияние на расстановку сил империалистических держав не только на Дальнем Востоке, но и в Европе.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Таким образом, в результате поражения в войне влияние России на Дальнем Востоке было значительно подорвано.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57290" y="50004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План: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357298"/>
            <a:ext cx="6357982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Международная обстановка в начале ХХ века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</a:rPr>
              <a:t>Взгляды правящей элиты на проблемы внешней политики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Основные </a:t>
            </a:r>
            <a:r>
              <a:rPr lang="ru-RU" dirty="0">
                <a:solidFill>
                  <a:schemeClr val="tx1"/>
                </a:solidFill>
              </a:rPr>
              <a:t>направления внешней политики России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Российско-Китайские отношения в начале ХХ века.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Миротворческие инициативы России и Гаагская конференция 1899 года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Русско-японская война 1904-1905 гг.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Причины войны: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Ход войны Причины поражения Условия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Портсмутского мира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+mn-lt"/>
              </a:rPr>
              <a:t>Итоги войны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3588" y="214290"/>
            <a:ext cx="2030412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659371"/>
            <a:ext cx="2071670" cy="319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3786190"/>
            <a:ext cx="1858962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285860"/>
            <a:ext cx="828680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Проанализировать основные направления </a:t>
            </a:r>
            <a:r>
              <a:rPr lang="ru-RU" dirty="0"/>
              <a:t>внешней политики России в начале XX века.</a:t>
            </a:r>
          </a:p>
          <a:p>
            <a:pPr>
              <a:lnSpc>
                <a:spcPct val="150000"/>
              </a:lnSpc>
            </a:pPr>
            <a:r>
              <a:rPr lang="ru-RU" dirty="0"/>
              <a:t>2. </a:t>
            </a:r>
            <a:r>
              <a:rPr lang="ru-RU" dirty="0" smtClean="0"/>
              <a:t>Выяснить причины, характер, основные </a:t>
            </a:r>
            <a:r>
              <a:rPr lang="ru-RU" dirty="0" smtClean="0"/>
              <a:t>этапы</a:t>
            </a:r>
            <a:r>
              <a:rPr lang="ru-RU" dirty="0" smtClean="0"/>
              <a:t>, итог </a:t>
            </a:r>
            <a:r>
              <a:rPr lang="ru-RU" dirty="0"/>
              <a:t>Русско-японской войны.</a:t>
            </a:r>
          </a:p>
          <a:p>
            <a:pPr>
              <a:lnSpc>
                <a:spcPct val="150000"/>
              </a:lnSpc>
            </a:pPr>
            <a:r>
              <a:rPr lang="ru-RU" dirty="0"/>
              <a:t>3. Продолжить формирование умений работать с историческими документами, картой, самостоятельно делать выводы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35716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Цели: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786" y="4929198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/>
              <a:t>Порт-Артур,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Портсмутский мир,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Маньчжурия, </a:t>
            </a:r>
          </a:p>
          <a:p>
            <a:pPr>
              <a:lnSpc>
                <a:spcPct val="150000"/>
              </a:lnSpc>
            </a:pPr>
            <a:r>
              <a:rPr lang="ru-RU" b="1" i="1" dirty="0" smtClean="0"/>
              <a:t>агрессия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357694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Термины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429000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0"/>
            <a:ext cx="4572032" cy="1928802"/>
          </a:xfrm>
          <a:ln>
            <a:solidFill>
              <a:srgbClr val="77F11B"/>
            </a:solidFill>
          </a:ln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ru-RU" sz="1800" dirty="0" smtClean="0"/>
              <a:t>В конце XIX-начале XX в. Российская империя являлась одной из ведущих стран мира. </a:t>
            </a:r>
          </a:p>
          <a:p>
            <a:pPr>
              <a:lnSpc>
                <a:spcPct val="150000"/>
              </a:lnSpc>
            </a:pPr>
            <a:r>
              <a:rPr lang="ru-RU" sz="1800" dirty="0" smtClean="0"/>
              <a:t>Роль России на международной арене определялась :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её географическим положением,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геополитическими,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28" y="214290"/>
            <a:ext cx="4143372" cy="1569660"/>
          </a:xfrm>
          <a:prstGeom prst="rect">
            <a:avLst/>
          </a:prstGeom>
          <a:noFill/>
          <a:ln>
            <a:solidFill>
              <a:srgbClr val="77F11B"/>
            </a:solidFill>
          </a:ln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стратегическими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экономическими интересами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военным потенциалом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600" dirty="0" smtClean="0"/>
              <a:t>богатейшими ресурсами.</a:t>
            </a:r>
            <a:endParaRPr lang="ru-RU" sz="1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928803"/>
            <a:ext cx="9144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3251231" cy="642942"/>
          </a:xfrm>
        </p:spPr>
        <p:txBody>
          <a:bodyPr anchor="ctr">
            <a:normAutofit/>
          </a:bodyPr>
          <a:lstStyle/>
          <a:p>
            <a:pPr algn="ctr"/>
            <a:r>
              <a:rPr lang="ru-RU" sz="1600" b="0" dirty="0" smtClean="0">
                <a:solidFill>
                  <a:srgbClr val="FF0000"/>
                </a:solidFill>
              </a:rPr>
              <a:t>Взгляды правящей элиты на проблемы внешней политики</a:t>
            </a:r>
            <a:endParaRPr lang="ru-RU" sz="1600" b="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785794"/>
            <a:ext cx="3714776" cy="314327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 выборе союзников и определении приоритетных направлений внешней политики наблюдались противоречивые тенденции.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одной стороны, часть правящей верхушки (С. Ю. Витте, а впоследствии П. А. Столыпин) понимала опасность вооруженных конфликтов для внутренней модернизации страны.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290"/>
            <a:ext cx="24384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5620" y="214291"/>
            <a:ext cx="2481226" cy="32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000496" y="3429000"/>
            <a:ext cx="2428892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С.Ю. Витте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3429000"/>
            <a:ext cx="2500330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П.А. Столыпин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929066"/>
            <a:ext cx="3643338" cy="2732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000496" y="4000504"/>
            <a:ext cx="492922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Поэтому </a:t>
            </a:r>
            <a:r>
              <a:rPr lang="ru-RU" sz="2000" dirty="0" smtClean="0">
                <a:solidFill>
                  <a:srgbClr val="FF0000"/>
                </a:solidFill>
              </a:rPr>
              <a:t>они настаивали на разрешении противоречий мирными дипломатическими средствами.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Россия проявляла мирные инициативы в вопросах разоружения, войны и мира (Гаагская конференция 1899 г.).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7" grpId="0" animBg="1"/>
      <p:bldP spid="8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42853"/>
            <a:ext cx="3008313" cy="3357585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/>
              <a:t>С другой стороны, часть правящих кругов занимала экспансионистские позиции, выступала за дальнейшие территориальные приобретения (А. М. Безобразов («Безобразовская клика»), А. П. Извольский, С.Д. Сазонов).</a:t>
            </a:r>
          </a:p>
          <a:p>
            <a:pPr>
              <a:lnSpc>
                <a:spcPct val="150000"/>
              </a:lnSpc>
            </a:pPr>
            <a:r>
              <a:rPr lang="ru-RU" sz="1600" dirty="0" smtClean="0"/>
              <a:t>«Стране нужна маленькая победоносная война…»</a:t>
            </a:r>
            <a:endParaRPr lang="ru-RU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14290"/>
            <a:ext cx="4691462" cy="611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71876"/>
            <a:ext cx="2163314" cy="312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642942"/>
          </a:xfrm>
        </p:spPr>
        <p:txBody>
          <a:bodyPr anchor="ctr">
            <a:normAutofit/>
          </a:bodyPr>
          <a:lstStyle/>
          <a:p>
            <a:pPr algn="ctr"/>
            <a:r>
              <a:rPr lang="ru-RU" sz="1600" b="0" dirty="0" smtClean="0">
                <a:solidFill>
                  <a:srgbClr val="FF0000"/>
                </a:solidFill>
              </a:rPr>
              <a:t>Международная обстановка в начале ХХ века</a:t>
            </a:r>
            <a:endParaRPr lang="ru-RU" sz="1600" b="0" dirty="0">
              <a:solidFill>
                <a:srgbClr val="FF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285720" y="857232"/>
            <a:ext cx="3179793" cy="5786478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На рубеже XIX-XX вв. произошло значительное изменение международной обстановки, </a:t>
            </a:r>
            <a:r>
              <a:rPr lang="ru-RU" dirty="0" smtClean="0">
                <a:solidFill>
                  <a:srgbClr val="FF0000"/>
                </a:solidFill>
              </a:rPr>
              <a:t>вызванное борьбой великих держав за передел мира, </a:t>
            </a:r>
            <a:r>
              <a:rPr lang="ru-RU" dirty="0" smtClean="0"/>
              <a:t>усилением тенденции к прямой аннексии различных территорий и превращению их в колонии.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На международной арене возросло влияние Германской империи, созданной в 1870 году.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В связи со стремлением Германии участвовать в переделе мира резко обострились ее противоречия с Великобританией и Францией.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/>
              <a:t>Кроме того, начали более активно действовать США и Япония, желавшие расширить сферы своего экономического влияния.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857620" y="1000108"/>
            <a:ext cx="2143140" cy="157163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Возросло влияние Германии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7"/>
            <a:endCxn id="18" idx="1"/>
          </p:cNvCxnSpPr>
          <p:nvPr/>
        </p:nvCxnSpPr>
        <p:spPr>
          <a:xfrm rot="16200000" flipH="1">
            <a:off x="6369681" y="547492"/>
            <a:ext cx="19872" cy="138542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6"/>
            <a:endCxn id="21" idx="1"/>
          </p:cNvCxnSpPr>
          <p:nvPr/>
        </p:nvCxnSpPr>
        <p:spPr>
          <a:xfrm>
            <a:off x="6000760" y="1785926"/>
            <a:ext cx="1071570" cy="3571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5"/>
            <a:endCxn id="22" idx="1"/>
          </p:cNvCxnSpPr>
          <p:nvPr/>
        </p:nvCxnSpPr>
        <p:spPr>
          <a:xfrm rot="16200000" flipH="1">
            <a:off x="6353834" y="1674653"/>
            <a:ext cx="51566" cy="1385426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072330" y="1000108"/>
            <a:ext cx="1857388" cy="500066"/>
          </a:xfrm>
          <a:prstGeom prst="rect">
            <a:avLst/>
          </a:prstGeom>
          <a:solidFill>
            <a:srgbClr val="77F11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72330" y="1571612"/>
            <a:ext cx="1857388" cy="500066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Франция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2143116"/>
            <a:ext cx="1857388" cy="500066"/>
          </a:xfrm>
          <a:prstGeom prst="rect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929058" y="2857496"/>
            <a:ext cx="2143140" cy="1571636"/>
          </a:xfrm>
          <a:prstGeom prst="ellips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Значительно усилилась Япония </a:t>
            </a:r>
            <a:endParaRPr lang="ru-RU" dirty="0"/>
          </a:p>
        </p:txBody>
      </p:sp>
      <p:cxnSp>
        <p:nvCxnSpPr>
          <p:cNvPr id="32" name="Прямая со стрелкой 31"/>
          <p:cNvCxnSpPr>
            <a:stCxn id="31" idx="6"/>
            <a:endCxn id="35" idx="1"/>
          </p:cNvCxnSpPr>
          <p:nvPr/>
        </p:nvCxnSpPr>
        <p:spPr>
          <a:xfrm flipV="1">
            <a:off x="6072198" y="3607595"/>
            <a:ext cx="928694" cy="3571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7000892" y="3357562"/>
            <a:ext cx="1857388" cy="500066"/>
          </a:xfrm>
          <a:prstGeom prst="rect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Россия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000496" y="4572008"/>
            <a:ext cx="4929222" cy="135732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Вспомните: в чем заключались основные противоречия Германии с Англией, Францией и Россией?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000496" y="6000768"/>
            <a:ext cx="4929222" cy="652466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Вспомните: в чем заключались основные противоречия России и Японии?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1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  <p:bldP spid="8" grpId="0" animBg="1"/>
      <p:bldP spid="18" grpId="0" animBg="1"/>
      <p:bldP spid="21" grpId="0" animBg="1"/>
      <p:bldP spid="22" grpId="0" animBg="1"/>
      <p:bldP spid="31" grpId="0" animBg="1"/>
      <p:bldP spid="35" grpId="0" animBg="1"/>
      <p:bldP spid="39" grpId="0" animBg="1"/>
      <p:bldP spid="39" grpId="1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42844" y="2428868"/>
            <a:ext cx="8572528" cy="15716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rgbClr val="FD200F"/>
                </a:solidFill>
              </a:rPr>
              <a:t>Южное</a:t>
            </a:r>
          </a:p>
          <a:p>
            <a:pPr algn="ctr">
              <a:buNone/>
            </a:pPr>
            <a:r>
              <a:rPr lang="ru-RU" sz="2000" dirty="0">
                <a:solidFill>
                  <a:srgbClr val="FD200F"/>
                </a:solidFill>
              </a:rPr>
              <a:t>О</a:t>
            </a:r>
            <a:r>
              <a:rPr lang="ru-RU" sz="2000" dirty="0" smtClean="0">
                <a:solidFill>
                  <a:srgbClr val="FD200F"/>
                </a:solidFill>
              </a:rPr>
              <a:t>тношения </a:t>
            </a:r>
            <a:r>
              <a:rPr lang="ru-RU" sz="2000" dirty="0">
                <a:solidFill>
                  <a:srgbClr val="FD200F"/>
                </a:solidFill>
              </a:rPr>
              <a:t>с Турцией, Ираном.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ru-RU" sz="1900" dirty="0"/>
              <a:t>Россия вела борьбу за черноморские проливы и старалась укрепить свое экономическое и политическое влияние в Азии</a:t>
            </a:r>
            <a:r>
              <a:rPr lang="ru-RU" sz="1900" dirty="0" smtClean="0"/>
              <a:t>.</a:t>
            </a:r>
            <a:endParaRPr lang="ru-RU" sz="1900" dirty="0"/>
          </a:p>
        </p:txBody>
      </p:sp>
      <p:sp>
        <p:nvSpPr>
          <p:cNvPr id="5" name="Овал 4"/>
          <p:cNvSpPr/>
          <p:nvPr/>
        </p:nvSpPr>
        <p:spPr>
          <a:xfrm>
            <a:off x="285720" y="4357694"/>
            <a:ext cx="2571768" cy="2143140"/>
          </a:xfrm>
          <a:prstGeom prst="ellipse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Россия</a:t>
            </a:r>
            <a:endParaRPr lang="ru-RU" sz="40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5" idx="7"/>
            <a:endCxn id="12" idx="1"/>
          </p:cNvCxnSpPr>
          <p:nvPr/>
        </p:nvCxnSpPr>
        <p:spPr>
          <a:xfrm rot="16200000" flipH="1">
            <a:off x="4701349" y="2451061"/>
            <a:ext cx="7616" cy="4448593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929454" y="4429132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Турция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>
            <a:stCxn id="5" idx="5"/>
            <a:endCxn id="18" idx="1"/>
          </p:cNvCxnSpPr>
          <p:nvPr/>
        </p:nvCxnSpPr>
        <p:spPr>
          <a:xfrm rot="5400000" flipH="1" flipV="1">
            <a:off x="4737068" y="3923155"/>
            <a:ext cx="7616" cy="4520031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000892" y="5929330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Иран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71802" y="421481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Борьба за контроль над Черноморскими проливами (какими?)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71802" y="5857892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Борьба за влияние в Азии</a:t>
            </a:r>
            <a:endParaRPr lang="ru-RU" sz="1200" dirty="0"/>
          </a:p>
        </p:txBody>
      </p:sp>
      <p:sp>
        <p:nvSpPr>
          <p:cNvPr id="29" name="Выноска 1 (граница и черта) 28"/>
          <p:cNvSpPr/>
          <p:nvPr/>
        </p:nvSpPr>
        <p:spPr>
          <a:xfrm rot="16200000">
            <a:off x="1250133" y="-321495"/>
            <a:ext cx="500066" cy="2571768"/>
          </a:xfrm>
          <a:prstGeom prst="accentBorderCallout1">
            <a:avLst>
              <a:gd name="adj1" fmla="val 11924"/>
              <a:gd name="adj2" fmla="val -9309"/>
              <a:gd name="adj3" fmla="val 12370"/>
              <a:gd name="adj4" fmla="val -253326"/>
            </a:avLst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Западное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42910" y="1500174"/>
            <a:ext cx="2143140" cy="738664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Англией, Францией, Германией. </a:t>
            </a:r>
          </a:p>
        </p:txBody>
      </p:sp>
      <p:sp>
        <p:nvSpPr>
          <p:cNvPr id="31" name="Выноска 1 (граница и черта) 30"/>
          <p:cNvSpPr/>
          <p:nvPr/>
        </p:nvSpPr>
        <p:spPr>
          <a:xfrm rot="16200000">
            <a:off x="4107653" y="-321495"/>
            <a:ext cx="500066" cy="2571768"/>
          </a:xfrm>
          <a:prstGeom prst="accentBorderCallout1">
            <a:avLst>
              <a:gd name="adj1" fmla="val 11924"/>
              <a:gd name="adj2" fmla="val -9309"/>
              <a:gd name="adj3" fmla="val 12283"/>
              <a:gd name="adj4" fmla="val -233932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Южное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500430" y="1500174"/>
            <a:ext cx="2143140" cy="700000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Турцией, Ираном. </a:t>
            </a:r>
          </a:p>
        </p:txBody>
      </p:sp>
      <p:sp>
        <p:nvSpPr>
          <p:cNvPr id="33" name="Выноска 1 (граница и черта) 32"/>
          <p:cNvSpPr/>
          <p:nvPr/>
        </p:nvSpPr>
        <p:spPr>
          <a:xfrm rot="16200000">
            <a:off x="7000892" y="-285776"/>
            <a:ext cx="500066" cy="2500330"/>
          </a:xfrm>
          <a:prstGeom prst="accentBorderCallout1">
            <a:avLst>
              <a:gd name="adj1" fmla="val 11924"/>
              <a:gd name="adj2" fmla="val -9309"/>
              <a:gd name="adj3" fmla="val 13391"/>
              <a:gd name="adj4" fmla="val -231162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dirty="0" smtClean="0"/>
              <a:t>Дальневосточное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429388" y="1428736"/>
            <a:ext cx="2143140" cy="738664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отношения с Китаем, Японией. </a:t>
            </a: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214282" y="0"/>
            <a:ext cx="8643998" cy="584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Основные направления внешней политики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12" grpId="0" animBg="1"/>
      <p:bldP spid="18" grpId="0" animBg="1"/>
      <p:bldP spid="22" grpId="0"/>
      <p:bldP spid="23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500042"/>
            <a:ext cx="8643998" cy="1428760"/>
          </a:xfrm>
          <a:ln>
            <a:solidFill>
              <a:srgbClr val="00B0F0"/>
            </a:solidFill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2200" dirty="0" smtClean="0">
                <a:solidFill>
                  <a:srgbClr val="FD200F"/>
                </a:solidFill>
              </a:rPr>
              <a:t>Западное</a:t>
            </a:r>
            <a:r>
              <a:rPr lang="ru-RU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rgbClr val="FD200F"/>
                </a:solidFill>
              </a:rPr>
              <a:t>О</a:t>
            </a:r>
            <a:r>
              <a:rPr lang="ru-RU" dirty="0" smtClean="0">
                <a:solidFill>
                  <a:srgbClr val="FD200F"/>
                </a:solidFill>
              </a:rPr>
              <a:t>тношения с Англией, Францией, Германией.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конца 1880-х гг. союзником России в Европе стала Франция.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 Англией Россия соперничала за влияние в Иране и Афганистане, с Австро-Венгрией — за влияние на Балканах.</a:t>
            </a:r>
          </a:p>
          <a:p>
            <a:endParaRPr lang="ru-RU" dirty="0"/>
          </a:p>
        </p:txBody>
      </p:sp>
      <p:cxnSp>
        <p:nvCxnSpPr>
          <p:cNvPr id="7" name="Прямая со стрелкой 6"/>
          <p:cNvCxnSpPr>
            <a:stCxn id="34" idx="7"/>
            <a:endCxn id="8" idx="1"/>
          </p:cNvCxnSpPr>
          <p:nvPr/>
        </p:nvCxnSpPr>
        <p:spPr>
          <a:xfrm rot="16200000" flipH="1">
            <a:off x="4344159" y="450797"/>
            <a:ext cx="7616" cy="387708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286512" y="2143116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Англия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1736" y="2143116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в Иране, Афганистане</a:t>
            </a:r>
            <a:endParaRPr lang="ru-RU" sz="1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2928934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Австро-Венгрия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34" idx="6"/>
            <a:endCxn id="15" idx="1"/>
          </p:cNvCxnSpPr>
          <p:nvPr/>
        </p:nvCxnSpPr>
        <p:spPr>
          <a:xfrm>
            <a:off x="2786050" y="3143248"/>
            <a:ext cx="3500462" cy="3571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43174" y="2928934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 на Балканах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714612" y="3643314"/>
            <a:ext cx="3429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Соперничество за влияние  на Балканах</a:t>
            </a:r>
            <a:endParaRPr lang="ru-RU" sz="1200" dirty="0"/>
          </a:p>
        </p:txBody>
      </p:sp>
      <p:cxnSp>
        <p:nvCxnSpPr>
          <p:cNvPr id="28" name="Прямая со стрелкой 27"/>
          <p:cNvCxnSpPr>
            <a:stCxn id="34" idx="5"/>
            <a:endCxn id="31" idx="1"/>
          </p:cNvCxnSpPr>
          <p:nvPr/>
        </p:nvCxnSpPr>
        <p:spPr>
          <a:xfrm rot="5400000" flipH="1" flipV="1">
            <a:off x="4344159" y="1958610"/>
            <a:ext cx="7616" cy="3877089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286512" y="3643314"/>
            <a:ext cx="1857388" cy="500066"/>
          </a:xfrm>
          <a:prstGeom prst="rect">
            <a:avLst/>
          </a:prstGeom>
          <a:solidFill>
            <a:srgbClr val="77F1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Германия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14282" y="2071678"/>
            <a:ext cx="2571768" cy="2143140"/>
          </a:xfrm>
          <a:prstGeom prst="ellipse">
            <a:avLst/>
          </a:prstGeom>
          <a:solidFill>
            <a:srgbClr val="FD200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Россия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57158" y="4643446"/>
            <a:ext cx="2143140" cy="1428760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Франция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(союзник)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86116" y="4429132"/>
            <a:ext cx="5643602" cy="1384995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3500000" scaled="0"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Таким образом, в 80-е годы 19 в начинают возникать противоречия между крупнейшими державами мира.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Их суть заключается в борьбе за передел уже поделенного мира.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86116" y="5929330"/>
            <a:ext cx="5643602" cy="923330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3500000" scaled="0"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Эти противоречия в дальнейшем приведут к образованию военно-политических союзов и первой мировой войне.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86116" y="5929330"/>
            <a:ext cx="5643602" cy="928670"/>
          </a:xfrm>
          <a:prstGeom prst="rect">
            <a:avLst/>
          </a:prstGeom>
          <a:solidFill>
            <a:srgbClr val="FFFF00"/>
          </a:solidFill>
          <a:ln>
            <a:solidFill>
              <a:srgbClr val="FD2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  каким последствиям приведет наличие этих противоречий в дальнейшем?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 L 0.00521 -0.3127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-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8" grpId="0" animBg="1"/>
      <p:bldP spid="13" grpId="0"/>
      <p:bldP spid="15" grpId="0" animBg="1"/>
      <p:bldP spid="23" grpId="0"/>
      <p:bldP spid="27" grpId="0"/>
      <p:bldP spid="31" grpId="0" animBg="1"/>
      <p:bldP spid="34" grpId="0" animBg="1"/>
      <p:bldP spid="42" grpId="0" animBg="1"/>
      <p:bldP spid="42" grpId="1" animBg="1"/>
      <p:bldP spid="43" grpId="0" animBg="1"/>
      <p:bldP spid="44" grpId="0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1720</Words>
  <Application>Microsoft Office PowerPoint</Application>
  <PresentationFormat>Экран (4:3)</PresentationFormat>
  <Paragraphs>192</Paragraphs>
  <Slides>18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Внешняя политика.  Русско-японская война 1904-1905 гг.</vt:lpstr>
      <vt:lpstr>Слайд 2</vt:lpstr>
      <vt:lpstr>Слайд 3</vt:lpstr>
      <vt:lpstr>Слайд 4</vt:lpstr>
      <vt:lpstr>Взгляды правящей элиты на проблемы внешней политики</vt:lpstr>
      <vt:lpstr>Слайд 6</vt:lpstr>
      <vt:lpstr>Международная обстановка в начале ХХ века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Итоги войны.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User</cp:lastModifiedBy>
  <cp:revision>146</cp:revision>
  <dcterms:created xsi:type="dcterms:W3CDTF">2009-09-08T14:21:47Z</dcterms:created>
  <dcterms:modified xsi:type="dcterms:W3CDTF">2014-12-01T17:53:57Z</dcterms:modified>
</cp:coreProperties>
</file>