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6" r:id="rId6"/>
    <p:sldId id="265" r:id="rId7"/>
    <p:sldId id="264" r:id="rId8"/>
    <p:sldId id="263" r:id="rId9"/>
    <p:sldId id="262" r:id="rId10"/>
    <p:sldId id="267" r:id="rId11"/>
    <p:sldId id="268" r:id="rId12"/>
    <p:sldId id="261" r:id="rId13"/>
    <p:sldId id="260" r:id="rId14"/>
    <p:sldId id="269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00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C1A2C-CC3A-4DD5-B9A0-05C8C57DE3D2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6D633-2D0E-43DB-A8A6-658C1A61A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274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6D633-2D0E-43DB-A8A6-658C1A61A46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A124-9362-474C-87DE-C5D21089212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375247-253B-41CC-9DA5-F945BD7463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A124-9362-474C-87DE-C5D21089212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5247-253B-41CC-9DA5-F945BD7463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A124-9362-474C-87DE-C5D21089212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5247-253B-41CC-9DA5-F945BD7463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58A124-9362-474C-87DE-C5D21089212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9375247-253B-41CC-9DA5-F945BD7463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A124-9362-474C-87DE-C5D21089212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5247-253B-41CC-9DA5-F945BD7463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A124-9362-474C-87DE-C5D21089212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5247-253B-41CC-9DA5-F945BD7463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5247-253B-41CC-9DA5-F945BD7463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A124-9362-474C-87DE-C5D21089212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A124-9362-474C-87DE-C5D21089212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5247-253B-41CC-9DA5-F945BD7463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A124-9362-474C-87DE-C5D21089212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5247-253B-41CC-9DA5-F945BD7463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58A124-9362-474C-87DE-C5D21089212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9375247-253B-41CC-9DA5-F945BD7463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A124-9362-474C-87DE-C5D21089212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375247-253B-41CC-9DA5-F945BD7463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158A124-9362-474C-87DE-C5D21089212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9375247-253B-41CC-9DA5-F945BD7463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teshestvie32.ru/novob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uteshestvie32.ru/content/ak-tolstoy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uteshestvie32.ru/content/ty-znaesh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teshestvie32.ru/content/sorochkin" TargetMode="External"/><Relationship Id="rId2" Type="http://schemas.openxmlformats.org/officeDocument/2006/relationships/hyperlink" Target="http://www.puteshestvie32.ru/content/kravco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uteshestvie32.ru/content/nepsha-0" TargetMode="External"/><Relationship Id="rId4" Type="http://schemas.openxmlformats.org/officeDocument/2006/relationships/hyperlink" Target="http://www.puteshestvie32.ru/content/sokolov-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2276872"/>
            <a:ext cx="7499176" cy="2304256"/>
          </a:xfrm>
        </p:spPr>
        <p:txBody>
          <a:bodyPr/>
          <a:lstStyle/>
          <a:p>
            <a:r>
              <a:rPr lang="ru-RU" sz="3600" smtClean="0"/>
              <a:t>тема </a:t>
            </a:r>
            <a:r>
              <a:rPr lang="ru-RU" sz="3600" dirty="0" smtClean="0"/>
              <a:t>«</a:t>
            </a:r>
            <a:r>
              <a:rPr lang="ru-RU" sz="3600" dirty="0" err="1" smtClean="0"/>
              <a:t>Брянщина</a:t>
            </a:r>
            <a:r>
              <a:rPr lang="ru-RU" sz="3600" dirty="0" smtClean="0"/>
              <a:t> литературная</a:t>
            </a:r>
            <a:r>
              <a:rPr lang="ru-RU" sz="4000" dirty="0" smtClean="0"/>
              <a:t>»</a:t>
            </a:r>
          </a:p>
          <a:p>
            <a:endParaRPr lang="ru-RU" sz="4000" dirty="0" smtClean="0"/>
          </a:p>
          <a:p>
            <a:r>
              <a:rPr lang="ru-RU" sz="2000" dirty="0" smtClean="0"/>
              <a:t>                                                     </a:t>
            </a:r>
          </a:p>
          <a:p>
            <a:r>
              <a:rPr lang="en-US" sz="2000" dirty="0" smtClean="0"/>
              <a:t> </a:t>
            </a:r>
            <a:r>
              <a:rPr lang="ru-RU" sz="2000" dirty="0" smtClean="0"/>
              <a:t>Выполнил: </a:t>
            </a:r>
          </a:p>
          <a:p>
            <a:r>
              <a:rPr lang="ru-RU" sz="2000" dirty="0" err="1" smtClean="0"/>
              <a:t>Красногорская</a:t>
            </a:r>
            <a:r>
              <a:rPr lang="ru-RU" sz="2000" dirty="0" smtClean="0"/>
              <a:t> </a:t>
            </a:r>
            <a:r>
              <a:rPr lang="ru-RU" sz="2000" dirty="0" smtClean="0"/>
              <a:t>СОШ №2</a:t>
            </a:r>
          </a:p>
          <a:p>
            <a:r>
              <a:rPr lang="ru-RU" sz="2000" dirty="0" smtClean="0"/>
              <a:t>Учитель Шевцов А.М.. </a:t>
            </a:r>
            <a:endParaRPr lang="en-US" sz="2000" dirty="0" smtClean="0"/>
          </a:p>
          <a:p>
            <a:r>
              <a:rPr lang="en-US" sz="2000" dirty="0" smtClean="0"/>
              <a:t>                    </a:t>
            </a:r>
            <a:endParaRPr lang="ru-RU" sz="2000" dirty="0" smtClean="0"/>
          </a:p>
          <a:p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548680"/>
            <a:ext cx="8305800" cy="792088"/>
          </a:xfrm>
        </p:spPr>
        <p:txBody>
          <a:bodyPr/>
          <a:lstStyle/>
          <a:p>
            <a:r>
              <a:rPr lang="ru-RU" sz="2000" dirty="0" err="1" smtClean="0"/>
              <a:t>Красногорская</a:t>
            </a:r>
            <a:r>
              <a:rPr lang="ru-RU" sz="2000" dirty="0" smtClean="0"/>
              <a:t> средняя общеобразовательная школа  №2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Военная проза помогает формированию духовного облика и характера современного человека, поскольку касается вечных нравственных проблем: верности долгу, гражданского мужества, совести, чести, человеческого досто­инства и сострадания.</a:t>
            </a:r>
          </a:p>
          <a:p>
            <a:pPr>
              <a:buNone/>
            </a:pPr>
            <a:r>
              <a:rPr lang="ru-RU" sz="2000" dirty="0" smtClean="0"/>
              <a:t>На </a:t>
            </a:r>
            <a:r>
              <a:rPr lang="ru-RU" sz="2000" dirty="0" err="1" smtClean="0"/>
              <a:t>Брянщине</a:t>
            </a:r>
            <a:r>
              <a:rPr lang="ru-RU" sz="2000" dirty="0" smtClean="0"/>
              <a:t> тема Великой Отечественной войны широко представлена в прозе бывших фронтовиков (Н.И. </a:t>
            </a:r>
            <a:r>
              <a:rPr lang="ru-RU" sz="2000" dirty="0" err="1" smtClean="0"/>
              <a:t>Грибачева</a:t>
            </a:r>
            <a:r>
              <a:rPr lang="ru-RU" sz="2000" dirty="0" smtClean="0"/>
              <a:t>, И.В. Абрамова, В.Д. </a:t>
            </a:r>
            <a:r>
              <a:rPr lang="ru-RU" sz="2000" dirty="0" err="1" smtClean="0"/>
              <a:t>Динабургского</a:t>
            </a:r>
            <a:r>
              <a:rPr lang="ru-RU" sz="2000" dirty="0" smtClean="0"/>
              <a:t>, Б.А. </a:t>
            </a:r>
            <a:r>
              <a:rPr lang="ru-RU" sz="2000" dirty="0" err="1" smtClean="0"/>
              <a:t>Пластинина</a:t>
            </a:r>
            <a:r>
              <a:rPr lang="ru-RU" sz="2000" dirty="0" smtClean="0"/>
              <a:t>, А.С. Романюка, А.Н. </a:t>
            </a:r>
            <a:r>
              <a:rPr lang="ru-RU" sz="2000" dirty="0" err="1" smtClean="0"/>
              <a:t>Саввина</a:t>
            </a:r>
            <a:r>
              <a:rPr lang="ru-RU" sz="2000" dirty="0" smtClean="0"/>
              <a:t>) и писателей послевоен­ных поколений (В.Н. Белоусова, Д.В. </a:t>
            </a:r>
            <a:r>
              <a:rPr lang="ru-RU" sz="2000" dirty="0" err="1" smtClean="0"/>
              <a:t>Стахорского</a:t>
            </a:r>
            <a:r>
              <a:rPr lang="ru-RU" sz="2000" dirty="0" smtClean="0"/>
              <a:t>, А.Ф. </a:t>
            </a:r>
            <a:r>
              <a:rPr lang="ru-RU" sz="2000" dirty="0" err="1" smtClean="0"/>
              <a:t>Хочева</a:t>
            </a:r>
            <a:r>
              <a:rPr lang="ru-RU" sz="2000" dirty="0" smtClean="0"/>
              <a:t>, А.К. </a:t>
            </a:r>
            <a:r>
              <a:rPr lang="ru-RU" sz="2000" dirty="0" err="1" smtClean="0"/>
              <a:t>Якушенко</a:t>
            </a:r>
            <a:r>
              <a:rPr lang="ru-RU" sz="2000" dirty="0" smtClean="0"/>
              <a:t>).</a:t>
            </a:r>
          </a:p>
          <a:p>
            <a:pPr>
              <a:buNone/>
            </a:pPr>
            <a:r>
              <a:rPr lang="en-US" sz="1900" dirty="0" smtClean="0"/>
              <a:t>         </a:t>
            </a:r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r>
              <a:rPr lang="ru-RU" sz="1900" dirty="0" smtClean="0"/>
              <a:t>От Подмосковья и до Сталинграда, И до Берлина шёл я по войне.</a:t>
            </a:r>
          </a:p>
          <a:p>
            <a:pPr>
              <a:buNone/>
            </a:pPr>
            <a:r>
              <a:rPr lang="en-US" sz="1900" dirty="0" smtClean="0"/>
              <a:t>          </a:t>
            </a:r>
            <a:r>
              <a:rPr lang="ru-RU" sz="1900" dirty="0" smtClean="0"/>
              <a:t>Я был в аду и вынырнул из ада - И отступил, и умер страх во мне.</a:t>
            </a:r>
          </a:p>
          <a:p>
            <a:pPr>
              <a:buNone/>
            </a:pPr>
            <a:r>
              <a:rPr lang="en-US" sz="1900" i="1" dirty="0" smtClean="0"/>
              <a:t>                                                                  </a:t>
            </a:r>
            <a:r>
              <a:rPr lang="ru-RU" sz="1900" i="1" dirty="0" smtClean="0"/>
              <a:t>Николай </a:t>
            </a:r>
            <a:r>
              <a:rPr lang="ru-RU" sz="1900" i="1" dirty="0" err="1" smtClean="0"/>
              <a:t>Грибачев</a:t>
            </a:r>
            <a:endParaRPr lang="ru-RU" sz="19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>«Выполняя жизни назначенье» </a:t>
            </a:r>
            <a:r>
              <a:rPr lang="ru-RU" sz="2200" b="1" i="1" dirty="0" smtClean="0"/>
              <a:t>(военная проза брянских писателей)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Красногорский район –поистине поэтический край,</a:t>
            </a:r>
          </a:p>
          <a:p>
            <a:pPr>
              <a:buNone/>
            </a:pPr>
            <a:r>
              <a:rPr lang="ru-RU" dirty="0" smtClean="0"/>
              <a:t>о чем  красноречиво говорят, в частности «Литературные страницы»,регулярно появлявшиеся в местных газетах «Путь Ленина», и «</a:t>
            </a:r>
            <a:r>
              <a:rPr lang="ru-RU" dirty="0" err="1" smtClean="0"/>
              <a:t>Красногорская</a:t>
            </a:r>
            <a:r>
              <a:rPr lang="ru-RU" dirty="0" smtClean="0"/>
              <a:t> жизнь».При всем разнообразии тематики стихов главная тема произведений –это тема малой родины, тема русской деревни, населенной трудолюбивым, гостеприимным народом.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</a:t>
            </a:r>
            <a:r>
              <a:rPr lang="ru-RU" dirty="0" err="1" smtClean="0"/>
              <a:t>Красногорья</a:t>
            </a:r>
            <a:r>
              <a:rPr lang="ru-RU" dirty="0" smtClean="0"/>
              <a:t> в творчестве местных поэтов.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33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/>
              <a:t>В творчестве  </a:t>
            </a:r>
            <a:r>
              <a:rPr lang="ru-RU" sz="1800" dirty="0" err="1" smtClean="0"/>
              <a:t>А.С.Пархацкого</a:t>
            </a:r>
            <a:r>
              <a:rPr lang="ru-RU" sz="1800" dirty="0" smtClean="0"/>
              <a:t>  нередко встречается образ юноши-студента, возвращающегося из столицы в родные края</a:t>
            </a:r>
          </a:p>
          <a:p>
            <a:pPr>
              <a:buNone/>
            </a:pP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Мне нужно добраться, сквозь рощи и села,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К родным домочадцам, к седым новоселам.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Сквозь нивы и рощи машина катится,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     Минуя поселки, минуя страницы.    </a:t>
            </a:r>
          </a:p>
          <a:p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В послевоенные годы тема малой родины глубоко раскрывалась в творчестве  Владимира Храмцова, Олега </a:t>
            </a:r>
            <a:r>
              <a:rPr lang="ru-RU" sz="1800" dirty="0" err="1" smtClean="0"/>
              <a:t>Подвойского</a:t>
            </a:r>
            <a:r>
              <a:rPr lang="ru-RU" sz="1800" dirty="0" smtClean="0"/>
              <a:t>, Петра </a:t>
            </a:r>
            <a:r>
              <a:rPr lang="ru-RU" sz="1800" dirty="0" err="1" smtClean="0"/>
              <a:t>Осадчего,Василия</a:t>
            </a:r>
            <a:r>
              <a:rPr lang="ru-RU" sz="1800" dirty="0" smtClean="0"/>
              <a:t> </a:t>
            </a:r>
            <a:r>
              <a:rPr lang="ru-RU" sz="1800" dirty="0" err="1" smtClean="0"/>
              <a:t>Хандожко</a:t>
            </a:r>
            <a:r>
              <a:rPr lang="ru-RU" sz="1800" dirty="0" smtClean="0"/>
              <a:t> и других поэтов. Необходимо отметить, что в стихах , посвященных родному краю, часто проявлялось неосознанное чувство грусти, словно их  авторы предвидели, какие нелегкие испытания выпадут на долю дорогих сердцу деревень  и поселков.</a:t>
            </a:r>
          </a:p>
          <a:p>
            <a:pPr>
              <a:buNone/>
            </a:pPr>
            <a:r>
              <a:rPr lang="ru-RU" sz="1800" dirty="0" smtClean="0"/>
              <a:t>  В творчестве В.Ф.Храмцова сохранился образ поселка Новая Павловка </a:t>
            </a:r>
            <a:r>
              <a:rPr lang="ru-RU" sz="1800" dirty="0" err="1" smtClean="0"/>
              <a:t>Батуровского</a:t>
            </a:r>
            <a:r>
              <a:rPr lang="ru-RU" sz="1800" dirty="0" smtClean="0"/>
              <a:t> сельсовета  который перестал существовать еще в конце 60х годов. Он сохранился только в памяти тех, кто когда-то ходил по его длинной прямой улице, пил воду из его чистых колодцев, любовался великолепными окрестными пейзажами.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96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3535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Судьба занесла Храмцова, по профессии горного инженера ,выпускника Литературного </a:t>
            </a:r>
            <a:r>
              <a:rPr lang="ru-RU" sz="2000" dirty="0" err="1" smtClean="0"/>
              <a:t>института,автора</a:t>
            </a:r>
            <a:r>
              <a:rPr lang="ru-RU" sz="2000" dirty="0" smtClean="0"/>
              <a:t> многих поэтических сборников, в город Сокаль Львовской области. Но почти ежегодно поэт приезжал в родной край, который и вдохновлял его на создание новых произведений. Последний приезд  поэта состоялся в 1987 году…</a:t>
            </a:r>
          </a:p>
          <a:p>
            <a:pPr>
              <a:buNone/>
            </a:pPr>
            <a:r>
              <a:rPr lang="ru-RU" sz="2000" dirty="0" smtClean="0"/>
              <a:t>  Тема малой </a:t>
            </a:r>
            <a:r>
              <a:rPr lang="ru-RU" sz="2000" dirty="0" err="1" smtClean="0"/>
              <a:t>родины,Красной</a:t>
            </a:r>
            <a:r>
              <a:rPr lang="ru-RU" sz="2000" dirty="0" smtClean="0"/>
              <a:t> горы и ее окрестностей  всегда была одной из главных и в стихах Олега </a:t>
            </a:r>
            <a:r>
              <a:rPr lang="ru-RU" sz="2000" dirty="0" err="1" smtClean="0"/>
              <a:t>Подвойского</a:t>
            </a:r>
            <a:r>
              <a:rPr lang="ru-RU" sz="2000" dirty="0" smtClean="0"/>
              <a:t>. Вот «безызвестная» речка </a:t>
            </a:r>
            <a:r>
              <a:rPr lang="ru-RU" sz="2000" dirty="0" err="1" smtClean="0"/>
              <a:t>Беседь</a:t>
            </a:r>
            <a:r>
              <a:rPr lang="ru-RU" sz="2000" dirty="0" smtClean="0"/>
              <a:t>, которую нелегко отыскать  на карте огромной страны. Чем же дорога река поэту</a:t>
            </a:r>
            <a:r>
              <a:rPr lang="en-US" sz="2000" dirty="0" smtClean="0"/>
              <a:t>?</a:t>
            </a:r>
            <a:r>
              <a:rPr lang="ru-RU" sz="2000" dirty="0" smtClean="0"/>
              <a:t> Тем, что течет она по родной земле, что дарит радость землякам в минуты отдыха. </a:t>
            </a:r>
          </a:p>
          <a:p>
            <a:pPr>
              <a:buNone/>
            </a:pPr>
            <a:r>
              <a:rPr lang="ru-RU" dirty="0" smtClean="0"/>
              <a:t>                                             Но я рад, что есть на свете,</a:t>
            </a:r>
          </a:p>
          <a:p>
            <a:pPr>
              <a:buNone/>
            </a:pPr>
            <a:r>
              <a:rPr lang="ru-RU" dirty="0" smtClean="0"/>
              <a:t>                                             Там, где отчая земля,</a:t>
            </a:r>
          </a:p>
          <a:p>
            <a:pPr>
              <a:buNone/>
            </a:pPr>
            <a:r>
              <a:rPr lang="ru-RU" dirty="0" smtClean="0"/>
              <a:t>                                             Небольшая речка </a:t>
            </a:r>
            <a:r>
              <a:rPr lang="ru-RU" dirty="0" err="1" smtClean="0"/>
              <a:t>Беседь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                                             Вся до капельки моя.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68288"/>
          </a:xfrm>
        </p:spPr>
        <p:txBody>
          <a:bodyPr>
            <a:normAutofit/>
          </a:bodyPr>
          <a:lstStyle/>
          <a:p>
            <a:endParaRPr lang="ru-RU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Попытки заглянуть  в будущее, представить  Красную Гору, как симпатичный  городок,  характерны для раннего творчества поэта-земляка Александра Белозора , выпускника филфака БГУ, проживающего сегодня в </a:t>
            </a:r>
            <a:r>
              <a:rPr lang="ru-RU" sz="2400" dirty="0" err="1" smtClean="0"/>
              <a:t>Почепском</a:t>
            </a:r>
            <a:r>
              <a:rPr lang="ru-RU" sz="2400" dirty="0" smtClean="0"/>
              <a:t> районе . </a:t>
            </a:r>
          </a:p>
          <a:p>
            <a:pPr>
              <a:buNone/>
            </a:pPr>
            <a:r>
              <a:rPr lang="ru-RU" sz="2400" dirty="0" smtClean="0"/>
              <a:t>  Можно отметить творчество Василия </a:t>
            </a:r>
            <a:r>
              <a:rPr lang="ru-RU" sz="2400" dirty="0" err="1" smtClean="0"/>
              <a:t>Хандожко</a:t>
            </a:r>
            <a:r>
              <a:rPr lang="ru-RU" sz="2400" dirty="0" smtClean="0"/>
              <a:t> еще одного талантливого поэта с распространенной </a:t>
            </a:r>
            <a:r>
              <a:rPr lang="ru-RU" sz="2400" dirty="0" err="1" smtClean="0"/>
              <a:t>Красногорской</a:t>
            </a:r>
            <a:r>
              <a:rPr lang="ru-RU" sz="2400" dirty="0" smtClean="0"/>
              <a:t> фамилией , выпускника Московского института культуры, проживающего в городе Гродно Республики Беларусь и преподающего в колледже искусств.</a:t>
            </a:r>
          </a:p>
          <a:p>
            <a:pPr>
              <a:buNone/>
            </a:pPr>
            <a:r>
              <a:rPr lang="ru-RU" sz="2400" dirty="0" smtClean="0"/>
              <a:t>  Сегодня каждая «Литературная страница» в </a:t>
            </a:r>
            <a:r>
              <a:rPr lang="ru-RU" sz="2400" dirty="0" err="1" smtClean="0"/>
              <a:t>Красногорской</a:t>
            </a:r>
            <a:r>
              <a:rPr lang="ru-RU" sz="2400" dirty="0" smtClean="0"/>
              <a:t> жизни» -это новые стихи Петра </a:t>
            </a:r>
            <a:r>
              <a:rPr lang="ru-RU" sz="2400" dirty="0" err="1" smtClean="0"/>
              <a:t>Хандожко</a:t>
            </a:r>
            <a:r>
              <a:rPr lang="ru-RU" sz="2400" dirty="0" smtClean="0"/>
              <a:t>, Василия </a:t>
            </a:r>
            <a:r>
              <a:rPr lang="ru-RU" sz="2400" dirty="0" err="1" smtClean="0"/>
              <a:t>Хандожко</a:t>
            </a:r>
            <a:r>
              <a:rPr lang="ru-RU" sz="2400" dirty="0" smtClean="0"/>
              <a:t>, Александра Белозора о родной  земле, о населяющих ее людях, о проблемах исчезающих деревень в после чернобыльский период.  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68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Закончить хотелось бы словами московского поэта Сергея Маркова который поэтической строкой прославляет вековую историю  города в стихотворении «Брянск».</a:t>
            </a:r>
          </a:p>
          <a:p>
            <a:r>
              <a:rPr lang="ru-RU" b="1" i="1" dirty="0" smtClean="0"/>
              <a:t> </a:t>
            </a:r>
            <a:r>
              <a:rPr lang="ru-RU" sz="1900" b="1" i="1" dirty="0" smtClean="0"/>
              <a:t>Был столетним оплотом</a:t>
            </a:r>
            <a:br>
              <a:rPr lang="ru-RU" sz="1900" b="1" i="1" dirty="0" smtClean="0"/>
            </a:br>
            <a:r>
              <a:rPr lang="ru-RU" sz="1900" b="1" i="1" dirty="0" smtClean="0"/>
              <a:t>Мой серебряный щит</a:t>
            </a:r>
            <a:br>
              <a:rPr lang="ru-RU" sz="1900" b="1" i="1" dirty="0" smtClean="0"/>
            </a:br>
            <a:r>
              <a:rPr lang="ru-RU" sz="1900" b="1" i="1" dirty="0" smtClean="0"/>
              <a:t>Я тянулся к высотам,</a:t>
            </a:r>
            <a:br>
              <a:rPr lang="ru-RU" sz="1900" b="1" i="1" dirty="0" smtClean="0"/>
            </a:br>
            <a:r>
              <a:rPr lang="ru-RU" sz="1900" b="1" i="1" dirty="0" smtClean="0"/>
              <a:t>Русской славой повит.</a:t>
            </a:r>
            <a:br>
              <a:rPr lang="ru-RU" sz="1900" b="1" i="1" dirty="0" smtClean="0"/>
            </a:br>
            <a:r>
              <a:rPr lang="ru-RU" sz="1900" b="1" i="1" dirty="0" smtClean="0"/>
              <a:t>Я вздымался на взгорье,</a:t>
            </a:r>
            <a:br>
              <a:rPr lang="ru-RU" sz="1900" b="1" i="1" dirty="0" smtClean="0"/>
            </a:br>
            <a:r>
              <a:rPr lang="ru-RU" sz="1900" b="1" i="1" dirty="0" smtClean="0"/>
              <a:t>У меня на груди —</a:t>
            </a:r>
            <a:br>
              <a:rPr lang="ru-RU" sz="1900" b="1" i="1" dirty="0" smtClean="0"/>
            </a:br>
            <a:r>
              <a:rPr lang="ru-RU" sz="1900" b="1" i="1" dirty="0" smtClean="0"/>
              <a:t>.На балтийское взморье</a:t>
            </a:r>
            <a:br>
              <a:rPr lang="ru-RU" sz="1900" b="1" i="1" dirty="0" smtClean="0"/>
            </a:br>
            <a:r>
              <a:rPr lang="ru-RU" sz="1900" b="1" i="1" dirty="0" smtClean="0"/>
              <a:t> И в Полесье пути,</a:t>
            </a:r>
            <a:br>
              <a:rPr lang="ru-RU" sz="1900" b="1" i="1" dirty="0" smtClean="0"/>
            </a:br>
            <a:r>
              <a:rPr lang="ru-RU" sz="1900" b="1" i="1" dirty="0" smtClean="0"/>
              <a:t>Герб петровского мира</a:t>
            </a:r>
            <a:br>
              <a:rPr lang="ru-RU" sz="1900" b="1" i="1" dirty="0" smtClean="0"/>
            </a:br>
            <a:r>
              <a:rPr lang="ru-RU" sz="1900" b="1" i="1" dirty="0" smtClean="0"/>
              <a:t>Вел меня к высоте</a:t>
            </a:r>
            <a:br>
              <a:rPr lang="ru-RU" sz="1900" b="1" i="1" dirty="0" smtClean="0"/>
            </a:br>
            <a:r>
              <a:rPr lang="ru-RU" sz="1900" b="1" i="1" dirty="0" smtClean="0"/>
              <a:t>— Золотая мортира</a:t>
            </a:r>
            <a:br>
              <a:rPr lang="ru-RU" sz="1900" b="1" i="1" dirty="0" smtClean="0"/>
            </a:br>
            <a:r>
              <a:rPr lang="ru-RU" sz="1900" b="1" i="1" dirty="0" smtClean="0"/>
              <a:t>— На багряном щите..</a:t>
            </a:r>
            <a:r>
              <a:rPr lang="ru-RU" sz="1900" dirty="0" smtClean="0"/>
              <a:t>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                   Вывод.</a:t>
            </a:r>
            <a:endParaRPr lang="ru-RU" dirty="0"/>
          </a:p>
        </p:txBody>
      </p:sp>
      <p:pic>
        <p:nvPicPr>
          <p:cNvPr id="4" name="Содержимое 3" descr="http://www.puteshestvie32.ru/sites/default/files/styles/large/public/images/20131201211550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356992"/>
            <a:ext cx="367240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 smtClean="0">
                <a:latin typeface="Calibri"/>
                <a:ea typeface="Calibri"/>
                <a:cs typeface="Times New Roman"/>
              </a:rPr>
              <a:t>1. Создавая проект по теме «</a:t>
            </a:r>
            <a:r>
              <a:rPr lang="ru-RU" sz="1800" dirty="0" err="1" smtClean="0">
                <a:latin typeface="Calibri"/>
                <a:ea typeface="Calibri"/>
                <a:cs typeface="Times New Roman"/>
              </a:rPr>
              <a:t>Брянщина</a:t>
            </a:r>
            <a:r>
              <a:rPr lang="ru-RU" sz="1800" dirty="0" smtClean="0">
                <a:latin typeface="Calibri"/>
                <a:ea typeface="Calibri"/>
                <a:cs typeface="Times New Roman"/>
              </a:rPr>
              <a:t> литературная», приобщиться к общечеловеческим ценностям бытия, а также к духовному опыту русского народа.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 smtClean="0">
                <a:latin typeface="Calibri"/>
                <a:ea typeface="Calibri"/>
                <a:cs typeface="Times New Roman"/>
              </a:rPr>
              <a:t>2. Обучаться общению с Интернетом, как современным средством решения познавательных, читательских, коммуникативных и творческих задач.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 smtClean="0">
                <a:latin typeface="Calibri"/>
                <a:ea typeface="Calibri"/>
                <a:cs typeface="Times New Roman"/>
              </a:rPr>
              <a:t>3. Развить интерес к предмету, лучшему усвоению материала по названной теме.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 smtClean="0">
                <a:latin typeface="Calibri"/>
                <a:ea typeface="Calibri"/>
                <a:cs typeface="Times New Roman"/>
              </a:rPr>
              <a:t>5. Формировать основы культуры проектной деятельности.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 smtClean="0">
                <a:latin typeface="Calibri"/>
                <a:ea typeface="Calibri"/>
                <a:cs typeface="Times New Roman"/>
              </a:rPr>
              <a:t>6. Развивать </a:t>
            </a:r>
            <a:r>
              <a:rPr lang="en-US" sz="1800" dirty="0" smtClean="0">
                <a:latin typeface="Calibri"/>
                <a:ea typeface="Calibri"/>
                <a:cs typeface="Times New Roman"/>
              </a:rPr>
              <a:t>  </a:t>
            </a:r>
            <a:r>
              <a:rPr lang="ru-RU" sz="1800" dirty="0" smtClean="0">
                <a:latin typeface="Calibri"/>
                <a:ea typeface="Calibri"/>
                <a:cs typeface="Times New Roman"/>
              </a:rPr>
              <a:t>способности к саморазвитию и самосовершенствованию.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 smtClean="0">
                <a:latin typeface="Cambria"/>
                <a:ea typeface="Times New Roman"/>
              </a:rPr>
              <a:t>7.Показать важность изучения родного края,</a:t>
            </a:r>
            <a:r>
              <a:rPr lang="ru-RU" sz="1800" dirty="0">
                <a:latin typeface="Cambria"/>
                <a:ea typeface="Times New Roman"/>
              </a:rPr>
              <a:t> </a:t>
            </a:r>
            <a:r>
              <a:rPr lang="ru-RU" sz="1800" i="1" dirty="0" smtClean="0"/>
              <a:t> литературного наследия </a:t>
            </a:r>
            <a:r>
              <a:rPr lang="ru-RU" sz="1800" i="1" dirty="0" err="1" smtClean="0"/>
              <a:t>Брянщины</a:t>
            </a:r>
            <a:r>
              <a:rPr lang="ru-RU" sz="1800" i="1" dirty="0" smtClean="0"/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i="1" dirty="0" smtClean="0"/>
              <a:t>9.Использовать местный  материал в раскрытии темы.</a:t>
            </a:r>
            <a:r>
              <a:rPr lang="ru-RU" sz="1600" i="1" dirty="0" smtClean="0"/>
              <a:t>.</a:t>
            </a:r>
            <a:endParaRPr lang="ru-RU" sz="1600" dirty="0" smtClean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600" dirty="0" smtClean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6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ts val="1505"/>
              </a:lnSpc>
              <a:spcAft>
                <a:spcPts val="0"/>
              </a:spcAft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Цели и задачи проекта.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13176"/>
            <a:ext cx="8229600" cy="184482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4824536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dirty="0" smtClean="0"/>
              <a:t>Я выбрал эту тему ,потому что </a:t>
            </a:r>
            <a:r>
              <a:rPr lang="ru-RU" sz="2200" dirty="0" err="1" smtClean="0"/>
              <a:t>Брянщина</a:t>
            </a:r>
            <a:r>
              <a:rPr lang="ru-RU" sz="2200" dirty="0" smtClean="0"/>
              <a:t>- моя Родина.</a:t>
            </a:r>
            <a:br>
              <a:rPr lang="ru-RU" sz="2200" dirty="0" smtClean="0"/>
            </a:br>
            <a:r>
              <a:rPr lang="ru-RU" sz="2200" dirty="0" smtClean="0"/>
              <a:t>А с чего и в самом деле начинается Родина, Россия</a:t>
            </a:r>
            <a:r>
              <a:rPr lang="en-US" sz="2200" dirty="0" smtClean="0"/>
              <a:t>?</a:t>
            </a:r>
            <a:r>
              <a:rPr lang="ru-RU" sz="2200" dirty="0" smtClean="0"/>
              <a:t> Ее истоки –в  провинции, в деревне. </a:t>
            </a:r>
            <a:r>
              <a:rPr lang="ru-RU" sz="2200" dirty="0" err="1" smtClean="0"/>
              <a:t>Красногорщина</a:t>
            </a:r>
            <a:r>
              <a:rPr lang="ru-RU" sz="2200" dirty="0" smtClean="0"/>
              <a:t>… Здесь знакома мне  каждая тропинка , только дома я ощущаю  себя частицей великого народа  с  многовековой историей, с богатейшими традициями  и, уверен , с процветающим будущим .Самое ценное достояние нашего Отечества, большого и  малого, - это  люди.</a:t>
            </a:r>
            <a:br>
              <a:rPr lang="ru-RU" sz="2200" dirty="0" smtClean="0"/>
            </a:br>
            <a:r>
              <a:rPr lang="ru-RU" sz="2200" dirty="0" smtClean="0"/>
              <a:t>     Меня всегда  удивлял и потрясал патриотизм нашего народа. Работа  на земле- это тяжелое и кропотливое дело , порой неблагодарное, но преданность крестьянскому долгу, своей матушке –земле всегда берет  верх. </a:t>
            </a:r>
            <a:r>
              <a:rPr lang="ru-RU" sz="2200" dirty="0" err="1" smtClean="0"/>
              <a:t>Чернобльская</a:t>
            </a:r>
            <a:r>
              <a:rPr lang="ru-RU" sz="2200" dirty="0" smtClean="0"/>
              <a:t> трагедия не смогла побороть этого необъяснимого, всепоглощающего чувства к родному краю. Как же не любить этих людей, не верить им</a:t>
            </a:r>
            <a:r>
              <a:rPr lang="en-US" sz="2200" dirty="0" smtClean="0"/>
              <a:t>?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На рубеже веков  </a:t>
            </a:r>
            <a:r>
              <a:rPr lang="ru-RU" sz="2200" dirty="0" err="1" smtClean="0"/>
              <a:t>красногорцы</a:t>
            </a:r>
            <a:r>
              <a:rPr lang="ru-RU" sz="2200" dirty="0" smtClean="0"/>
              <a:t> вместе со всей  </a:t>
            </a:r>
            <a:r>
              <a:rPr lang="ru-RU" sz="2200" dirty="0" err="1" smtClean="0"/>
              <a:t>Брянщиной</a:t>
            </a:r>
            <a:r>
              <a:rPr lang="ru-RU" sz="2200" dirty="0" smtClean="0"/>
              <a:t>, со всей Россией создают  литературные   шедевры. И этот проект поможет нам лучше узнать и понять  наших земляков, чтобы нам всем вписать еще не одну замечательную страницу в летопись малой Родины, сделать все для и  духовного и нравственного возрождения России.</a:t>
            </a:r>
            <a:br>
              <a:rPr lang="ru-RU" sz="2200" dirty="0" smtClean="0"/>
            </a:b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</a:t>
            </a:r>
            <a:r>
              <a:rPr lang="ru-RU" dirty="0" err="1" smtClean="0"/>
              <a:t>Брянщина</a:t>
            </a:r>
            <a:r>
              <a:rPr lang="ru-RU" dirty="0" smtClean="0"/>
              <a:t> литературная</a:t>
            </a:r>
            <a:endParaRPr lang="ru-RU" dirty="0"/>
          </a:p>
        </p:txBody>
      </p:sp>
      <p:pic>
        <p:nvPicPr>
          <p:cNvPr id="4" name="Содержимое 3" descr="http://www.puteshestvie32.ru/sites/default/files/styles/large/public/images/2014280706370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484784"/>
            <a:ext cx="45720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148064" y="3284984"/>
            <a:ext cx="1418978" cy="3103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ts val="1715"/>
              </a:lnSpc>
              <a:spcBef>
                <a:spcPts val="720"/>
              </a:spcBef>
              <a:spcAft>
                <a:spcPts val="1440"/>
              </a:spcAft>
            </a:pPr>
            <a:r>
              <a:rPr lang="ru-RU" sz="11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  <a:hlinkClick r:id="rId3"/>
              </a:rPr>
              <a:t>►</a:t>
            </a:r>
            <a:r>
              <a:rPr lang="ru-RU" sz="1150" b="1" dirty="0">
                <a:solidFill>
                  <a:srgbClr val="5895BE"/>
                </a:solidFill>
                <a:latin typeface="Verdana"/>
                <a:ea typeface="Times New Roman"/>
                <a:cs typeface="Times New Roman"/>
                <a:hlinkClick r:id="rId3"/>
              </a:rPr>
              <a:t> Ф.И. Тютчев</a:t>
            </a:r>
            <a:endParaRPr lang="ru-RU" sz="1100" dirty="0">
              <a:solidFill>
                <a:prstClr val="white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3356992"/>
            <a:ext cx="1741182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1150" b="1" i="0" u="none" strike="noStrike" kern="18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Times New Roman"/>
                <a:cs typeface="Times New Roman"/>
                <a:hlinkClick r:id="rId4"/>
              </a:rPr>
              <a:t>      </a:t>
            </a:r>
            <a:r>
              <a:rPr kumimoji="0" lang="ru-RU" sz="1150" b="1" i="0" u="none" strike="noStrike" kern="18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  <a:hlinkClick r:id="rId4"/>
              </a:rPr>
              <a:t>►</a:t>
            </a:r>
            <a:r>
              <a:rPr kumimoji="0" lang="ru-RU" sz="1150" b="1" i="0" u="none" strike="noStrike" kern="1800" cap="none" spc="0" normalizeH="0" baseline="0" noProof="0" dirty="0" smtClean="0">
                <a:ln>
                  <a:noFill/>
                </a:ln>
                <a:solidFill>
                  <a:srgbClr val="5895BE"/>
                </a:solidFill>
                <a:effectLst/>
                <a:uLnTx/>
                <a:uFillTx/>
                <a:latin typeface="Verdana"/>
                <a:ea typeface="Times New Roman"/>
                <a:cs typeface="Times New Roman"/>
                <a:hlinkClick r:id="rId4"/>
              </a:rPr>
              <a:t> А.К. Толстой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507288" cy="5400600"/>
          </a:xfrm>
        </p:spPr>
        <p:txBody>
          <a:bodyPr>
            <a:normAutofit fontScale="25000" lnSpcReduction="20000"/>
          </a:bodyPr>
          <a:lstStyle/>
          <a:p>
            <a:pPr marL="804545" algn="just">
              <a:lnSpc>
                <a:spcPts val="1715"/>
              </a:lnSpc>
              <a:spcBef>
                <a:spcPts val="720"/>
              </a:spcBef>
              <a:spcAft>
                <a:spcPts val="1440"/>
              </a:spcAft>
              <a:buNone/>
            </a:pPr>
            <a:r>
              <a:rPr lang="ru-RU" sz="6400" dirty="0" smtClean="0">
                <a:solidFill>
                  <a:srgbClr val="272723"/>
                </a:solidFill>
                <a:latin typeface="Verdana"/>
                <a:ea typeface="Times New Roman"/>
                <a:cs typeface="Times New Roman"/>
              </a:rPr>
              <a:t>У каждого человека есть место на Земле, где он родился, где прошло его детство. Как бы ни сложилась наша судьба, родные места помнятся всю жизнь; чем мы от них дальше, тем они для нас дороже.</a:t>
            </a:r>
            <a:endParaRPr lang="ru-RU" sz="6400" dirty="0" smtClean="0">
              <a:latin typeface="Calibri"/>
              <a:ea typeface="Times New Roman"/>
              <a:cs typeface="Times New Roman"/>
            </a:endParaRPr>
          </a:p>
          <a:p>
            <a:pPr marL="804545" algn="just">
              <a:lnSpc>
                <a:spcPts val="1715"/>
              </a:lnSpc>
              <a:spcBef>
                <a:spcPts val="720"/>
              </a:spcBef>
              <a:spcAft>
                <a:spcPts val="1440"/>
              </a:spcAft>
              <a:buNone/>
            </a:pPr>
            <a:r>
              <a:rPr lang="ru-RU" sz="6400" dirty="0" smtClean="0">
                <a:solidFill>
                  <a:srgbClr val="272723"/>
                </a:solidFill>
                <a:latin typeface="Verdana"/>
                <a:ea typeface="Times New Roman"/>
                <a:cs typeface="Times New Roman"/>
              </a:rPr>
              <a:t>В брянской литературе тема малой родины - одна из самых значительных. Образы городов, сел и деревень </a:t>
            </a:r>
            <a:r>
              <a:rPr lang="ru-RU" sz="6400" dirty="0" err="1" smtClean="0">
                <a:solidFill>
                  <a:srgbClr val="272723"/>
                </a:solidFill>
                <a:latin typeface="Verdana"/>
                <a:ea typeface="Times New Roman"/>
                <a:cs typeface="Times New Roman"/>
              </a:rPr>
              <a:t>Брянщины</a:t>
            </a:r>
            <a:r>
              <a:rPr lang="ru-RU" sz="6400" dirty="0" smtClean="0">
                <a:solidFill>
                  <a:srgbClr val="272723"/>
                </a:solidFill>
                <a:latin typeface="Verdana"/>
                <a:ea typeface="Times New Roman"/>
                <a:cs typeface="Times New Roman"/>
              </a:rPr>
              <a:t> раскрываются последовательно и многогранно. В творчестве наших земляков есть много произведений, про­никнутых пафосом любви к родине, беспокойством о ее судьбе, гордостью за людей, которые трудятся на брянской земле. Например, стихотворение И. Радченко «Ненаглядная сторона»:</a:t>
            </a:r>
            <a:endParaRPr lang="ru-RU" sz="6400" dirty="0" smtClean="0">
              <a:latin typeface="Calibri"/>
              <a:ea typeface="Times New Roman"/>
              <a:cs typeface="Times New Roman"/>
            </a:endParaRPr>
          </a:p>
          <a:p>
            <a:pPr marL="804545" algn="just">
              <a:lnSpc>
                <a:spcPts val="1715"/>
              </a:lnSpc>
              <a:spcBef>
                <a:spcPts val="720"/>
              </a:spcBef>
              <a:spcAft>
                <a:spcPts val="1440"/>
              </a:spcAft>
              <a:buNone/>
            </a:pPr>
            <a:r>
              <a:rPr lang="ru-RU" sz="6400" dirty="0" smtClean="0">
                <a:solidFill>
                  <a:srgbClr val="272723"/>
                </a:solidFill>
                <a:latin typeface="Verdana"/>
                <a:ea typeface="Times New Roman"/>
                <a:cs typeface="Times New Roman"/>
              </a:rPr>
              <a:t>На лугах трава ароматная, Рожью высветлены поля -Это брянская благодатная, Хлебом пахнущая земля.</a:t>
            </a:r>
            <a:endParaRPr lang="ru-RU" sz="6400" dirty="0" smtClean="0">
              <a:latin typeface="Calibri"/>
              <a:ea typeface="Calibri"/>
              <a:cs typeface="Times New Roman"/>
            </a:endParaRPr>
          </a:p>
          <a:p>
            <a:pPr marL="1441450" algn="just">
              <a:lnSpc>
                <a:spcPts val="1715"/>
              </a:lnSpc>
              <a:spcBef>
                <a:spcPts val="720"/>
              </a:spcBef>
              <a:spcAft>
                <a:spcPts val="1440"/>
              </a:spcAft>
              <a:buNone/>
            </a:pPr>
            <a:r>
              <a:rPr lang="ru-RU" sz="6400" dirty="0" smtClean="0">
                <a:solidFill>
                  <a:srgbClr val="272723"/>
                </a:solidFill>
                <a:latin typeface="Verdana"/>
                <a:ea typeface="Times New Roman"/>
                <a:cs typeface="Times New Roman"/>
              </a:rPr>
              <a:t>На холмах дубы лучезарные, Сосен звонкая полоса -Это брянские легендарные, </a:t>
            </a:r>
            <a:r>
              <a:rPr lang="ru-RU" sz="6400" dirty="0" err="1" smtClean="0">
                <a:solidFill>
                  <a:srgbClr val="272723"/>
                </a:solidFill>
                <a:latin typeface="Verdana"/>
                <a:ea typeface="Times New Roman"/>
                <a:cs typeface="Times New Roman"/>
              </a:rPr>
              <a:t>Чудодейсвенные</a:t>
            </a:r>
            <a:r>
              <a:rPr lang="ru-RU" sz="6400" dirty="0" smtClean="0">
                <a:solidFill>
                  <a:srgbClr val="272723"/>
                </a:solidFill>
                <a:latin typeface="Verdana"/>
                <a:ea typeface="Times New Roman"/>
                <a:cs typeface="Times New Roman"/>
              </a:rPr>
              <a:t> леса.</a:t>
            </a:r>
            <a:endParaRPr lang="ru-RU" sz="6400" dirty="0" smtClean="0">
              <a:latin typeface="Calibri"/>
              <a:ea typeface="Calibri"/>
              <a:cs typeface="Times New Roman"/>
            </a:endParaRPr>
          </a:p>
          <a:p>
            <a:pPr marL="1444625" algn="just">
              <a:lnSpc>
                <a:spcPts val="1715"/>
              </a:lnSpc>
              <a:spcBef>
                <a:spcPts val="720"/>
              </a:spcBef>
              <a:spcAft>
                <a:spcPts val="1440"/>
              </a:spcAft>
              <a:buNone/>
            </a:pPr>
            <a:r>
              <a:rPr lang="ru-RU" sz="6400" dirty="0" smtClean="0">
                <a:solidFill>
                  <a:srgbClr val="272723"/>
                </a:solidFill>
                <a:latin typeface="Verdana"/>
                <a:ea typeface="Times New Roman"/>
                <a:cs typeface="Times New Roman"/>
              </a:rPr>
              <a:t>Над речной струей дремлет лилия, Ручеек поет, как струна, -Это брянская, сердцу милая, Ненаглядная сторона.</a:t>
            </a:r>
            <a:endParaRPr lang="ru-RU" sz="6400" dirty="0" smtClean="0">
              <a:latin typeface="Calibri"/>
              <a:ea typeface="Calibri"/>
              <a:cs typeface="Times New Roman"/>
            </a:endParaRPr>
          </a:p>
          <a:p>
            <a:pPr marL="1444625" algn="just">
              <a:lnSpc>
                <a:spcPts val="1715"/>
              </a:lnSpc>
              <a:spcBef>
                <a:spcPts val="720"/>
              </a:spcBef>
              <a:spcAft>
                <a:spcPts val="1440"/>
              </a:spcAft>
              <a:buNone/>
            </a:pPr>
            <a:r>
              <a:rPr lang="ru-RU" sz="6400" dirty="0" smtClean="0">
                <a:solidFill>
                  <a:srgbClr val="272723"/>
                </a:solidFill>
                <a:latin typeface="Verdana"/>
                <a:ea typeface="Times New Roman"/>
                <a:cs typeface="Times New Roman"/>
              </a:rPr>
              <a:t> </a:t>
            </a:r>
            <a:r>
              <a:rPr lang="ru-RU" sz="6400" b="1" dirty="0" smtClean="0">
                <a:solidFill>
                  <a:srgbClr val="5895BE"/>
                </a:solidFill>
                <a:latin typeface="Verdana"/>
                <a:ea typeface="Times New Roman"/>
                <a:cs typeface="Times New Roman"/>
                <a:hlinkClick r:id="rId2"/>
              </a:rPr>
              <a:t>Ты знаешь край, где все обильем дышит...</a:t>
            </a:r>
            <a:r>
              <a:rPr lang="ru-RU" sz="6400" b="1" dirty="0" smtClean="0">
                <a:solidFill>
                  <a:srgbClr val="272723"/>
                </a:solidFill>
                <a:latin typeface="Verdana"/>
                <a:ea typeface="Times New Roman"/>
                <a:cs typeface="Times New Roman"/>
              </a:rPr>
              <a:t> </a:t>
            </a:r>
            <a:r>
              <a:rPr lang="ru-RU" sz="6400" dirty="0" smtClean="0">
                <a:solidFill>
                  <a:srgbClr val="272723"/>
                </a:solidFill>
                <a:latin typeface="Verdana"/>
                <a:ea typeface="Times New Roman"/>
                <a:cs typeface="Times New Roman"/>
              </a:rPr>
              <a:t>(А.К. Толстой о малой родине</a:t>
            </a:r>
            <a:endParaRPr lang="ru-RU" sz="6400" dirty="0" smtClean="0"/>
          </a:p>
          <a:p>
            <a:r>
              <a:rPr lang="ru-RU" sz="7200" b="1" dirty="0" smtClean="0">
                <a:solidFill>
                  <a:srgbClr val="FF0000"/>
                </a:solidFill>
                <a:latin typeface="Arial"/>
                <a:ea typeface="Times New Roman"/>
              </a:rPr>
              <a:t>►</a:t>
            </a:r>
            <a:endParaRPr lang="ru-RU" sz="7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7563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      Святая вера в отчий край и дом.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solidFill>
                  <a:srgbClr val="272723"/>
                </a:solidFill>
                <a:latin typeface="Verdana"/>
                <a:ea typeface="Times New Roman"/>
                <a:cs typeface="Times New Roman"/>
              </a:rPr>
              <a:t>Тема малой родины очень убедительно представлена в современной поэзии </a:t>
            </a:r>
            <a:r>
              <a:rPr lang="ru-RU" sz="1600" dirty="0" err="1" smtClean="0">
                <a:solidFill>
                  <a:srgbClr val="272723"/>
                </a:solidFill>
                <a:latin typeface="Verdana"/>
                <a:ea typeface="Times New Roman"/>
                <a:cs typeface="Times New Roman"/>
              </a:rPr>
              <a:t>Брянщины</a:t>
            </a:r>
            <a:r>
              <a:rPr lang="ru-RU" sz="1600" dirty="0" smtClean="0">
                <a:solidFill>
                  <a:srgbClr val="272723"/>
                </a:solidFill>
                <a:latin typeface="Verdana"/>
                <a:ea typeface="Times New Roman"/>
                <a:cs typeface="Times New Roman"/>
              </a:rPr>
              <a:t>. Поэты выражают чувство привязанности к отчим местам, земле, где родились: «Милая моя родина - // Родинка на ладони. // Улицей детства бродим мы, // В памяти-речке тонем» (Клавдия Асеева «Милая моя родина»].</a:t>
            </a:r>
            <a:endParaRPr lang="ru-RU" sz="1600" dirty="0" smtClean="0">
              <a:latin typeface="Calibri"/>
              <a:ea typeface="Calibri"/>
              <a:cs typeface="Times New Roman"/>
            </a:endParaRPr>
          </a:p>
          <a:p>
            <a:pPr marL="286385" algn="just">
              <a:lnSpc>
                <a:spcPts val="1715"/>
              </a:lnSpc>
              <a:spcBef>
                <a:spcPts val="720"/>
              </a:spcBef>
              <a:spcAft>
                <a:spcPts val="1440"/>
              </a:spcAft>
              <a:buNone/>
            </a:pPr>
            <a:r>
              <a:rPr lang="ru-RU" sz="1600" dirty="0" smtClean="0">
                <a:solidFill>
                  <a:srgbClr val="272723"/>
                </a:solidFill>
                <a:latin typeface="Verdana"/>
                <a:ea typeface="Times New Roman"/>
                <a:cs typeface="Times New Roman"/>
              </a:rPr>
              <a:t>У брянских авторов мы найдем очень много стихотворений о деревне:</a:t>
            </a:r>
            <a:endParaRPr lang="ru-RU" sz="1600" dirty="0" smtClean="0">
              <a:latin typeface="Calibri"/>
              <a:ea typeface="Calibri"/>
              <a:cs typeface="Times New Roman"/>
            </a:endParaRPr>
          </a:p>
          <a:p>
            <a:pPr marL="1612265" algn="just">
              <a:lnSpc>
                <a:spcPts val="1715"/>
              </a:lnSpc>
              <a:spcBef>
                <a:spcPts val="720"/>
              </a:spcBef>
              <a:spcAft>
                <a:spcPts val="1440"/>
              </a:spcAft>
              <a:buNone/>
            </a:pPr>
            <a:r>
              <a:rPr lang="ru-RU" sz="1600" dirty="0" smtClean="0">
                <a:solidFill>
                  <a:srgbClr val="272723"/>
                </a:solidFill>
                <a:latin typeface="Verdana"/>
                <a:ea typeface="Times New Roman"/>
                <a:cs typeface="Times New Roman"/>
              </a:rPr>
              <a:t>Я так люблю свою деревню, Когда деревья пьют закат, Когда уже колодцы дремлют У призадумавшихся хат,</a:t>
            </a:r>
            <a:endParaRPr lang="ru-RU" sz="1600" dirty="0" smtClean="0">
              <a:latin typeface="Calibri"/>
              <a:ea typeface="Calibri"/>
              <a:cs typeface="Times New Roman"/>
            </a:endParaRPr>
          </a:p>
          <a:p>
            <a:pPr marL="1618615" algn="just">
              <a:lnSpc>
                <a:spcPts val="1715"/>
              </a:lnSpc>
              <a:spcBef>
                <a:spcPts val="720"/>
              </a:spcBef>
              <a:spcAft>
                <a:spcPts val="1440"/>
              </a:spcAft>
              <a:buNone/>
            </a:pPr>
            <a:r>
              <a:rPr lang="ru-RU" sz="1600" dirty="0" smtClean="0">
                <a:solidFill>
                  <a:srgbClr val="272723"/>
                </a:solidFill>
                <a:latin typeface="Verdana"/>
                <a:ea typeface="Times New Roman"/>
                <a:cs typeface="Times New Roman"/>
              </a:rPr>
              <a:t>И старики, присев на бревна, Ведут степенный разговор О конопле - густой, ядреной И о луне, плывущей в бор.</a:t>
            </a:r>
            <a:endParaRPr lang="ru-RU" sz="1600" dirty="0" smtClean="0">
              <a:latin typeface="Calibri"/>
              <a:ea typeface="Calibri"/>
              <a:cs typeface="Times New Roman"/>
            </a:endParaRPr>
          </a:p>
          <a:p>
            <a:pPr marL="1618615" algn="just">
              <a:lnSpc>
                <a:spcPts val="1715"/>
              </a:lnSpc>
              <a:spcBef>
                <a:spcPts val="720"/>
              </a:spcBef>
              <a:spcAft>
                <a:spcPts val="1440"/>
              </a:spcAft>
              <a:buNone/>
            </a:pPr>
            <a:r>
              <a:rPr lang="ru-RU" sz="1600" dirty="0" smtClean="0">
                <a:solidFill>
                  <a:srgbClr val="272723"/>
                </a:solidFill>
                <a:latin typeface="Verdana"/>
                <a:ea typeface="Times New Roman"/>
                <a:cs typeface="Times New Roman"/>
              </a:rPr>
              <a:t>Я тоже рядом с ними сяду, Под говор плавный помолчу. И сердце будет очень складно Невольно вторить дергачу.</a:t>
            </a:r>
            <a:endParaRPr lang="ru-RU" sz="1600" dirty="0" smtClean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r>
              <a:rPr lang="ru-RU" sz="1600" i="1" dirty="0" smtClean="0">
                <a:solidFill>
                  <a:srgbClr val="272723"/>
                </a:solidFill>
                <a:latin typeface="Verdana"/>
                <a:ea typeface="Times New Roman"/>
                <a:cs typeface="Times New Roman"/>
              </a:rPr>
              <a:t>Евгений Кузин «Я так люблю свою деревню»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323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                                                                                  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/>
              <a:t>Высокий свет полей в душе моей...» </a:t>
            </a:r>
            <a:r>
              <a:rPr lang="ru-RU" sz="2700" b="1" i="1" dirty="0" smtClean="0"/>
              <a:t>(образ малой родины в брянской поэзии XX-XXI вв.)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496944" cy="374441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500" dirty="0" smtClean="0"/>
              <a:t>Поэты и прозаики </a:t>
            </a:r>
            <a:r>
              <a:rPr lang="ru-RU" sz="4500" dirty="0" err="1" smtClean="0"/>
              <a:t>Брянщины</a:t>
            </a:r>
            <a:r>
              <a:rPr lang="ru-RU" sz="4500" dirty="0" smtClean="0"/>
              <a:t> создали множество исторических произ­ведений, в которых рассказывается о наших знаменитых земляках (Романе Брянском, Александре </a:t>
            </a:r>
            <a:r>
              <a:rPr lang="ru-RU" sz="4500" dirty="0" err="1" smtClean="0"/>
              <a:t>Пересвете</a:t>
            </a:r>
            <a:r>
              <a:rPr lang="ru-RU" sz="4500" dirty="0" smtClean="0"/>
              <a:t>) и о судьбоносных для России событиях (Крещении Руси, осаде монголо-татарами древнерусского города </a:t>
            </a:r>
            <a:r>
              <a:rPr lang="ru-RU" sz="4500" dirty="0" err="1" smtClean="0"/>
              <a:t>Вщижа</a:t>
            </a:r>
            <a:r>
              <a:rPr lang="ru-RU" sz="4500" dirty="0" smtClean="0"/>
              <a:t>, Куликовской битве). Благодаря творческой фантазии писателей ты сможешь совершить путешествие во времени: проводить </a:t>
            </a:r>
            <a:r>
              <a:rPr lang="ru-RU" sz="4500" dirty="0" err="1" smtClean="0"/>
              <a:t>трубчевскую</a:t>
            </a:r>
            <a:r>
              <a:rPr lang="ru-RU" sz="4500" dirty="0" smtClean="0"/>
              <a:t> дружину князя Всеволода, отстоять родную землю в сражении с лютым ворогом, побывать на княжеском пиру, увидеть легендарный дуб, под которым отдыхал Петр I, услышать скоморохов на </a:t>
            </a:r>
            <a:r>
              <a:rPr lang="ru-RU" sz="4500" dirty="0" err="1" smtClean="0"/>
              <a:t>Свенскои</a:t>
            </a:r>
            <a:r>
              <a:rPr lang="ru-RU" sz="4500" dirty="0" smtClean="0"/>
              <a:t> ярмарке, познакомиться с Иваном Грозным и </a:t>
            </a:r>
            <a:r>
              <a:rPr lang="ru-RU" sz="4500" dirty="0" err="1" smtClean="0"/>
              <a:t>Малютой</a:t>
            </a:r>
            <a:r>
              <a:rPr lang="ru-RU" sz="4500" dirty="0" smtClean="0"/>
              <a:t> Скуратовым.</a:t>
            </a:r>
          </a:p>
          <a:p>
            <a:pPr>
              <a:buNone/>
            </a:pPr>
            <a:endParaRPr lang="ru-RU" sz="2100" dirty="0" smtClean="0"/>
          </a:p>
          <a:p>
            <a:endParaRPr lang="ru-RU" sz="2100" dirty="0" smtClean="0"/>
          </a:p>
          <a:p>
            <a:endParaRPr lang="ru-RU" sz="2100" dirty="0" smtClean="0"/>
          </a:p>
          <a:p>
            <a:endParaRPr lang="ru-RU" sz="2100" dirty="0" smtClean="0"/>
          </a:p>
          <a:p>
            <a:pPr>
              <a:buNone/>
            </a:pPr>
            <a:r>
              <a:rPr lang="ru-RU" sz="3300" dirty="0" smtClean="0"/>
              <a:t>И когда в тихом парке старинном Тронет чуткие струны </a:t>
            </a:r>
            <a:r>
              <a:rPr lang="ru-RU" sz="3300" dirty="0" err="1" smtClean="0"/>
              <a:t>Боян</a:t>
            </a:r>
            <a:r>
              <a:rPr lang="ru-RU" sz="3300" dirty="0" smtClean="0"/>
              <a:t>,</a:t>
            </a:r>
          </a:p>
          <a:p>
            <a:pPr>
              <a:buNone/>
            </a:pPr>
            <a:r>
              <a:rPr lang="ru-RU" sz="3300" dirty="0" smtClean="0"/>
              <a:t>Из глубин в сердце хлынут былины И далекие песни славян.</a:t>
            </a:r>
          </a:p>
          <a:p>
            <a:pPr>
              <a:buNone/>
            </a:pPr>
            <a:r>
              <a:rPr lang="ru-RU" sz="3300" i="1" dirty="0" smtClean="0"/>
              <a:t>                                                    Степан Кузькин</a:t>
            </a:r>
            <a:endParaRPr lang="ru-RU" sz="3300" dirty="0" smtClean="0"/>
          </a:p>
          <a:p>
            <a:pPr>
              <a:buNone/>
            </a:pPr>
            <a:endParaRPr lang="ru-RU" sz="2100" dirty="0" smtClean="0"/>
          </a:p>
          <a:p>
            <a:pPr>
              <a:buNone/>
            </a:pPr>
            <a:endParaRPr lang="ru-RU" sz="2100" dirty="0" smtClean="0"/>
          </a:p>
          <a:p>
            <a:pPr>
              <a:buNone/>
            </a:pPr>
            <a:endParaRPr lang="ru-RU" sz="21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0439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ЛИСТАЕТ ВЕТЕР ЛЕТОПИСЬ ВЕКОВ </a:t>
            </a:r>
            <a:r>
              <a:rPr lang="ru-RU" sz="2400" b="1" i="1" dirty="0" smtClean="0"/>
              <a:t>(историческая тема </a:t>
            </a:r>
            <a:r>
              <a:rPr lang="ru-RU" sz="2400" i="1" dirty="0" smtClean="0"/>
              <a:t>в </a:t>
            </a:r>
            <a:r>
              <a:rPr lang="ru-RU" sz="2400" b="1" i="1" dirty="0" smtClean="0"/>
              <a:t>брянской литературе)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6" name="Рисунок 5" descr="http://www.puteshestvie32.ru/sites/default/files/styles/large/public/images/2014040807110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861048"/>
            <a:ext cx="2016224" cy="24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8686800" cy="4968552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Мы шли на смерть, чтоб ты жила, Россия!</a:t>
            </a:r>
          </a:p>
          <a:p>
            <a:r>
              <a:rPr lang="ru-RU" sz="1800" i="1" dirty="0" smtClean="0"/>
              <a:t>Николай </a:t>
            </a:r>
            <a:r>
              <a:rPr lang="ru-RU" sz="1800" i="1" dirty="0" err="1" smtClean="0"/>
              <a:t>Рыленков</a:t>
            </a:r>
            <a:endParaRPr lang="ru-RU" sz="1800" dirty="0" smtClean="0"/>
          </a:p>
          <a:p>
            <a:r>
              <a:rPr lang="ru-RU" sz="2000" dirty="0" smtClean="0"/>
              <a:t>Многие литераторы, жившие и живущие на </a:t>
            </a:r>
            <a:r>
              <a:rPr lang="ru-RU" sz="2000" dirty="0" err="1" smtClean="0"/>
              <a:t>Брянщине</a:t>
            </a:r>
            <a:r>
              <a:rPr lang="ru-RU" sz="2000" dirty="0" smtClean="0"/>
              <a:t>, воевали на раз­личных фронтах Великой Отечественной: Иван Абрамов, Павел Быков, Ни­колай Васильев [</a:t>
            </a:r>
            <a:r>
              <a:rPr lang="ru-RU" sz="2000" dirty="0" err="1" smtClean="0"/>
              <a:t>Витарский</a:t>
            </a:r>
            <a:r>
              <a:rPr lang="ru-RU" sz="2000" dirty="0" smtClean="0"/>
              <a:t>], Николай </a:t>
            </a:r>
            <a:r>
              <a:rPr lang="ru-RU" sz="2000" dirty="0" err="1" smtClean="0"/>
              <a:t>Грибачев</a:t>
            </a:r>
            <a:r>
              <a:rPr lang="ru-RU" sz="2000" dirty="0" smtClean="0"/>
              <a:t>, Валентин </a:t>
            </a:r>
            <a:r>
              <a:rPr lang="ru-RU" sz="2000" dirty="0" err="1" smtClean="0"/>
              <a:t>Динабургский</a:t>
            </a:r>
            <a:r>
              <a:rPr lang="ru-RU" sz="2000" dirty="0" smtClean="0"/>
              <a:t>, Леонид Мирошин, Николай Патов, Иван Радченко, Григорий </a:t>
            </a:r>
            <a:r>
              <a:rPr lang="ru-RU" sz="2000" dirty="0" err="1" smtClean="0"/>
              <a:t>Реймерс</a:t>
            </a:r>
            <a:r>
              <a:rPr lang="ru-RU" sz="2000" dirty="0" smtClean="0"/>
              <a:t>, Роман </a:t>
            </a:r>
            <a:r>
              <a:rPr lang="ru-RU" sz="2000" dirty="0" err="1" smtClean="0"/>
              <a:t>Русанов</a:t>
            </a:r>
            <a:r>
              <a:rPr lang="ru-RU" sz="2000" dirty="0" smtClean="0"/>
              <a:t>, Александр </a:t>
            </a:r>
            <a:r>
              <a:rPr lang="ru-RU" sz="2000" dirty="0" err="1" smtClean="0"/>
              <a:t>Саввин</a:t>
            </a:r>
            <a:r>
              <a:rPr lang="ru-RU" sz="2000" dirty="0" smtClean="0"/>
              <a:t>, Алексей Семенов, Борис Файбисович, Алексей Фе­досов, Илья Швец и другие. С произведениями некоторых из них тебе предсто­ит знакомство при изучении этой главы.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000" dirty="0" smtClean="0">
              <a:solidFill>
                <a:srgbClr val="272723"/>
              </a:solidFill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27272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ru-RU" sz="1800" dirty="0" smtClean="0"/>
              <a:t>Поклонись ветерану за небо высокое, за тишину, красоту   перелесков, поклонись за мечту и за древние фрески.</a:t>
            </a:r>
          </a:p>
          <a:p>
            <a:pPr>
              <a:buNone/>
            </a:pPr>
            <a:r>
              <a:rPr lang="ru-RU" sz="1800" dirty="0" smtClean="0"/>
              <a:t>И ещё - за Россию, за гордую честь быть малой её частицей!</a:t>
            </a:r>
          </a:p>
          <a:p>
            <a:pPr>
              <a:buNone/>
            </a:pPr>
            <a:r>
              <a:rPr lang="ru-RU" sz="1800" dirty="0" smtClean="0"/>
              <a:t>Поклонись ветерану за то, что ты есть и полю вовек колоситься!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800" dirty="0" smtClean="0">
                <a:solidFill>
                  <a:srgbClr val="27272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ru-RU" sz="1800" i="1" dirty="0" smtClean="0"/>
              <a:t>Валентин </a:t>
            </a:r>
            <a:r>
              <a:rPr lang="ru-RU" sz="1800" i="1" dirty="0" err="1" smtClean="0"/>
              <a:t>Динабургский</a:t>
            </a:r>
            <a:endParaRPr lang="ru-RU" sz="1800" dirty="0" smtClean="0"/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800" dirty="0" smtClean="0">
                <a:solidFill>
                  <a:srgbClr val="27272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     </a:t>
            </a:r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 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ru-RU" sz="2200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829630" y="318340"/>
            <a:ext cx="748474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B22222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B22222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И навечно совпало с нами это время в календаре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B22222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B22222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en-US" b="1" i="1" u="none" strike="noStrike" cap="none" normalizeH="0" baseline="0" dirty="0" smtClean="0">
              <a:ln>
                <a:noFill/>
              </a:ln>
              <a:solidFill>
                <a:srgbClr val="B22222"/>
              </a:solidFill>
              <a:effectLst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i="1" dirty="0" smtClean="0">
                <a:solidFill>
                  <a:srgbClr val="B22222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B22222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(Великая Отечественная война в произведениях </a:t>
            </a:r>
            <a:endParaRPr kumimoji="0" lang="en-US" b="1" i="1" u="none" strike="noStrike" cap="none" normalizeH="0" baseline="0" dirty="0" smtClean="0">
              <a:ln>
                <a:noFill/>
              </a:ln>
              <a:solidFill>
                <a:srgbClr val="B22222"/>
              </a:solidFill>
              <a:effectLst/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B22222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поэтов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B22222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B22222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Брянского края)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271276" y="97795"/>
            <a:ext cx="60144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27272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         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http://www.puteshestvie32.ru/sites/default/files/styles/large/public/images/2014030812563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725144"/>
            <a:ext cx="3096344" cy="234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                                            </a:t>
            </a:r>
            <a:r>
              <a:rPr lang="ru-RU" sz="2100" dirty="0" smtClean="0"/>
              <a:t>И до ста лет тому не станет горько,</a:t>
            </a:r>
          </a:p>
          <a:p>
            <a:pPr>
              <a:buNone/>
            </a:pPr>
            <a:r>
              <a:rPr lang="en-US" sz="2100" dirty="0" smtClean="0"/>
              <a:t>                                                         </a:t>
            </a:r>
            <a:r>
              <a:rPr lang="ru-RU" sz="2100" dirty="0" smtClean="0"/>
              <a:t>Кто жил горя, рассеивая мглу.</a:t>
            </a:r>
          </a:p>
          <a:p>
            <a:pPr>
              <a:buNone/>
            </a:pPr>
            <a:r>
              <a:rPr lang="en-US" sz="2100" i="1" dirty="0" smtClean="0"/>
              <a:t>                                                                               </a:t>
            </a:r>
            <a:r>
              <a:rPr lang="ru-RU" sz="2100" i="1" dirty="0" smtClean="0"/>
              <a:t>Николай Родичев</a:t>
            </a:r>
            <a:endParaRPr lang="ru-RU" sz="2100" dirty="0" smtClean="0"/>
          </a:p>
          <a:p>
            <a:pPr>
              <a:buNone/>
            </a:pPr>
            <a:r>
              <a:rPr lang="ru-RU" dirty="0" smtClean="0">
                <a:solidFill>
                  <a:srgbClr val="272723"/>
                </a:solidFill>
                <a:latin typeface="Verdana"/>
                <a:ea typeface="Times New Roman"/>
                <a:cs typeface="Times New Roman"/>
              </a:rPr>
              <a:t>Поэзия - это мир чувств. В поэзии на первый план выходит отношение автора к миру и человеку. Стихотворение заражает читателя настроением, по­этому важно, во власти каких чувств сам автор или, как правильно говорить, лирический герой произведения. Гуманно то сочинение, которое пробуждает в нас чувства добрые, позитивные, а, значит, укрепляющие созидательные силы. В творчестве брянских поэтов есть много стихотворений, достойных внимания самого эрудированного, требовательного читателя.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r>
              <a:rPr lang="ru-RU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b="1" dirty="0" smtClean="0">
                <a:hlinkClick r:id="rId2"/>
              </a:rPr>
              <a:t>                                                                   </a:t>
            </a:r>
            <a:r>
              <a:rPr lang="ru-RU" b="1" dirty="0" smtClean="0">
                <a:hlinkClick r:id="rId2"/>
              </a:rPr>
              <a:t>ЮРИЙ ИВАНОВИЧ КРАВЦОВ</a:t>
            </a:r>
            <a:endParaRPr lang="en-US" dirty="0" smtClean="0"/>
          </a:p>
          <a:p>
            <a:pPr>
              <a:buNone/>
            </a:pPr>
            <a:r>
              <a:rPr lang="ru-RU" b="1" dirty="0" smtClean="0"/>
              <a:t>   </a:t>
            </a:r>
            <a:r>
              <a:rPr lang="en-US" b="1" dirty="0" smtClean="0"/>
              <a:t>                                           </a:t>
            </a:r>
            <a:r>
              <a:rPr lang="ru-RU" b="1" dirty="0" smtClean="0"/>
              <a:t> </a:t>
            </a:r>
            <a:r>
              <a:rPr lang="ru-RU" b="1" dirty="0" smtClean="0">
                <a:hlinkClick r:id="rId3"/>
              </a:rPr>
              <a:t>ВЛАДИМИР ЕВГЕНЬЕВИЧ СОРОЧКИН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      </a:t>
            </a:r>
            <a:r>
              <a:rPr lang="en-US" b="1" dirty="0" smtClean="0"/>
              <a:t>                                                     </a:t>
            </a:r>
            <a:r>
              <a:rPr lang="ru-RU" b="1" dirty="0" smtClean="0">
                <a:hlinkClick r:id="rId4"/>
              </a:rPr>
              <a:t>ЯКОВ ДМИТРИЕВИЧ СОКОЛОВ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       </a:t>
            </a:r>
            <a:r>
              <a:rPr lang="en-US" b="1" dirty="0" smtClean="0"/>
              <a:t>                                                        </a:t>
            </a:r>
            <a:r>
              <a:rPr lang="ru-RU" b="1" dirty="0" smtClean="0"/>
              <a:t> </a:t>
            </a:r>
            <a:r>
              <a:rPr lang="ru-RU" b="1" dirty="0" smtClean="0">
                <a:hlinkClick r:id="rId5"/>
              </a:rPr>
              <a:t>СЕРГЕЙ ИВАНОВИЧ НЕПША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B22222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en-US" b="1" dirty="0" smtClean="0">
                <a:solidFill>
                  <a:srgbClr val="B22222"/>
                </a:solidFill>
                <a:latin typeface="Verdana"/>
                <a:ea typeface="Times New Roman"/>
                <a:cs typeface="Times New Roman"/>
              </a:rPr>
            </a:br>
            <a:r>
              <a:rPr lang="en-US" b="1" dirty="0" smtClean="0">
                <a:solidFill>
                  <a:srgbClr val="B22222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en-US" b="1" dirty="0" smtClean="0">
                <a:solidFill>
                  <a:srgbClr val="B22222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2200" b="1" dirty="0" smtClean="0">
                <a:solidFill>
                  <a:srgbClr val="B22222"/>
                </a:solidFill>
                <a:latin typeface="Verdana"/>
                <a:ea typeface="Times New Roman"/>
                <a:cs typeface="Times New Roman"/>
              </a:rPr>
              <a:t>Добавить миру каплю света...» </a:t>
            </a:r>
            <a:r>
              <a:rPr lang="ru-RU" sz="2200" b="1" i="1" dirty="0" smtClean="0">
                <a:solidFill>
                  <a:srgbClr val="B22222"/>
                </a:solidFill>
                <a:latin typeface="Verdana"/>
                <a:ea typeface="Times New Roman"/>
                <a:cs typeface="Times New Roman"/>
              </a:rPr>
              <a:t>(нравственные ценности в брянской поэзии)</a:t>
            </a:r>
            <a:r>
              <a:rPr lang="ru-RU" sz="2200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sz="2200" dirty="0" smtClean="0">
                <a:latin typeface="Calibri"/>
                <a:ea typeface="Calibri"/>
                <a:cs typeface="Times New Roman"/>
              </a:rPr>
            </a:b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264</TotalTime>
  <Words>1379</Words>
  <Application>Microsoft Office PowerPoint</Application>
  <PresentationFormat>Экран (4:3)</PresentationFormat>
  <Paragraphs>113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Красногорская средняя общеобразовательная школа  №2</vt:lpstr>
      <vt:lpstr>         Цели и задачи проекта.</vt:lpstr>
      <vt:lpstr>             Я выбрал эту тему ,потому что Брянщина- моя Родина. А с чего и в самом деле начинается Родина, Россия? Ее истоки –в  провинции, в деревне. Красногорщина… Здесь знакома мне  каждая тропинка , только дома я ощущаю  себя частицей великого народа  с  многовековой историей, с богатейшими традициями  и, уверен , с процветающим будущим .Самое ценное достояние нашего Отечества, большого и  малого, - это  люди.      Меня всегда  удивлял и потрясал патриотизм нашего народа. Работа  на земле- это тяжелое и кропотливое дело , порой неблагодарное, но преданность крестьянскому долгу, своей матушке –земле всегда берет  верх. Чернобльская трагедия не смогла побороть этого необъяснимого, всепоглощающего чувства к родному краю. Как же не любить этих людей, не верить им? На рубеже веков  красногорцы вместе со всей  Брянщиной, со всей Россией создают  литературные   шедевры. И этот проект поможет нам лучше узнать и понять  наших земляков, чтобы нам всем вписать еще не одну замечательную страницу в летопись малой Родины, сделать все для и  духовного и нравственного возрождения России. </vt:lpstr>
      <vt:lpstr>           Брянщина литературная</vt:lpstr>
      <vt:lpstr>          Святая вера в отчий край и дом.</vt:lpstr>
      <vt:lpstr>                                                                                               Высокий свет полей в душе моей...» (образ малой родины в брянской поэзии XX-XXI вв.) </vt:lpstr>
      <vt:lpstr>ЛИСТАЕТ ВЕТЕР ЛЕТОПИСЬ ВЕКОВ (историческая тема в брянской литературе) </vt:lpstr>
      <vt:lpstr>                </vt:lpstr>
      <vt:lpstr>  Добавить миру каплю света...» (нравственные ценности в брянской поэзии) </vt:lpstr>
      <vt:lpstr>«Выполняя жизни назначенье» (военная проза брянских писателей) </vt:lpstr>
      <vt:lpstr>Тема Красногорья в творчестве местных поэтов.</vt:lpstr>
      <vt:lpstr>Презентация PowerPoint</vt:lpstr>
      <vt:lpstr>Презентация PowerPoint</vt:lpstr>
      <vt:lpstr>     </vt:lpstr>
      <vt:lpstr>                        Вывод.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Красногорская средняя общеобразовательная школа  №2</dc:title>
  <dc:creator>irbis</dc:creator>
  <cp:lastModifiedBy>User</cp:lastModifiedBy>
  <cp:revision>29</cp:revision>
  <dcterms:created xsi:type="dcterms:W3CDTF">2014-11-10T11:56:45Z</dcterms:created>
  <dcterms:modified xsi:type="dcterms:W3CDTF">2014-12-04T08:01:25Z</dcterms:modified>
</cp:coreProperties>
</file>