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-102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02D2-20F9-46D7-915C-585DFE4BDC75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E7EB-6EFC-49F8-ADE9-45452ACA3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958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02D2-20F9-46D7-915C-585DFE4BDC75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E7EB-6EFC-49F8-ADE9-45452ACA3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42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02D2-20F9-46D7-915C-585DFE4BDC75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E7EB-6EFC-49F8-ADE9-45452ACA3A9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9200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02D2-20F9-46D7-915C-585DFE4BDC75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E7EB-6EFC-49F8-ADE9-45452ACA3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634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02D2-20F9-46D7-915C-585DFE4BDC75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E7EB-6EFC-49F8-ADE9-45452ACA3A9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1897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02D2-20F9-46D7-915C-585DFE4BDC75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E7EB-6EFC-49F8-ADE9-45452ACA3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676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02D2-20F9-46D7-915C-585DFE4BDC75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E7EB-6EFC-49F8-ADE9-45452ACA3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4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02D2-20F9-46D7-915C-585DFE4BDC75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E7EB-6EFC-49F8-ADE9-45452ACA3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63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02D2-20F9-46D7-915C-585DFE4BDC75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E7EB-6EFC-49F8-ADE9-45452ACA3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187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02D2-20F9-46D7-915C-585DFE4BDC75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E7EB-6EFC-49F8-ADE9-45452ACA3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708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02D2-20F9-46D7-915C-585DFE4BDC75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E7EB-6EFC-49F8-ADE9-45452ACA3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54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02D2-20F9-46D7-915C-585DFE4BDC75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E7EB-6EFC-49F8-ADE9-45452ACA3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693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02D2-20F9-46D7-915C-585DFE4BDC75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E7EB-6EFC-49F8-ADE9-45452ACA3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926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02D2-20F9-46D7-915C-585DFE4BDC75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E7EB-6EFC-49F8-ADE9-45452ACA3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562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02D2-20F9-46D7-915C-585DFE4BDC75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E7EB-6EFC-49F8-ADE9-45452ACA3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648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02D2-20F9-46D7-915C-585DFE4BDC75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E7EB-6EFC-49F8-ADE9-45452ACA3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361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E02D2-20F9-46D7-915C-585DFE4BDC75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580E7EB-6EFC-49F8-ADE9-45452ACA3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67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История </a:t>
            </a:r>
            <a:r>
              <a:rPr lang="ru-RU" sz="2800" dirty="0" smtClean="0"/>
              <a:t>Брянского    </a:t>
            </a:r>
            <a:r>
              <a:rPr lang="ru-RU" sz="2800" dirty="0" smtClean="0"/>
              <a:t>Края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 smtClean="0"/>
              <a:t>ОБОРОНИТЕЛЬНЫЕ </a:t>
            </a:r>
            <a:r>
              <a:rPr lang="ru-RU" sz="2800" b="1" dirty="0"/>
              <a:t>СРАЖЕНИЯ НА </a:t>
            </a:r>
            <a:r>
              <a:rPr lang="ru-RU" sz="2800" b="1" dirty="0" smtClean="0"/>
              <a:t>БРЯНЩИНЕ</a:t>
            </a:r>
            <a:br>
              <a:rPr lang="ru-RU" sz="2800" b="1" dirty="0" smtClean="0"/>
            </a:br>
            <a:r>
              <a:rPr lang="ru-RU" sz="2800" b="1" dirty="0" smtClean="0"/>
              <a:t>В </a:t>
            </a:r>
            <a:r>
              <a:rPr lang="ru-RU" sz="2800" b="1" dirty="0"/>
              <a:t>АВГУСТЕ-ОКТЯБРЕ 1941 года </a:t>
            </a:r>
            <a:r>
              <a:rPr lang="ru-RU" sz="2800" dirty="0"/>
              <a:t>    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Шевцов А.М.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776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332" y="304806"/>
            <a:ext cx="3263601" cy="420236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b="1" dirty="0"/>
              <a:t>Прорыв из </a:t>
            </a:r>
            <a:r>
              <a:rPr lang="ru-RU" b="1" dirty="0" smtClean="0"/>
              <a:t>окружения.ч1</a:t>
            </a:r>
            <a:r>
              <a:rPr lang="ru-RU" dirty="0"/>
              <a:t> 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459" y="304806"/>
            <a:ext cx="3700283" cy="519889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2330" y="725042"/>
            <a:ext cx="5015129" cy="6010609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 Получив 7 октября приказ из Ставки об отходе на восток, все армии Брянского фронта в ночь на 8 октября начали движение, сопровождаемое многократными прорывами заслонов противника, находившегося и впереди, и сзади, и на флангах. Если к этому добавить, что вражеская авиация продолжала господствовать в воздухе, что отход проходил под постоянным огневым воздействием танков, артиллерии и пехоты противника, что из-за нехватки горючего и боеприпасов приходилось бросать большую часть боевой техники, что солдатам и офицерам негде было ни согреться, ни обсушиться (в это время прошли первые снегопады, а растаявший затем снег превратил дороги в сплошное месиво), что воинам приходилось совершать длительные ночные переходы без сна и пищи, что, наконец, фронт с 13 октября лишился единого руководства (в этот день, находясь близ села </a:t>
            </a:r>
            <a:r>
              <a:rPr lang="ru-RU" dirty="0" err="1"/>
              <a:t>Борщово</a:t>
            </a:r>
            <a:r>
              <a:rPr lang="ru-RU" dirty="0"/>
              <a:t> </a:t>
            </a:r>
            <a:r>
              <a:rPr lang="ru-RU" dirty="0" err="1"/>
              <a:t>Навлинского</a:t>
            </a:r>
            <a:r>
              <a:rPr lang="ru-RU" dirty="0"/>
              <a:t> района, был тяжело ранен командующий фронтом А.И. Ерёменко) — то будет ясно, что выстоять в этих тяжелейших условиях могли лишь сильные духом, мужественные, бесконечно терпеливые и преданные Родине люди, какими и проявили себя в большинстве солдаты и офицеры Брянского </a:t>
            </a:r>
            <a:r>
              <a:rPr lang="ru-RU" dirty="0" smtClean="0"/>
              <a:t>фронта.</a:t>
            </a:r>
          </a:p>
          <a:p>
            <a:r>
              <a:rPr lang="ru-RU" dirty="0" smtClean="0"/>
              <a:t>Основная </a:t>
            </a:r>
            <a:r>
              <a:rPr lang="ru-RU" dirty="0"/>
              <a:t>часть воинов 50-й армии с тяжелыми боями отходила через территорию Жуковского и </a:t>
            </a:r>
            <a:r>
              <a:rPr lang="ru-RU" dirty="0" err="1"/>
              <a:t>Дятьковского</a:t>
            </a:r>
            <a:r>
              <a:rPr lang="ru-RU" dirty="0"/>
              <a:t> районов, а затем по югу Калужской области. Севернее (в Хвастовичах и ближайших к этому райцентру селениях) и южнее (близ села </a:t>
            </a:r>
            <a:r>
              <a:rPr lang="ru-RU" dirty="0" err="1"/>
              <a:t>Журиничи</a:t>
            </a:r>
            <a:r>
              <a:rPr lang="ru-RU" dirty="0"/>
              <a:t>, деревни Николаевки и других селений Брянского района) находились крупные силы противника, и части 50-й армии получили приказ идти к селу </a:t>
            </a:r>
            <a:r>
              <a:rPr lang="ru-RU" dirty="0" err="1"/>
              <a:t>Бояновичи</a:t>
            </a:r>
            <a:r>
              <a:rPr lang="ru-RU" dirty="0"/>
              <a:t>, но и здесь встретили вражеские войска. В завязавшемся бою немецкие части были опрокинуты, 12 октября наши войска вышли к реке </a:t>
            </a:r>
            <a:r>
              <a:rPr lang="ru-RU" dirty="0" err="1"/>
              <a:t>Рессете</a:t>
            </a:r>
            <a:r>
              <a:rPr lang="ru-RU" dirty="0"/>
              <a:t> и, организовав круговую оборону, начали наводить переправу через реку.    В ночь на 8 сентября начали отход и части 3-й армии. В течение ночи они совершили длинный (до 60 км) марш-бросок к Десне, где встретились с прорвавшимися на рубеж </a:t>
            </a:r>
            <a:r>
              <a:rPr lang="ru-RU" dirty="0" err="1"/>
              <a:t>Арельск</a:t>
            </a:r>
            <a:r>
              <a:rPr lang="ru-RU" dirty="0"/>
              <a:t> - </a:t>
            </a:r>
            <a:r>
              <a:rPr lang="ru-RU" dirty="0" err="1"/>
              <a:t>Уты</a:t>
            </a:r>
            <a:r>
              <a:rPr lang="ru-RU" dirty="0"/>
              <a:t> (северо-восточнее Трубчевска) немецкими войсками. Шедшая в авангарде 137-я дивизия под командованием И.Т. Гришина (позже — генерал-полковника, Героя Советского Союза) основными силами сумела переправиться через Десну 9 октября, но остальным частям армии пришлось вести здесь бои до 11 октября. Далее путь воинов 3-й армии шел через леса </a:t>
            </a:r>
            <a:r>
              <a:rPr lang="ru-RU" dirty="0" err="1"/>
              <a:t>Навлинского</a:t>
            </a:r>
            <a:r>
              <a:rPr lang="ru-RU" dirty="0"/>
              <a:t> </a:t>
            </a:r>
            <a:r>
              <a:rPr lang="ru-RU" dirty="0" smtClean="0"/>
              <a:t>района.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52006" y="5923140"/>
            <a:ext cx="1531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0" dirty="0" smtClean="0">
                <a:solidFill>
                  <a:srgbClr val="993300"/>
                </a:solidFill>
                <a:effectLst/>
                <a:latin typeface="Tahoma" panose="020B0604030504040204" pitchFamily="34" charset="0"/>
              </a:rPr>
              <a:t>Я.Г. </a:t>
            </a:r>
            <a:r>
              <a:rPr lang="ru-RU" b="0" i="0" dirty="0" err="1" smtClean="0">
                <a:solidFill>
                  <a:srgbClr val="993300"/>
                </a:solidFill>
                <a:effectLst/>
                <a:latin typeface="Tahoma" panose="020B0604030504040204" pitchFamily="34" charset="0"/>
              </a:rPr>
              <a:t>Крейзер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62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972" y="171850"/>
            <a:ext cx="3849282" cy="343074"/>
          </a:xfrm>
        </p:spPr>
        <p:txBody>
          <a:bodyPr>
            <a:normAutofit fontScale="90000"/>
          </a:bodyPr>
          <a:lstStyle/>
          <a:p>
            <a:r>
              <a:rPr lang="ru-RU" smtClean="0"/>
              <a:t>Прорыв окружения.ч2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925" y="171850"/>
            <a:ext cx="3691238" cy="552767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1971" y="669701"/>
            <a:ext cx="4849953" cy="588564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13-я </a:t>
            </a:r>
            <a:r>
              <a:rPr lang="ru-RU" dirty="0"/>
              <a:t>армия после начала отхода главный удар нанесла в направлении село </a:t>
            </a:r>
            <a:r>
              <a:rPr lang="ru-RU" dirty="0" err="1"/>
              <a:t>Негино</a:t>
            </a:r>
            <a:r>
              <a:rPr lang="ru-RU" dirty="0"/>
              <a:t> (в </a:t>
            </a:r>
            <a:r>
              <a:rPr lang="ru-RU" dirty="0" err="1"/>
              <a:t>Суземском</a:t>
            </a:r>
            <a:r>
              <a:rPr lang="ru-RU" dirty="0"/>
              <a:t> районе) и далее на юг. Советские войска дважды с тяжелыми боями брали это село и дважды противник, получив подкрепления, вновь захватывал его, так что некоторые тыловые части и боевые арьергарды армии пробиться здесь в третий раз уже не смогли, и позже либо прорывались небольшими группами, либо влились в партизанские отряды, либо попали в плен.  Далее путь армейских частей лежал через село </a:t>
            </a:r>
            <a:r>
              <a:rPr lang="ru-RU" dirty="0" err="1"/>
              <a:t>Алешковичи</a:t>
            </a:r>
            <a:r>
              <a:rPr lang="ru-RU" dirty="0"/>
              <a:t> </a:t>
            </a:r>
            <a:r>
              <a:rPr lang="ru-RU" dirty="0" err="1"/>
              <a:t>Суземского</a:t>
            </a:r>
            <a:r>
              <a:rPr lang="ru-RU" dirty="0"/>
              <a:t> района, деревню </a:t>
            </a:r>
            <a:r>
              <a:rPr lang="ru-RU" dirty="0" err="1"/>
              <a:t>Подлесные</a:t>
            </a:r>
            <a:r>
              <a:rPr lang="ru-RU" dirty="0"/>
              <a:t> Новосёлки, </a:t>
            </a:r>
            <a:r>
              <a:rPr lang="ru-RU" dirty="0" err="1"/>
              <a:t>Хинельский</a:t>
            </a:r>
            <a:r>
              <a:rPr lang="ru-RU" dirty="0"/>
              <a:t> лесокомбинат, село </a:t>
            </a:r>
            <a:r>
              <a:rPr lang="ru-RU" dirty="0" err="1"/>
              <a:t>Хвощёвку</a:t>
            </a:r>
            <a:r>
              <a:rPr lang="ru-RU" dirty="0"/>
              <a:t>, село </a:t>
            </a:r>
            <a:r>
              <a:rPr lang="ru-RU" dirty="0" err="1"/>
              <a:t>Поздняшовку</a:t>
            </a:r>
            <a:r>
              <a:rPr lang="ru-RU" dirty="0"/>
              <a:t>, деревню Веселая Калина (все — в Севском районе). Особенно ожесточенный бой был у двух </a:t>
            </a:r>
            <a:r>
              <a:rPr lang="ru-RU" dirty="0" err="1"/>
              <a:t>последивних</a:t>
            </a:r>
            <a:r>
              <a:rPr lang="ru-RU" dirty="0"/>
              <a:t> селений, где располагались крупные гарнизоны немцев, но неожиданный удар 132-й дивизии привел к уничтожению большинства находившихся там оккупантов и позволил передовым частям 13-й армии 12 октября прорваться в Курскую область. Впереди еще были упорные бои у Хомутовки, при переходе тракта Рыльск-Дмитриев, при переправе через реку </a:t>
            </a:r>
            <a:r>
              <a:rPr lang="ru-RU" dirty="0" err="1"/>
              <a:t>Свапу</a:t>
            </a:r>
            <a:r>
              <a:rPr lang="ru-RU" dirty="0"/>
              <a:t>, где 17-18 октября отдали жизни многие воины 13-й армии, обеспечив выход из окружения своим товарищам. Одной из особенностей действий армии были внезапные ночные удары по противнику, часто приносившие успех. В общей сложности из окружения вырвалось около 10 тысяч воинов армии, то есть 20-25% от ее состава к началу октября 1941 года. </a:t>
            </a:r>
            <a:br>
              <a:rPr lang="ru-RU" dirty="0"/>
            </a:br>
            <a:r>
              <a:rPr lang="ru-RU" dirty="0"/>
              <a:t>      Таким образом, все три армии Брянского фронта, хотя и понесли тяжелые потери в живой силе и технике, сумели сохранить боеспособность и активно участвовали в последующих боевых действиях.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881656" y="5897382"/>
            <a:ext cx="2271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0" dirty="0" smtClean="0">
                <a:solidFill>
                  <a:srgbClr val="993300"/>
                </a:solidFill>
                <a:effectLst/>
                <a:latin typeface="Tahoma" panose="020B0604030504040204" pitchFamily="34" charset="0"/>
              </a:rPr>
              <a:t>А.М. </a:t>
            </a:r>
            <a:r>
              <a:rPr lang="ru-RU" b="0" i="0" dirty="0" err="1" smtClean="0">
                <a:solidFill>
                  <a:srgbClr val="993300"/>
                </a:solidFill>
                <a:effectLst/>
                <a:latin typeface="Tahoma" panose="020B0604030504040204" pitchFamily="34" charset="0"/>
              </a:rPr>
              <a:t>Городнянский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164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5836" y="641218"/>
            <a:ext cx="7075747" cy="5667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sz="2700" b="1" dirty="0" smtClean="0"/>
              <a:t>Начало Великой Отечественной войны. Первые мероприятия по организации отпора врагу.</a:t>
            </a:r>
            <a:r>
              <a:rPr lang="ru-RU" sz="2700" dirty="0" smtClean="0"/>
              <a:t> </a:t>
            </a:r>
            <a:endParaRPr lang="ru-RU" sz="27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175836" y="1345843"/>
            <a:ext cx="6290136" cy="5512157"/>
          </a:xfrm>
        </p:spPr>
        <p:txBody>
          <a:bodyPr>
            <a:noAutofit/>
          </a:bodyPr>
          <a:lstStyle/>
          <a:p>
            <a:r>
              <a:rPr lang="ru-RU" sz="1400" dirty="0" smtClean="0"/>
              <a:t>В </a:t>
            </a:r>
            <a:r>
              <a:rPr lang="ru-RU" sz="1400" dirty="0"/>
              <a:t>ночь на 22 июня 1941 года войска гитлеровской Германии, нарушив договор о ненападении, вторглись на территорию СССР</a:t>
            </a:r>
            <a:r>
              <a:rPr lang="ru-RU" sz="1400" dirty="0" smtClean="0"/>
              <a:t>.</a:t>
            </a:r>
            <a:r>
              <a:rPr lang="ru-RU" sz="1400" dirty="0"/>
              <a:t> Уже к началу июля свыше 200 тысяч жителей </a:t>
            </a:r>
            <a:r>
              <a:rPr lang="ru-RU" sz="1400" dirty="0" err="1"/>
              <a:t>Брянщины</a:t>
            </a:r>
            <a:r>
              <a:rPr lang="ru-RU" sz="1400" dirty="0"/>
              <a:t> были призваны в действующую армию. Была сформирована Брянская пролетарская дивизия, проделавшая позже славный боевой путь до Чехословакии.</a:t>
            </a:r>
            <a:r>
              <a:rPr lang="ru-RU" sz="1400" dirty="0" smtClean="0"/>
              <a:t> </a:t>
            </a:r>
            <a:r>
              <a:rPr lang="ru-RU" sz="1400" dirty="0"/>
              <a:t>Началась Великая Отечественная война </a:t>
            </a:r>
            <a:r>
              <a:rPr lang="ru-RU" sz="1400" dirty="0" smtClean="0"/>
              <a:t>советского </a:t>
            </a:r>
            <a:r>
              <a:rPr lang="ru-RU" sz="1400" dirty="0"/>
              <a:t>народа против фашистской агрессии.  В августе 1941 года в Орле начала работать специальная школа по подготовке диверсантов для действий в тылу врага. В целях конспирации ее назвали "школой пожарников". В Брянске был создан филиал спецшколы, который за короткое время подготовил около 800 человек, влившихся большей частью в партизанские отряды и составивших в них разведывательно-диверсионные группы. Да и прославившиеся позже командиры Д.М. Кравцов, М.П. </a:t>
            </a:r>
            <a:r>
              <a:rPr lang="ru-RU" sz="1400" dirty="0" err="1"/>
              <a:t>Ромашин</a:t>
            </a:r>
            <a:r>
              <a:rPr lang="ru-RU" sz="1400" dirty="0"/>
              <a:t>, А.Д. Бондаренко, М.И. </a:t>
            </a:r>
            <a:r>
              <a:rPr lang="ru-RU" sz="1400" dirty="0" err="1"/>
              <a:t>Дука</a:t>
            </a:r>
            <a:r>
              <a:rPr lang="ru-RU" sz="1400" dirty="0"/>
              <a:t> и некоторые другие прошли подготовку в "школе пожарников". Одним из организаторов этого дела был крупнейший специалист диверсионно-подрывной работы полковник </a:t>
            </a:r>
            <a:r>
              <a:rPr lang="ru-RU" sz="1400" dirty="0" err="1" smtClean="0"/>
              <a:t>И.Г.Старинов</a:t>
            </a:r>
            <a:r>
              <a:rPr lang="ru-RU" sz="1400" dirty="0" smtClean="0"/>
              <a:t>.</a:t>
            </a:r>
            <a:r>
              <a:rPr lang="ru-RU" sz="1400" dirty="0"/>
              <a:t> 26 июня немецкие самолеты совершили первый налет на Брянск, затем многократно бомбили город, в первую очередь — станцию Брянск-1, через которую проходил основной поток и боевых перевозок для фронта, и эвакуируемых на восток предприятий. </a:t>
            </a:r>
            <a:br>
              <a:rPr lang="ru-RU" sz="1400" dirty="0"/>
            </a:br>
            <a:endParaRPr lang="ru-RU" sz="1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29" y="3423430"/>
            <a:ext cx="2860090" cy="299141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49729" y="6414840"/>
            <a:ext cx="46154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Немецкие самолеты бомбят </a:t>
            </a:r>
            <a:r>
              <a:rPr lang="ru-RU" dirty="0" err="1" smtClean="0"/>
              <a:t>Брянщину</a:t>
            </a:r>
            <a:endParaRPr lang="ru-RU" dirty="0" smtClean="0"/>
          </a:p>
        </p:txBody>
      </p:sp>
      <p:pic>
        <p:nvPicPr>
          <p:cNvPr id="11" name="Рисунок 10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99" b="9499"/>
          <a:stretch>
            <a:fillRect/>
          </a:stretch>
        </p:blipFill>
        <p:spPr>
          <a:xfrm>
            <a:off x="149728" y="185631"/>
            <a:ext cx="2860089" cy="2784755"/>
          </a:xfrm>
        </p:spPr>
      </p:pic>
      <p:sp>
        <p:nvSpPr>
          <p:cNvPr id="12" name="Прямоугольник 11"/>
          <p:cNvSpPr/>
          <p:nvPr/>
        </p:nvSpPr>
        <p:spPr>
          <a:xfrm>
            <a:off x="769293" y="3012242"/>
            <a:ext cx="1620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И.Г.Старинов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905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Спецшкола Диверсантов             Обучение Диверсантов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579718"/>
            <a:ext cx="4183062" cy="3043177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850" y="2579717"/>
            <a:ext cx="4305032" cy="3043177"/>
          </a:xfrm>
        </p:spPr>
      </p:pic>
    </p:spTree>
    <p:extLst>
      <p:ext uri="{BB962C8B-B14F-4D97-AF65-F5344CB8AC3E}">
        <p14:creationId xmlns:p14="http://schemas.microsoft.com/office/powerpoint/2010/main" val="37571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065" y="19861"/>
            <a:ext cx="3854528" cy="471864"/>
          </a:xfrm>
        </p:spPr>
        <p:txBody>
          <a:bodyPr/>
          <a:lstStyle/>
          <a:p>
            <a:r>
              <a:rPr lang="ru-RU" dirty="0"/>
              <a:t> </a:t>
            </a:r>
            <a:r>
              <a:rPr lang="ru-RU" b="1" dirty="0"/>
              <a:t>Судьба 28-й армии.</a:t>
            </a:r>
            <a:r>
              <a:rPr lang="ru-RU" dirty="0"/>
              <a:t> 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8065" y="491724"/>
            <a:ext cx="5092401" cy="608937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   Тем временем боевые действия приближались к </a:t>
            </a:r>
            <a:r>
              <a:rPr lang="ru-RU" dirty="0" err="1"/>
              <a:t>Брянщине</a:t>
            </a:r>
            <a:r>
              <a:rPr lang="ru-RU" dirty="0"/>
              <a:t>. К середине июля враг уже оккупировал большую часть Белоруссии и вторгся на территорию Смоленской области, где развернулось ожесточенное сражение, которое в значительной степени сорвало расчеты гитлеровского командования на "молниеносную" </a:t>
            </a:r>
            <a:r>
              <a:rPr lang="ru-RU" dirty="0" err="1" smtClean="0"/>
              <a:t>войну.Учитывая</a:t>
            </a:r>
            <a:r>
              <a:rPr lang="ru-RU" dirty="0" smtClean="0"/>
              <a:t> </a:t>
            </a:r>
            <a:r>
              <a:rPr lang="ru-RU" dirty="0"/>
              <a:t>большое стратегическое значение Брянска на западных подступах к Москве, его роль важного промышленного центра и железнодорожного узла, в районе Брянска и к северу от него вдоль Десны с начала июля стала разворачивать свои соединения 28-я армия Западного фронта под командованием генерал-лейтенанта В.Я. Качалова. Первоначально части армии участвовали в строительстве оборонительных сооружений.    В середине июля по указанию Генштаба начала формироваться ударная группа из трех дивизий 28-й армии. В оперативных документах она стала именоваться "группой Качалова". Перед ее войсками была поставлена задача провести наступательную операцию из района Рославля к Смоленску, где для ряда соединений Западного фронта сложила тяжелая </a:t>
            </a:r>
            <a:r>
              <a:rPr lang="ru-RU" dirty="0" err="1" smtClean="0"/>
              <a:t>обстановка.Сосредоточившись</a:t>
            </a:r>
            <a:r>
              <a:rPr lang="ru-RU" dirty="0" smtClean="0"/>
              <a:t> </a:t>
            </a:r>
            <a:r>
              <a:rPr lang="ru-RU" dirty="0"/>
              <a:t>к северу от Рославля, группа Качалова 23 июля перешла в наступление. Началось оно в неблагоприятных для советских войск условиях. Противник имел значительное превосходство в живой силе и технике, его авиация полностью господствовала в </a:t>
            </a:r>
            <a:r>
              <a:rPr lang="ru-RU" dirty="0" smtClean="0"/>
              <a:t>воздухе.1 </a:t>
            </a:r>
            <a:r>
              <a:rPr lang="ru-RU" dirty="0"/>
              <a:t>августа немецкие войска перешли в наступление и, продвигаясь к Рославлю с юго-запада, ворвались в город. 2-3 августа другая группа немецких войск обошла группу Качалова с востока и, соединившись с первой группой, замкнула кольцо окружения, внутри которого оказалось большинство наступавших советских войск. Вырваться из окружения смогли около 8 тысяч солдат и офицеров, погибли или попали в плен примерно 30 тысяч </a:t>
            </a:r>
            <a:r>
              <a:rPr lang="ru-RU" dirty="0" err="1" smtClean="0"/>
              <a:t>человек.В</a:t>
            </a:r>
            <a:r>
              <a:rPr lang="ru-RU" dirty="0" smtClean="0"/>
              <a:t> </a:t>
            </a:r>
            <a:r>
              <a:rPr lang="ru-RU" dirty="0"/>
              <a:t>числе погибших был и генерал В.Я. Качалов.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442" r="1" b="-2811"/>
          <a:stretch/>
        </p:blipFill>
        <p:spPr>
          <a:xfrm>
            <a:off x="5562766" y="491725"/>
            <a:ext cx="3272139" cy="4145652"/>
          </a:xfrm>
        </p:spPr>
      </p:pic>
      <p:sp>
        <p:nvSpPr>
          <p:cNvPr id="9" name="Прямоугольник 8"/>
          <p:cNvSpPr/>
          <p:nvPr/>
        </p:nvSpPr>
        <p:spPr>
          <a:xfrm>
            <a:off x="6416410" y="4794251"/>
            <a:ext cx="1564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В.Я. Качалов</a:t>
            </a:r>
          </a:p>
        </p:txBody>
      </p:sp>
    </p:spTree>
    <p:extLst>
      <p:ext uri="{BB962C8B-B14F-4D97-AF65-F5344CB8AC3E}">
        <p14:creationId xmlns:p14="http://schemas.microsoft.com/office/powerpoint/2010/main" val="237928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179" y="150259"/>
            <a:ext cx="3854528" cy="729329"/>
          </a:xfrm>
        </p:spPr>
        <p:txBody>
          <a:bodyPr/>
          <a:lstStyle/>
          <a:p>
            <a:r>
              <a:rPr lang="ru-RU" dirty="0"/>
              <a:t> </a:t>
            </a:r>
            <a:r>
              <a:rPr lang="ru-RU" b="1" dirty="0"/>
              <a:t>Центральный фронт в боях на </a:t>
            </a:r>
            <a:r>
              <a:rPr lang="ru-RU" b="1" dirty="0" err="1"/>
              <a:t>Брянщине</a:t>
            </a:r>
            <a:r>
              <a:rPr lang="ru-RU" b="1" dirty="0"/>
              <a:t>.</a:t>
            </a:r>
            <a:r>
              <a:rPr lang="ru-RU" dirty="0"/>
              <a:t> 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004" y="879588"/>
            <a:ext cx="3135234" cy="463257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2179" y="879588"/>
            <a:ext cx="5259827" cy="516177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   В то время, когда группа Качалова начала свое наступление от Рославля, Ставка Главного Командования 24 июля 1941 года решила выделить из Западного фронта отдельный Центральный фронт в составе 21-й, 3-й и 13-й армий. Все эти армии уже прошли тяжелые испытания первых недель войны и в конце июля вели бои с противником на территории Гомельской и Могилевской областей. Командующим новым фронтом был назначен генерал-полковник Ф.И. Кузнецов, который в начале войны неудачно руководил войсками Северо-Западного фронта в Прибалтике, а затем был командующим 21-й армией.  Товарищи по оружию не лучшим образом оценивали его полководческие и человеческие качества. К примеру, будущий Маршал Советского Союза С.С. Бирюзов, прибывший со своей дивизией в Гомель, так вспоминал о встрече с командующим фронтом: "Вместо того, чтобы дать дельный совет, как лучше выполнить стоящую перед дивизией задачу, он стал запугивать судом".   Утром 7 августа советские войска прорвали позиции немцев и в прорыв была брошена кавалерийская дивизия, но массированный налет фашистской авиации нанес конникам очень большой урон, и дальнейшего развития рейд кавалеристов не получил. </a:t>
            </a:r>
            <a:br>
              <a:rPr lang="ru-RU" dirty="0"/>
            </a:br>
            <a:r>
              <a:rPr lang="ru-RU" dirty="0"/>
              <a:t>      Вскоре немецкие войска сами перешли в наступление и окружили наступавшие ранее советские части (в основном — 45-й корпус генерал-майора Э.Я. </a:t>
            </a:r>
            <a:r>
              <a:rPr lang="ru-RU" dirty="0" err="1"/>
              <a:t>Магона</a:t>
            </a:r>
            <a:r>
              <a:rPr lang="ru-RU" dirty="0"/>
              <a:t>). Советские войска в тяжелых боях понесли большие потери убитыми и пленными (погиб и Э.Я. </a:t>
            </a:r>
            <a:r>
              <a:rPr lang="ru-RU" dirty="0" err="1"/>
              <a:t>Магон</a:t>
            </a:r>
            <a:r>
              <a:rPr lang="ru-RU" dirty="0"/>
              <a:t>), но многие соединения смогли вырваться из окружения и продолжали участвовать в боях с врагом. В их числе была, в частности, 132-я дивизия, которой командовал С.С. Бирюзов.   Частые смены командующих армиями (за июль-август в 21-й и 13-й армиях сменились по пять командармов), да и смена командующего фронтом в то время, когда в полосе фронта началось крупное наступление противника, также не способствовали стабилизации положения. </a:t>
            </a:r>
            <a:br>
              <a:rPr lang="ru-RU" dirty="0"/>
            </a:br>
            <a:r>
              <a:rPr lang="ru-RU" dirty="0"/>
              <a:t>      Центральный фронт оказался рассеченным на части, его соединения с трудом отходили в разных направлениях (либо в поле действий Юго-Западного, либо создаваемого Брянского фронтов) и 25 августа фронт был расформирован.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27165" y="5602789"/>
            <a:ext cx="1596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0" dirty="0" smtClean="0">
                <a:solidFill>
                  <a:srgbClr val="993300"/>
                </a:solidFill>
                <a:effectLst/>
                <a:latin typeface="Tahoma" panose="020B0604030504040204" pitchFamily="34" charset="0"/>
              </a:rPr>
              <a:t>С.С. Бирюзов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440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Генерал-Полковник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      </a:t>
            </a:r>
            <a:r>
              <a:rPr lang="ru-RU" dirty="0" err="1" smtClean="0"/>
              <a:t>Ф.И.Кузнецов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324" y="1930401"/>
            <a:ext cx="3709115" cy="4927600"/>
          </a:xfrm>
        </p:spPr>
      </p:pic>
    </p:spTree>
    <p:extLst>
      <p:ext uri="{BB962C8B-B14F-4D97-AF65-F5344CB8AC3E}">
        <p14:creationId xmlns:p14="http://schemas.microsoft.com/office/powerpoint/2010/main" val="119615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573" y="180304"/>
            <a:ext cx="3854528" cy="1004552"/>
          </a:xfrm>
        </p:spPr>
        <p:txBody>
          <a:bodyPr>
            <a:normAutofit fontScale="90000"/>
          </a:bodyPr>
          <a:lstStyle/>
          <a:p>
            <a:r>
              <a:rPr lang="ru-RU" dirty="0"/>
              <a:t>  </a:t>
            </a:r>
            <a:r>
              <a:rPr lang="ru-RU" b="1" dirty="0"/>
              <a:t>Развертывание 50-й армии и ее первые оборонительные бои.</a:t>
            </a:r>
            <a:r>
              <a:rPr lang="ru-RU" dirty="0"/>
              <a:t> 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737" y="399245"/>
            <a:ext cx="3232932" cy="462309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6573" y="1184856"/>
            <a:ext cx="5105281" cy="553791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    Наступление танковой группы Гудериана с левого фланга обеспечивали части 47-го мотомеханизированного корпуса. В первые дни после захвата Рославля немецкими войсками они не встречали к югу от города серьезного сопротивления, поскольку советских войск здесь почти не было. Наиболее угрожаемым направлением было шоссе Рославль-</a:t>
            </a:r>
            <a:r>
              <a:rPr lang="ru-RU" dirty="0" err="1" smtClean="0"/>
              <a:t>Брянск.Сюда</a:t>
            </a:r>
            <a:r>
              <a:rPr lang="ru-RU" dirty="0" smtClean="0"/>
              <a:t> и стали выдвигаться части 50-й армии, сформированные на территории </a:t>
            </a:r>
            <a:r>
              <a:rPr lang="ru-RU" dirty="0" err="1" smtClean="0"/>
              <a:t>Брянщины</a:t>
            </a:r>
            <a:r>
              <a:rPr lang="ru-RU" dirty="0" smtClean="0"/>
              <a:t>. Армия состояла из девяти дивизий и нескольких отдельных подразделений, была хорошо укомплектована личным составом (средняя численность дивизии составляла 10—12 тысяч человек), артиллерией (кроме противотанковой), пулеметами. Однако в ее составе было мало зенитных средств, не хватало автотранспорта, у стрелков почти не было автоматов. Командующим армией был назначен генерал-майор Михаил Петрович Петров, удостоенный за участие в боях в Испании звания Героя Советского Союза.</a:t>
            </a:r>
            <a:r>
              <a:rPr lang="ru-RU" dirty="0"/>
              <a:t>  11 августа и потом еще 16 дней подряд фашистские войска пытались пробиться на этом участке фронта, но все попытки были отбиты с большими потерями для наступавших. Затем немецкое командование попыталось обойти эту позицию с запада и сосредоточило ударную группу у села </a:t>
            </a:r>
            <a:r>
              <a:rPr lang="ru-RU" dirty="0" err="1"/>
              <a:t>Белоголовль</a:t>
            </a:r>
            <a:r>
              <a:rPr lang="ru-RU" dirty="0"/>
              <a:t> (Жуковский район), но и эта атака была отбита советскими войсками. В целом же части 50-й армии 59 дней держали этот рубеж обороны, не допустив прорыва противника в сторону </a:t>
            </a:r>
            <a:r>
              <a:rPr lang="ru-RU" dirty="0" smtClean="0"/>
              <a:t>Брянска.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623722" y="5395030"/>
            <a:ext cx="29049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       генерал-майор 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Михаил Петрович Петров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124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179" y="171961"/>
            <a:ext cx="2465111" cy="342963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b="1" dirty="0"/>
              <a:t>Бои в окружении.</a:t>
            </a:r>
            <a:r>
              <a:rPr lang="ru-RU" dirty="0"/>
              <a:t> 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993" y="514924"/>
            <a:ext cx="3771733" cy="502299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2179" y="514924"/>
            <a:ext cx="4628762" cy="5526437"/>
          </a:xfrm>
        </p:spPr>
        <p:txBody>
          <a:bodyPr>
            <a:normAutofit fontScale="92500"/>
          </a:bodyPr>
          <a:lstStyle/>
          <a:p>
            <a:r>
              <a:rPr lang="ru-RU" dirty="0"/>
              <a:t>   Вторая половина сентября 1941 года была для Брянского фронта относительно спокойной. Но это было затишье перед бурей. 30 сентября танковая армия Гудериана, сосредоточившаяся на северо-востоке Украины, прорвала оборону на стыке 13-й армии и группы генерала </a:t>
            </a:r>
            <a:r>
              <a:rPr lang="ru-RU" dirty="0" err="1"/>
              <a:t>А.И.Ермакова</a:t>
            </a:r>
            <a:r>
              <a:rPr lang="ru-RU" dirty="0"/>
              <a:t>, располагавшейся на самом юге фронта и прикрывавшей участок, прилегавший к Юго-Западному фронту. Эта группа оказалась отсеченной от Брянского фронта и больше в его составе не воевала. </a:t>
            </a:r>
            <a:br>
              <a:rPr lang="ru-RU" dirty="0"/>
            </a:br>
            <a:r>
              <a:rPr lang="ru-RU" dirty="0"/>
              <a:t>      Основной удар по советским войскам наносили части 24-го танкового корпуса. В первый день наступления они заняли село </a:t>
            </a:r>
            <a:r>
              <a:rPr lang="ru-RU" dirty="0" err="1"/>
              <a:t>Хинель</a:t>
            </a:r>
            <a:r>
              <a:rPr lang="ru-RU" dirty="0"/>
              <a:t> </a:t>
            </a:r>
            <a:r>
              <a:rPr lang="ru-RU" dirty="0" err="1"/>
              <a:t>Севского</a:t>
            </a:r>
            <a:r>
              <a:rPr lang="ru-RU" dirty="0"/>
              <a:t> района, к середине дня 1 октября — ворвались в Севск, а затем, двигаясь на северо-восток, 3 октября без боя </a:t>
            </a:r>
            <a:r>
              <a:rPr lang="ru-RU" dirty="0" smtClean="0"/>
              <a:t>взяли </a:t>
            </a:r>
            <a:r>
              <a:rPr lang="ru-RU" dirty="0" err="1" smtClean="0"/>
              <a:t>Орел.Немецкому</a:t>
            </a:r>
            <a:r>
              <a:rPr lang="ru-RU" dirty="0" smtClean="0"/>
              <a:t> </a:t>
            </a:r>
            <a:r>
              <a:rPr lang="ru-RU" dirty="0"/>
              <a:t>командованию не было известно местонахождение штаба </a:t>
            </a:r>
            <a:r>
              <a:rPr lang="ru-RU" dirty="0" smtClean="0"/>
              <a:t>фронта-это и </a:t>
            </a:r>
            <a:r>
              <a:rPr lang="ru-RU" dirty="0"/>
              <a:t>спасло командующего А.И. Ерёменко и сотрудников штаба от гибели, поскольку вражеские танки проходил мимо штабных помещений, ведя беспорядочную стрельбу и разбив несколько штабных автомашин. В тот же день эта колонна ворвалась в Брянск. Находившиеся в городе и близ него бойцы 154-й дивизии 50-й армии дали отпор противнику, но долго продержаться не смогли. Территории современных </a:t>
            </a:r>
            <a:r>
              <a:rPr lang="ru-RU" dirty="0" err="1"/>
              <a:t>Фокинского</a:t>
            </a:r>
            <a:r>
              <a:rPr lang="ru-RU" dirty="0"/>
              <a:t> и Советского районов города были заняты немцами к вечеру 6 октября, Володарского района — 8 октября.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55152" y="5672029"/>
            <a:ext cx="1651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0" dirty="0" smtClean="0">
                <a:solidFill>
                  <a:srgbClr val="993300"/>
                </a:solidFill>
                <a:effectLst/>
                <a:latin typeface="Tahoma" panose="020B0604030504040204" pitchFamily="34" charset="0"/>
              </a:rPr>
              <a:t>А.И. Ермаков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49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70064" y="416417"/>
            <a:ext cx="3039416" cy="49798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А.И.Ерёменко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589" y="1242036"/>
            <a:ext cx="3570366" cy="5125773"/>
          </a:xfrm>
        </p:spPr>
      </p:pic>
    </p:spTree>
    <p:extLst>
      <p:ext uri="{BB962C8B-B14F-4D97-AF65-F5344CB8AC3E}">
        <p14:creationId xmlns:p14="http://schemas.microsoft.com/office/powerpoint/2010/main" val="145594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</TotalTime>
  <Words>176</Words>
  <Application>Microsoft Office PowerPoint</Application>
  <PresentationFormat>Произвольный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Грань</vt:lpstr>
      <vt:lpstr>История Брянского    Края ОБОРОНИТЕЛЬНЫЕ СРАЖЕНИЯ НА БРЯНЩИНЕ В АВГУСТЕ-ОКТЯБРЕ 1941 года     </vt:lpstr>
      <vt:lpstr> Начало Великой Отечественной войны. Первые мероприятия по организации отпора врагу. </vt:lpstr>
      <vt:lpstr>  Спецшкола Диверсантов             Обучение Диверсантов</vt:lpstr>
      <vt:lpstr> Судьба 28-й армии. </vt:lpstr>
      <vt:lpstr> Центральный фронт в боях на Брянщине. </vt:lpstr>
      <vt:lpstr>              Генерал-Полковник                     Ф.И.Кузнецов</vt:lpstr>
      <vt:lpstr>  Развертывание 50-й армии и ее первые оборонительные бои. </vt:lpstr>
      <vt:lpstr> Бои в окружении. </vt:lpstr>
      <vt:lpstr> А.И.Ерёменко</vt:lpstr>
      <vt:lpstr> Прорыв из окружения.ч1 </vt:lpstr>
      <vt:lpstr>Прорыв окружения.ч2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 по Истории Брянского Края ученика 11 класса Красногорской СОШ №2  Трипуза Владислава по теме: ОБОРОНИТЕЛЬНЫЕ СРАЖЕНИЯ НА БРЯНЩИНЕ  В АВГУСТЕ-ОКТЯБРЕ 1941 года</dc:title>
  <dc:creator>Влад Трипуз</dc:creator>
  <cp:lastModifiedBy>User</cp:lastModifiedBy>
  <cp:revision>12</cp:revision>
  <dcterms:created xsi:type="dcterms:W3CDTF">2013-12-12T16:24:07Z</dcterms:created>
  <dcterms:modified xsi:type="dcterms:W3CDTF">2014-12-04T08:07:00Z</dcterms:modified>
</cp:coreProperties>
</file>