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5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63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2B82BCF-C6FD-4EA8-9836-F69C6A5F04DE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0A604BF-2B5B-4739-BDAB-00049E8E55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kpolyakov.narod.ru/school/ege.htm" TargetMode="External"/><Relationship Id="rId2" Type="http://schemas.openxmlformats.org/officeDocument/2006/relationships/hyperlink" Target="http://ege-go.ru/zadania/grb/b15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задания В15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(системы логических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уравнений)</a:t>
            </a:r>
            <a:endParaRPr lang="ru-RU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Вишневская М.П.,  МАОУ «Гимназия №3»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18 ноября 2013 г., г. Саратов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http://www.citois39.ru/news/images/Informashka_2010/12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42852"/>
            <a:ext cx="5000660" cy="33549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 исключения части решений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1428736"/>
            <a:ext cx="8143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существует различных наборов значений логических переменных х1, х2, …, х5,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y1,y2,…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которые удовлетворяют всем перечисленным ниже условиям: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(x1→ x2)∧(x2→ x3)∧(x3→ x4)∧(x4→ x5) =1;</a:t>
            </a:r>
          </a:p>
          <a:p>
            <a:r>
              <a:rPr lang="es-ES" sz="2400" b="1" dirty="0" smtClean="0">
                <a:latin typeface="Times New Roman" pitchFamily="18" charset="0"/>
                <a:cs typeface="Times New Roman" pitchFamily="18" charset="0"/>
              </a:rPr>
              <a:t>( y1→ y2)∧( y2→ y3)∧( y3→ y4)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∧( y4→ y5) =1;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y5→ x5 =1.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ответе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нужно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перечислять все различные наборы х1, х2, …, х5,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,y2,…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y5,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которых выполняется данная система равенств. В качестве ответа необходимо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таких наборов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786874" cy="842946"/>
          </a:xfrm>
        </p:spPr>
        <p:txBody>
          <a:bodyPr anchor="t">
            <a:noAutofit/>
          </a:bodyPr>
          <a:lstStyle/>
          <a:p>
            <a:pPr lvl="2" algn="l" rtl="0">
              <a:spcBef>
                <a:spcPct val="0"/>
              </a:spcBef>
            </a:pPr>
            <a:r>
              <a:rPr lang="ru-RU" sz="3200" dirty="0" smtClean="0">
                <a:latin typeface="Cambria" pitchFamily="18" charset="0"/>
              </a:rPr>
              <a:t>Решение.</a:t>
            </a:r>
            <a:br>
              <a:rPr lang="ru-RU" sz="3200" dirty="0" smtClean="0">
                <a:latin typeface="Cambria" pitchFamily="18" charset="0"/>
              </a:rPr>
            </a:br>
            <a:r>
              <a:rPr lang="ru-RU" sz="3200" dirty="0" smtClean="0">
                <a:latin typeface="Cambria" pitchFamily="18" charset="0"/>
              </a:rPr>
              <a:t>Шаг1. Последовательное </a:t>
            </a:r>
            <a:r>
              <a:rPr lang="ru-RU" sz="3200" dirty="0">
                <a:latin typeface="Cambria" pitchFamily="18" charset="0"/>
              </a:rPr>
              <a:t>решение </a:t>
            </a:r>
            <a:r>
              <a:rPr lang="ru-RU" sz="3200" dirty="0" smtClean="0">
                <a:latin typeface="Cambria" pitchFamily="18" charset="0"/>
              </a:rPr>
              <a:t>уравнений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38" y="3286124"/>
          <a:ext cx="6310315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2975"/>
                <a:gridCol w="961344"/>
                <a:gridCol w="4855996"/>
              </a:tblGrid>
              <a:tr h="4422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0                     1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        0                      1         1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х4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0                      1         1         1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422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х5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0                   1           1        1         1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1285860"/>
            <a:ext cx="87154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Первое уравнение – конъюнкция нескольких операций импликации, равна 1, т.е. каждая из импликаций истинна. Импликация ложна только в одном случае, когда 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0, во всех других случаях (0  0, 0  1, 1  1) операция возвращает 1. Запишем это в виде таблицы: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286512" y="3643314"/>
            <a:ext cx="571504" cy="285752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357818" y="4071942"/>
            <a:ext cx="714380" cy="285752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572000" y="4572008"/>
            <a:ext cx="642942" cy="21431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43306" y="5072074"/>
            <a:ext cx="571504" cy="285752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357818" y="3643314"/>
            <a:ext cx="581028" cy="34766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4572000" y="4071942"/>
            <a:ext cx="581028" cy="34766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 flipV="1">
            <a:off x="3714744" y="4572008"/>
            <a:ext cx="581028" cy="34766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928926" y="5000636"/>
            <a:ext cx="581028" cy="347666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6755621" y="4317213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6755621" y="4745841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755621" y="5174469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>
            <a:off x="5969803" y="4674403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5969803" y="5103031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5400000">
            <a:off x="5112547" y="5103031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rot="5400000">
            <a:off x="1754961" y="3745709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>
            <a:off x="1754961" y="4174337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1754961" y="4674403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>
            <a:off x="1754961" y="5103031"/>
            <a:ext cx="357190" cy="9524"/>
          </a:xfrm>
          <a:prstGeom prst="straightConnector1">
            <a:avLst/>
          </a:prstGeom>
          <a:ln w="38100">
            <a:solidFill>
              <a:schemeClr val="bg2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ambria" pitchFamily="18" charset="0"/>
              </a:rPr>
              <a:t>Шаг1. Последовательное решение уравнений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357298"/>
            <a:ext cx="835824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Т.о. получено 6 наборов решений для х1,х2,х3,х4,х5: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(00000), (00001), (00011), (00111), (01111), (11111).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Рассуждая аналогично, приходим к выводу, что для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y1, y2, y3, y4,  y5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такой же набор решений.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Т.к. уравнения эти независимы, т.е. в них нет общих переменных,  то решением этой системы уравнений (без учета третьего уравнения) будет 6*6=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36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 «иксов» и «игреков».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третье уравнение: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4876" y="4286256"/>
            <a:ext cx="15905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y5→ x5 =1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4786322"/>
            <a:ext cx="67151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Решением являются пары:             0        0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0        1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1        1</a:t>
            </a:r>
          </a:p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Не является решением пара:     1        0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Сопоставим полученные решения </a:t>
            </a:r>
            <a:endParaRPr lang="ru-RU" dirty="0"/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/>
          <a:srcRect l="4287" t="13011" r="3122" b="1486"/>
          <a:stretch>
            <a:fillRect/>
          </a:stretch>
        </p:blipFill>
        <p:spPr bwMode="auto">
          <a:xfrm>
            <a:off x="785786" y="1285860"/>
            <a:ext cx="7715304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28596" y="4786322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Там, 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y5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=1, не подходят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x5=0.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таких пар 5.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решений системы : 36-5=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31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Понадобилась комбинаторика!!!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+mn-lt"/>
                <a:cs typeface="Times New Roman" pitchFamily="18" charset="0"/>
              </a:rPr>
              <a:t>Метод динамического программирования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1643050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различных решений имеет логическое уравнение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 →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= 1, 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2, …,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 – логические переменные? В ответе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нужно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перечислять все различные наборы значений переменных, при которых выполнено данное равенство. В качестве ответа нужно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 таких наборов.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Решение</a:t>
            </a:r>
            <a:br>
              <a:rPr lang="ru-RU" dirty="0" smtClean="0"/>
            </a:br>
            <a:r>
              <a:rPr lang="ru-RU" dirty="0" smtClean="0"/>
              <a:t>Шаг1. Анализ условия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1357298"/>
            <a:ext cx="807249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Слева в уравнении последовательно записаны операции импликации, приоритет одинаков.</a:t>
            </a:r>
          </a:p>
          <a:p>
            <a:pPr marL="342900" indent="-342900"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Перепишем: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((((X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pPr marL="342900" indent="-342900"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4000504"/>
            <a:ext cx="80010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NB!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Каждая следующая переменная зависит не от предыдущей, а от результата предыдущей импликации!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Шаг2. Выявление закономерности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135729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первую импликацию,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Таблица</a:t>
            </a: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истинности: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786050" y="2000240"/>
          <a:ext cx="4071966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7322"/>
                <a:gridCol w="1357322"/>
                <a:gridCol w="1357322"/>
              </a:tblGrid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→</a:t>
                      </a:r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ru-RU" sz="2400" b="1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4786322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одного  0 получили 2 единицы,  а из 1 получили один 0 и одну 1. Всего один 0 и три 1, это результат первой операции.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Шаг2. Выявление закономерности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285860"/>
            <a:ext cx="82868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Подключив к результату первой операции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, получим: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857364"/>
          <a:ext cx="6096000" cy="4480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F(x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F(x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</a:t>
                      </a: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en-US" sz="24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00863D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rgbClr val="00863D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solidFill>
                          <a:schemeClr val="accent4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16" y="228599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15140" y="2857496"/>
            <a:ext cx="22860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двух 0 – две 1, из каждой 1 (их 3) по одному 0 и 1 (3+3)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ru-RU" dirty="0" smtClean="0"/>
              <a:t>Шаг 3. Вывод формулы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21537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Т.о. можно составить формулы для вычисления количества нулей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количества единиц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400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уравнения с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переменными:</a:t>
            </a:r>
          </a:p>
          <a:p>
            <a:r>
              <a:rPr lang="ru-RU" sz="2400" dirty="0" smtClean="0"/>
              <a:t>    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857224" y="2786058"/>
          <a:ext cx="2723574" cy="1071570"/>
        </p:xfrm>
        <a:graphic>
          <a:graphicData uri="http://schemas.openxmlformats.org/presentationml/2006/ole">
            <p:oleObj spid="_x0000_s29698" name="Формула" r:id="rId3" imgW="583947" imgH="228501" progId="Equation.3">
              <p:embed/>
            </p:oleObj>
          </a:graphicData>
        </a:graphic>
      </p:graphicFrame>
      <p:graphicFrame>
        <p:nvGraphicFramePr>
          <p:cNvPr id="29697" name="Object 1"/>
          <p:cNvGraphicFramePr>
            <a:graphicFrameLocks noChangeAspect="1"/>
          </p:cNvGraphicFramePr>
          <p:nvPr/>
        </p:nvGraphicFramePr>
        <p:xfrm>
          <a:off x="4214810" y="2786058"/>
          <a:ext cx="4500594" cy="1000132"/>
        </p:xfrm>
        <a:graphic>
          <a:graphicData uri="http://schemas.openxmlformats.org/presentationml/2006/ole">
            <p:oleObj spid="_x0000_s29697" name="Формула" r:id="rId4" imgW="1028700" imgH="228600" progId="Equation.3">
              <p:embed/>
            </p:oleObj>
          </a:graphicData>
        </a:graphic>
      </p:graphicFrame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228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2786050" y="4214818"/>
          <a:ext cx="3286148" cy="1007752"/>
        </p:xfrm>
        <a:graphic>
          <a:graphicData uri="http://schemas.openxmlformats.org/presentationml/2006/ole">
            <p:oleObj spid="_x0000_s29701" name="Формула" r:id="rId5" imgW="710891" imgH="215806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4. Заполнение таблицы</a:t>
            </a:r>
            <a:endParaRPr lang="ru-RU" dirty="0"/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285720" y="1285860"/>
            <a:ext cx="842968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Заполним слева направо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таблицу для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6,  вычисляя число нулей и единиц по приведенным выше формулам; в таблице показано, как строится следующий столбец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 предыдущему: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638175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85720" y="2928934"/>
          <a:ext cx="8643998" cy="264320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37137"/>
                <a:gridCol w="1128018"/>
                <a:gridCol w="1332833"/>
                <a:gridCol w="1416856"/>
                <a:gridCol w="820283"/>
                <a:gridCol w="839404"/>
                <a:gridCol w="869467"/>
              </a:tblGrid>
              <a:tr h="88106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latin typeface="Times New Roman" pitchFamily="18" charset="0"/>
                          <a:cs typeface="Times New Roman" pitchFamily="18" charset="0"/>
                        </a:rPr>
                        <a:t>число переменных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8106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</a:t>
                      </a:r>
                      <a:r>
                        <a:rPr kumimoji="0" lang="ru-RU" sz="2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нулей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</a:t>
                      </a:r>
                      <a:r>
                        <a:rPr kumimoji="0" lang="en-US" sz="2400" kern="1200" baseline="-25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881069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Число</a:t>
                      </a:r>
                      <a:r>
                        <a:rPr lang="en-US" sz="24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единиц</a:t>
                      </a: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24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E</a:t>
                      </a:r>
                      <a:r>
                        <a:rPr lang="en-US" sz="2400" baseline="-250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2*1+1=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2*1+3=</a:t>
                      </a: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11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i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21</a:t>
                      </a:r>
                      <a:endParaRPr lang="ru-RU" sz="2400" b="1" i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43</a:t>
                      </a:r>
                      <a:endParaRPr lang="ru-RU" sz="2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2793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2794" name="Rectangle 26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1" name="Прямая со стрелкой 30"/>
          <p:cNvCxnSpPr/>
          <p:nvPr/>
        </p:nvCxnSpPr>
        <p:spPr>
          <a:xfrm flipV="1">
            <a:off x="3214678" y="4357694"/>
            <a:ext cx="928694" cy="785818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4500562" y="4357694"/>
            <a:ext cx="928694" cy="785818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3143240" y="4286256"/>
            <a:ext cx="1357322" cy="42862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357686" y="4286256"/>
            <a:ext cx="1428760" cy="428628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1472" y="592933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43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уга 20"/>
          <p:cNvSpPr/>
          <p:nvPr/>
        </p:nvSpPr>
        <p:spPr>
          <a:xfrm rot="8042094">
            <a:off x="2918031" y="3362234"/>
            <a:ext cx="1164798" cy="2848555"/>
          </a:xfrm>
          <a:prstGeom prst="arc">
            <a:avLst>
              <a:gd name="adj1" fmla="val 14970036"/>
              <a:gd name="adj2" fmla="val 82080"/>
            </a:avLst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 стрелкой 22"/>
          <p:cNvCxnSpPr/>
          <p:nvPr/>
        </p:nvCxnSpPr>
        <p:spPr>
          <a:xfrm rot="16200000" flipV="1">
            <a:off x="4393405" y="5179231"/>
            <a:ext cx="142876" cy="7143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8042094">
            <a:off x="4632542" y="3627743"/>
            <a:ext cx="1164798" cy="2848555"/>
          </a:xfrm>
          <a:prstGeom prst="arc">
            <a:avLst>
              <a:gd name="adj1" fmla="val 14970036"/>
              <a:gd name="adj2" fmla="val 82080"/>
            </a:avLst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>
            <a:stCxn id="27" idx="0"/>
          </p:cNvCxnSpPr>
          <p:nvPr/>
        </p:nvCxnSpPr>
        <p:spPr>
          <a:xfrm rot="16200000" flipV="1">
            <a:off x="6015403" y="5271746"/>
            <a:ext cx="356623" cy="1001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Задание В15  - одно из самых сложных в ЕГЭ по информатике!!!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35824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Проверяются умения: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преобразовывать выражения, содержащие логические переменные;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описывать на естественном языке множество значений логических переменных, при которых заданный набор логических переменных истинен;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подсчитывать число двоичных наборов, удовлетворяющих заданным условиям.</a:t>
            </a: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сложное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т.к. нет формальных правил, как это сделать, требуется догадка.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-571536" y="4143380"/>
            <a:ext cx="1714512" cy="2857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 flipH="1" flipV="1">
            <a:off x="142844" y="3071810"/>
            <a:ext cx="357190" cy="35719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+mn-lt"/>
                <a:cs typeface="Times New Roman" pitchFamily="18" charset="0"/>
              </a:rPr>
              <a:t>Метод с использованием упрощений логических выражений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14314" y="1357298"/>
            <a:ext cx="8929686" cy="3262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Сколько различных решений имеет уравнение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((J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K)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L))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(¬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))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) = 1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где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K, L, M, N – логические переменные? В ответе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не нужно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перечислять все различные наборы значений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J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, K, L, M и N, при которых выполнено данное равенство. В качестве ответа Вам нужно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таких наборов.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214422"/>
            <a:ext cx="828680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Заметим, что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K =  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Введем замену переменных: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K=А,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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=В</a:t>
            </a:r>
          </a:p>
          <a:p>
            <a:pPr marL="457200" indent="-457200">
              <a:buAutoNum type="arabicPeriod" startAt="3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Перепишем уравнение с учетом замены:</a:t>
            </a: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(B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J)=1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(M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J)=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Очевидно, что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при одинаковых значениях А и В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Рассмотрим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последнюю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импликацию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=1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возможно, если: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M=J=0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M=0, J=1</a:t>
            </a:r>
          </a:p>
          <a:p>
            <a:pPr marL="457200" indent="-457200">
              <a:buFont typeface="+mj-lt"/>
              <a:buAutoNum type="alphaLcParenR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M=J=1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indent="-3429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авая фигурная скобка 3"/>
          <p:cNvSpPr/>
          <p:nvPr/>
        </p:nvSpPr>
        <p:spPr>
          <a:xfrm rot="5400000">
            <a:off x="1607323" y="2250273"/>
            <a:ext cx="357190" cy="200026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1169988" y="638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ourier New" pitchFamily="49" charset="0"/>
              </a:rPr>
              <a:t> 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1169988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1169988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0724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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то   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Tx/>
              <a:buAutoNum type="arabicPeriod" startAt="7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M=J=0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1 + К=0.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 решений.</a:t>
            </a:r>
          </a:p>
          <a:p>
            <a:pPr marL="457200" indent="-457200">
              <a:buFontTx/>
              <a:buAutoNum type="arabicPeriod" startAt="7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M=0,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J=1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К=0,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К=0, 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любые 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решения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7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1571612"/>
            <a:ext cx="3429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¬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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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L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857488" y="3000372"/>
          <a:ext cx="1643073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7691"/>
                <a:gridCol w="547691"/>
                <a:gridCol w="547691"/>
              </a:tblGrid>
              <a:tr h="40005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005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0724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10. При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M=J=1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получаем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0+К=1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*N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или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K=N*L,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решения:</a:t>
            </a: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11. Итого имеет 4+4=8 решений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8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357423" y="2214554"/>
          <a:ext cx="1714512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1504"/>
                <a:gridCol w="571504"/>
                <a:gridCol w="571504"/>
              </a:tblGrid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информации: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О.Б. Богомолова, Д.Ю. Усенков. В15: новые задачи и новое решение // Информатика, № 6, 2012, с. 35 – 39.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К.Ю. Поляков.  Логические уравнения // Информатика, № 14, 2011, с. 30-35.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http://ege-go.ru/zadania/grb/b15/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http://kpolyakov.narod.ru/school/ege.htm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ресурс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Без чего не обойтись!</a:t>
            </a:r>
            <a:endParaRPr lang="ru-RU" b="1" dirty="0"/>
          </a:p>
        </p:txBody>
      </p:sp>
      <p:pic>
        <p:nvPicPr>
          <p:cNvPr id="29" name="Рисунок 28" descr="Законы логики_1.png"/>
          <p:cNvPicPr>
            <a:picLocks noChangeAspect="1"/>
          </p:cNvPicPr>
          <p:nvPr/>
        </p:nvPicPr>
        <p:blipFill>
          <a:blip r:embed="rId2"/>
          <a:srcRect t="7857"/>
          <a:stretch>
            <a:fillRect/>
          </a:stretch>
        </p:blipFill>
        <p:spPr>
          <a:xfrm>
            <a:off x="1285852" y="928670"/>
            <a:ext cx="6572296" cy="5286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Без чего не обойтись!</a:t>
            </a:r>
            <a:endParaRPr lang="ru-RU" b="1" dirty="0"/>
          </a:p>
        </p:txBody>
      </p:sp>
      <p:pic>
        <p:nvPicPr>
          <p:cNvPr id="4" name="Рисунок 3" descr="Законы логики_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285860"/>
            <a:ext cx="7004408" cy="4786346"/>
          </a:xfrm>
          <a:prstGeom prst="rect">
            <a:avLst/>
          </a:prstGeom>
        </p:spPr>
      </p:pic>
      <p:sp>
        <p:nvSpPr>
          <p:cNvPr id="6" name="Левая фигурная скобка 5"/>
          <p:cNvSpPr/>
          <p:nvPr/>
        </p:nvSpPr>
        <p:spPr>
          <a:xfrm>
            <a:off x="1214414" y="5072074"/>
            <a:ext cx="142876" cy="1071570"/>
          </a:xfrm>
          <a:prstGeom prst="leftBrace">
            <a:avLst/>
          </a:prstGeom>
          <a:noFill/>
          <a:ln w="38100"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ln w="38100"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Anastasia\Рабочий стол\В15\xo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214950"/>
            <a:ext cx="1145368" cy="571504"/>
          </a:xfrm>
          <a:prstGeom prst="rect">
            <a:avLst/>
          </a:prstGeom>
          <a:noFill/>
        </p:spPr>
      </p:pic>
      <p:pic>
        <p:nvPicPr>
          <p:cNvPr id="1027" name="Picture 3" descr="C:\Documents and Settings\Anastasia\Рабочий стол\В15\эквивал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58789" y="5286388"/>
            <a:ext cx="1368579" cy="571504"/>
          </a:xfrm>
          <a:prstGeom prst="rect">
            <a:avLst/>
          </a:prstGeom>
          <a:noFill/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7858148" y="5357826"/>
            <a:ext cx="85725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Условные  обозначения</a:t>
            </a:r>
            <a:endParaRPr lang="ru-RU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1500174"/>
            <a:ext cx="79296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конъюнкция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/\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 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AB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&amp;B, A and B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дизъюнкция: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\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/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+ 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A | 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, 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or B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отрицание: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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A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А,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not A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эквиваленция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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В,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  B, A  B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исключающее «или»: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B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xor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B</a:t>
            </a:r>
            <a:endParaRPr lang="en-US" sz="2400" b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>
              <a:buFont typeface="Arial" pitchFamily="34" charset="0"/>
              <a:buChar char="•"/>
            </a:pPr>
            <a:endParaRPr lang="en-US" sz="2400" dirty="0" smtClean="0">
              <a:latin typeface="Times New Roman" pitchFamily="18" charset="0"/>
              <a:cs typeface="Times New Roman" pitchFamily="18" charset="0"/>
              <a:sym typeface="Wingdings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3071802" y="235743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Метод замены переменных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1428736"/>
            <a:ext cx="8286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Сколько существует различных наборов значений логических переменных х1, х2, …, х9, х10, которые удовлетворяют всем перечисленным ниже условиям: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((x1 ≡ x2) \/ (x3 ≡ x4)) /\ (¬(x1 ≡ x2) \/ ¬(x3 ≡ x4))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((x3 ≡ x4) \/ (x5 ≡ x6)) /\ (¬(x3 ≡ x4) \/ ¬(x5 ≡ x6))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((x5 ≡ x6) \/ (x7 ≡ x8)) /\ (¬(x5 ≡ x7) \/ ¬(x7 ≡ x8))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((x7 ≡ x8) \/ (x9 ≡ x10)) /\ (¬(x7 ≡ x8) \/ ¬(x9 ≡ x10)) =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ответе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 нужно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перечислять все различные наборы х1, х2, …, х9, х10, при которых выполняется данная система равенств. В качестве ответа необходимо указать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количество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таких наборов (демо-версия 2012  г.)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543956" cy="914400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Решение</a:t>
            </a:r>
            <a:br>
              <a:rPr lang="ru-RU" dirty="0" smtClean="0"/>
            </a:br>
            <a:r>
              <a:rPr lang="ru-RU" dirty="0" smtClean="0"/>
              <a:t>Шаг 1. Упрощаем, выполнив замену переменных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t1 =  x1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          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t2 =  x3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x4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t3 =  x5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x6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t4 =  x7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x8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t5 =  x9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x10</a:t>
            </a:r>
            <a:endParaRPr lang="en-US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71736" y="1357298"/>
            <a:ext cx="621510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 упрощения: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/\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(¬t1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¬ t2 ) =1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(t2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t3)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/\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(¬t2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¬ t3 ) =1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(t3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t4)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/\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(¬t3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¬ t4 ) =1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(t4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t5)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/\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(¬t4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¬ t5 ) =1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Рассмотрим одно из уравнений: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(t1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\/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t2)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/\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(¬t1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\/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¬ t2 ) =1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Очевидно, оно =1 только если одна из переменных равна 0, а другая – 1. Воспользуемся формулой для выражения операции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XOR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через конъюнкцию и дизъюнкцию: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(t1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\/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t2)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/\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(¬t1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\/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¬ t2 )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 t2 =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¬(t1 ≡ t2 ) =1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214818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¬(t1 ≡ t2 )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¬(t2 ≡ t3 )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¬(t3 ≡ t4 )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¬(t4 ≡ t5 ) =1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Шаг2. Анализ системы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1500174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¬(t1 ≡ t2 )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¬(t2 ≡ t3 )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¬(t3 ≡ t4 ) =1</a:t>
            </a: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¬(t4 ≡ t5 ) =1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643174" y="1500173"/>
          <a:ext cx="6096000" cy="1657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524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t2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t3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t4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t5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4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24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4282" y="3643314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Т.к.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= x2k-1 ≡ x2k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t1 =  x1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 x2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,….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то каждому значению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соответствует две пары значений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x2k-1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x2k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например: </a:t>
            </a: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соответствуют две пары  - (0,1) и (1,0) 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=1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пары (0,0) и (1,1).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Шаг3. Подсчет числа решений.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500174"/>
            <a:ext cx="77867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Каждое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имеет 2 решения, количество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5. Т.о. для переменных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существует 2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= 32 решения. 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каждому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соответствует пара решений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т.е. исходная система имеет 2*32 = 64 решения.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Ответ: 64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451</TotalTime>
  <Words>1666</Words>
  <Application>Microsoft Office PowerPoint</Application>
  <PresentationFormat>Экран (4:3)</PresentationFormat>
  <Paragraphs>306</Paragraphs>
  <Slides>24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Начальная</vt:lpstr>
      <vt:lpstr>Формула</vt:lpstr>
      <vt:lpstr>Решение задания В15  (системы логических уравнений)</vt:lpstr>
      <vt:lpstr>Задание В15  - одно из самых сложных в ЕГЭ по информатике!!!</vt:lpstr>
      <vt:lpstr>Без чего не обойтись!</vt:lpstr>
      <vt:lpstr>Без чего не обойтись!</vt:lpstr>
      <vt:lpstr>Условные  обозначения</vt:lpstr>
      <vt:lpstr>Метод замены переменных</vt:lpstr>
      <vt:lpstr>Решение Шаг 1. Упрощаем, выполнив замену переменных</vt:lpstr>
      <vt:lpstr>Шаг2. Анализ системы</vt:lpstr>
      <vt:lpstr>Шаг3. Подсчет числа решений.</vt:lpstr>
      <vt:lpstr>Метод исключения части решений</vt:lpstr>
      <vt:lpstr>Решение. Шаг1. Последовательное решение уравнений  </vt:lpstr>
      <vt:lpstr>Шаг1. Последовательное решение уравнений</vt:lpstr>
      <vt:lpstr>Сопоставим полученные решения </vt:lpstr>
      <vt:lpstr>Метод динамического программирования</vt:lpstr>
      <vt:lpstr>Решение Шаг1. Анализ условия</vt:lpstr>
      <vt:lpstr>Шаг2. Выявление закономерности</vt:lpstr>
      <vt:lpstr>Шаг2. Выявление закономерности</vt:lpstr>
      <vt:lpstr>Шаг 3. Вывод формулы</vt:lpstr>
      <vt:lpstr>Шаг 4. Заполнение таблицы</vt:lpstr>
      <vt:lpstr>Метод с использованием упрощений логических выражений</vt:lpstr>
      <vt:lpstr>Решение</vt:lpstr>
      <vt:lpstr>Решение</vt:lpstr>
      <vt:lpstr>Решение</vt:lpstr>
      <vt:lpstr>Источники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</dc:creator>
  <cp:lastModifiedBy>11</cp:lastModifiedBy>
  <cp:revision>76</cp:revision>
  <dcterms:created xsi:type="dcterms:W3CDTF">2013-10-31T15:30:36Z</dcterms:created>
  <dcterms:modified xsi:type="dcterms:W3CDTF">2013-11-17T14:57:18Z</dcterms:modified>
</cp:coreProperties>
</file>