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2" r:id="rId2"/>
    <p:sldId id="283" r:id="rId3"/>
    <p:sldId id="284" r:id="rId4"/>
    <p:sldId id="285" r:id="rId5"/>
    <p:sldId id="286" r:id="rId6"/>
    <p:sldId id="288" r:id="rId7"/>
    <p:sldId id="308" r:id="rId8"/>
    <p:sldId id="291" r:id="rId9"/>
    <p:sldId id="290" r:id="rId10"/>
    <p:sldId id="292" r:id="rId11"/>
    <p:sldId id="303" r:id="rId12"/>
    <p:sldId id="304" r:id="rId13"/>
    <p:sldId id="305" r:id="rId14"/>
    <p:sldId id="306" r:id="rId15"/>
    <p:sldId id="307" r:id="rId16"/>
    <p:sldId id="295" r:id="rId17"/>
    <p:sldId id="296" r:id="rId18"/>
    <p:sldId id="297" r:id="rId19"/>
    <p:sldId id="313" r:id="rId20"/>
    <p:sldId id="298" r:id="rId21"/>
    <p:sldId id="299" r:id="rId22"/>
    <p:sldId id="300" r:id="rId23"/>
    <p:sldId id="301" r:id="rId24"/>
    <p:sldId id="302" r:id="rId25"/>
    <p:sldId id="309" r:id="rId26"/>
    <p:sldId id="310" r:id="rId27"/>
    <p:sldId id="311" r:id="rId28"/>
    <p:sldId id="263" r:id="rId29"/>
    <p:sldId id="275" r:id="rId30"/>
    <p:sldId id="264" r:id="rId31"/>
    <p:sldId id="268" r:id="rId32"/>
    <p:sldId id="269" r:id="rId33"/>
    <p:sldId id="270" r:id="rId34"/>
    <p:sldId id="272" r:id="rId35"/>
    <p:sldId id="277" r:id="rId36"/>
    <p:sldId id="278" r:id="rId37"/>
    <p:sldId id="31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0013-7812-4D4B-BF54-54972906114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40035-8947-458A-854B-F76E22D7C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DCFC1-9048-4B02-BD53-6C17C6A041FA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4FB25-153E-4E35-B68E-3507D0B6C316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33CA8-572B-42ED-B3BC-0DE5B1B1EF9D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489C9-7FA8-4A88-9AB3-1289D24E6CF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FA1AA-3605-4953-94FD-A4B6566F883A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3DB68-A115-49CB-815E-91EC01EBD56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CFB72-8989-410D-AD34-A6B6372CB6B6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B990E-A2D4-4402-AE55-C2B0064618EC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D4C50-4265-41C0-B5B2-4B4F6FA1511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E9B18-3AF4-42E0-9242-6159B9DAA273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A1477-AA3F-48F5-A442-6E589FEB6D71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94A27-0801-4017-9DC4-22FE5D6B8E0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CE939-19D8-4D37-A4FA-8EB33E7932AC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40035-8947-458A-854B-F76E22D7C92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09648-2A32-4D7E-AC65-5EBB0474405E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DA36D-B724-492D-BD6C-25964A313A5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F8E96-9B10-4A4F-A4ED-7927AFA3A8E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87128-395C-46BF-9443-E062FA85FE6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B427455-E2E2-4C93-8C24-7A699183AD3C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BDCFE14-7B5D-45E5-AE02-E81C778B4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44F1-B080-415F-BEA4-98561883463D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48E8-BF1E-4345-9806-AD9B09824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696C-4E50-4C8D-A9F0-934D6B12ED48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6D45-857D-477C-A87E-B9B74E737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C44236-3131-4501-BA21-DADA68125C86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2250C0-DF93-493D-A27F-63898EBCC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807BD17-94B4-4983-9F80-A2DDADEAF1CF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8BF253-EBB1-41E8-A4C4-3967BC1F4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FA4ECA-C285-4252-95D1-429D9722BF26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0F0794-CD1D-4236-8DB8-F287150EF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58CB59-B0C2-4EF8-94E0-FA7492BA08E0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B81E4B-E029-4681-9A61-2B667F1CD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DF646A-CDFF-4DBF-8019-42ED7D173320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AC6343-4A76-4301-9F24-E55F3D9AE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C975-25F8-4705-AF24-0966A38C5E90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95EF-6DCE-4AFA-95F7-7A87C6EC5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A77E1AA-1F96-478F-A824-316834C65C94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49AF2C7-9339-4B63-9F85-C52D428CB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FEADC1D-CE21-45B9-8FD5-17F10905D314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A8F7A29-D9A8-4762-91C2-423BBAB29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1C78A04-CF87-43B4-96EC-37F980A23A18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93FE62-6E5C-4275-888D-959B4B659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699" r:id="rId7"/>
    <p:sldLayoutId id="2147483708" r:id="rId8"/>
    <p:sldLayoutId id="2147483709" r:id="rId9"/>
    <p:sldLayoutId id="2147483700" r:id="rId10"/>
    <p:sldLayoutId id="214748370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B%D0%BE%D0%BA%D0%B0%D0%B4%D0%B0_%D0%9B%D0%B5%D0%BD%D0%B8%D0%BD%D0%B3%D1%80%D0%B0%D0%B4%D0%B0" TargetMode="External"/><Relationship Id="rId13" Type="http://schemas.openxmlformats.org/officeDocument/2006/relationships/hyperlink" Target="http://ru.wikipedia.org/wiki/%D0%A0%D0%BE%D1%81%D1%82%D0%BE%D0%B2%D1%81%D0%BA%D0%B0%D1%8F_%D0%BE%D0%BF%D0%B5%D1%80%D0%B0%D1%86%D0%B8%D1%8F_(1941)" TargetMode="External"/><Relationship Id="rId3" Type="http://schemas.openxmlformats.org/officeDocument/2006/relationships/hyperlink" Target="http://ru.wikipedia.org/wiki/%D0%91%D0%B8%D1%82%D0%B2%D0%B0_%D0%B7%D0%B0_%D0%94%D1%83%D0%B1%D0%BD%D0%BE_%E2%80%94_%D0%9B%D1%83%D1%86%D0%BA_%E2%80%94_%D0%91%D1%80%D0%BE%D0%B4%D1%8B_(1941)" TargetMode="External"/><Relationship Id="rId7" Type="http://schemas.openxmlformats.org/officeDocument/2006/relationships/hyperlink" Target="http://ru.wikipedia.org/wiki/%D0%9B%D0%B5%D0%BD%D0%B8%D0%BD%D0%B3%D1%80%D0%B0%D0%B4%D1%81%D0%BA%D0%B0%D1%8F_%D0%BE%D0%B1%D0%BE%D1%80%D0%BE%D0%BD%D0%B8%D1%82%D0%B5%D0%BB%D1%8C%D0%BD%D0%B0%D1%8F_%D0%BE%D0%BF%D0%B5%D1%80%D0%B0%D1%86%D0%B8%D1%8F" TargetMode="External"/><Relationship Id="rId12" Type="http://schemas.openxmlformats.org/officeDocument/2006/relationships/hyperlink" Target="http://ru.wikipedia.org/wiki/18-%D1%8F_%D0%B0%D1%80%D0%BC%D0%B8%D1%8F_(%D0%A1%D0%A1%D0%A1%D0%A0)" TargetMode="External"/><Relationship Id="rId2" Type="http://schemas.openxmlformats.org/officeDocument/2006/relationships/hyperlink" Target="http://ru.wikipedia.org/wiki/%D0%91%D0%B5%D0%BB%D0%BE%D1%81%D1%82%D0%BE%D0%BA%D1%81%D0%BA%D0%BE-%D0%9C%D0%B8%D0%BD%D1%81%D0%BA%D0%BE%D0%B5_%D1%81%D1%80%D0%B0%D0%B6%D0%B5%D0%BD%D0%B8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8%D0%B5%D0%B2%D1%81%D0%BA%D0%B0%D1%8F_%D0%BE%D0%BF%D0%B5%D1%80%D0%B0%D1%86%D0%B8%D1%8F_(1941)" TargetMode="External"/><Relationship Id="rId11" Type="http://schemas.openxmlformats.org/officeDocument/2006/relationships/hyperlink" Target="http://ru.wikipedia.org/wiki/%D0%9C%D0%BE%D1%81%D0%BA%D0%BE%D0%B2%D1%81%D0%BA%D0%B0%D1%8F_%D0%B1%D0%B8%D1%82%D0%B2%D0%B0_(1941%E2%80%941942)" TargetMode="External"/><Relationship Id="rId5" Type="http://schemas.openxmlformats.org/officeDocument/2006/relationships/hyperlink" Target="http://ru.wikipedia.org/wiki/%D0%91%D0%B8%D1%82%D0%B2%D0%B0_%D0%BF%D0%BE%D0%B4_%D0%A3%D0%BC%D0%B0%D0%BD%D1%8C%D1%8E" TargetMode="External"/><Relationship Id="rId15" Type="http://schemas.openxmlformats.org/officeDocument/2006/relationships/image" Target="../media/image44.jpeg"/><Relationship Id="rId10" Type="http://schemas.openxmlformats.org/officeDocument/2006/relationships/hyperlink" Target="http://ru.wikipedia.org/wiki/%D0%A1%D0%B5%D0%B2%D0%B0%D1%81%D1%82%D0%BE%D0%BF%D0%BE%D0%BB%D1%8C%D1%81%D0%BA%D0%B0%D1%8F_%D0%BE%D0%B1%D0%BE%D1%80%D0%BE%D0%BD%D0%B0_(1941%E2%80%941942)" TargetMode="External"/><Relationship Id="rId4" Type="http://schemas.openxmlformats.org/officeDocument/2006/relationships/hyperlink" Target="http://ru.wikipedia.org/wiki/%D0%A1%D0%BC%D0%BE%D0%BB%D0%B5%D0%BD%D1%81%D0%BA%D0%BE%D0%B5_%D1%81%D1%80%D0%B0%D0%B6%D0%B5%D0%BD%D0%B8%D0%B5_(1941)" TargetMode="External"/><Relationship Id="rId9" Type="http://schemas.openxmlformats.org/officeDocument/2006/relationships/hyperlink" Target="http://ru.wikipedia.org/wiki/%D0%9E%D0%B4%D0%B5%D1%81%D1%81%D0%BA%D0%B0%D1%8F_%D0%BE%D0%B1%D0%BE%D1%80%D0%BE%D0%BD%D0%B0_(1941)" TargetMode="External"/><Relationship Id="rId1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500188" y="214313"/>
            <a:ext cx="55451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План.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187450" y="785794"/>
            <a:ext cx="69135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>
                <a:latin typeface="+mj-lt"/>
              </a:rPr>
              <a:t>Причины войны, характер, предлог, цели, периодизация, расстановка сил.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>
                <a:latin typeface="+mj-lt"/>
              </a:rPr>
              <a:t>Планы Германии к началу войны.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>
                <a:latin typeface="+mj-lt"/>
              </a:rPr>
              <a:t>Начало войны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>
                <a:latin typeface="+mj-lt"/>
              </a:rPr>
              <a:t>Причины неудач Красной Армии в начале войны.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>
                <a:latin typeface="+mj-lt"/>
              </a:rPr>
              <a:t>Мероприятия Советского государства по организации отпора врагу.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dirty="0">
                <a:latin typeface="+mj-lt"/>
              </a:rPr>
              <a:t>Фашисты о будущем  завоеванной части </a:t>
            </a:r>
            <a:r>
              <a:rPr lang="ru-RU" sz="2400" dirty="0" smtClean="0">
                <a:latin typeface="+mj-lt"/>
              </a:rPr>
              <a:t>СССР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2400" dirty="0" smtClean="0">
                <a:latin typeface="+mj-lt"/>
              </a:rPr>
              <a:t>7. 1 этап ВОВ.</a:t>
            </a:r>
            <a:endParaRPr lang="ru-RU" sz="2400" dirty="0">
              <a:latin typeface="+mj-lt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539750" y="688975"/>
            <a:ext cx="836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Стратегия Германии заключалась в том, чтобы крупными бронетанковыми соединениями окружить советские военные соединения  и при поддержке авиации,  уничтожить их  в «котлах».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0" y="107156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hlink"/>
              </a:buClr>
              <a:buSzPts val="1900"/>
              <a:buFont typeface="Wingdings" pitchFamily="2" charset="2"/>
              <a:buNone/>
              <a:defRPr/>
            </a:pPr>
            <a:r>
              <a:rPr lang="ru-RU" dirty="0">
                <a:latin typeface="+mj-lt"/>
              </a:rPr>
              <a:t>Приказ о начале наступления через границу СССР был подписан Гитлером 17 июня 1941 г.;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28802"/>
            <a:ext cx="5500726" cy="41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1857364"/>
            <a:ext cx="2857520" cy="408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14348" y="1643050"/>
            <a:ext cx="78486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1600" dirty="0">
                <a:latin typeface="+mj-lt"/>
              </a:rPr>
              <a:t>В Генеральном плане Ост от 15 июля 1941 г. разграничение новых территорий было предусмотрено в качестве основы развития на 30 лет.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dirty="0">
                <a:solidFill>
                  <a:srgbClr val="FFFF00"/>
                </a:solidFill>
                <a:latin typeface="+mj-lt"/>
              </a:rPr>
              <a:t>Балтийский регион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1600" dirty="0"/>
              <a:t>На основе указаний рейхсфюрера СС политика развития территорий к востоку от Германии включала в себя в первую очередь освоение и германизацию следующих регионов: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1) Ингерманландия (Ленинградская область),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2) Мемель-Нарвская область (район Белосток и Западная Литва).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79388" y="1071546"/>
            <a:ext cx="8964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  <a:latin typeface="+mj-lt"/>
              </a:rPr>
              <a:t>Планы Гитлера по использованию территорий СССР (План «ОСТ»)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1429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Фашисты о будущем  завоеванной части СССР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82804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Эти области предполагалось целенаправленно заселять путем возвращения исконных немцев ("</a:t>
            </a:r>
            <a:r>
              <a:rPr lang="ru-RU" sz="1600" b="1" dirty="0" err="1"/>
              <a:t>фольксдойче</a:t>
            </a:r>
            <a:r>
              <a:rPr lang="ru-RU" sz="1600" b="1" dirty="0"/>
              <a:t>"). </a:t>
            </a:r>
          </a:p>
          <a:p>
            <a:pPr>
              <a:lnSpc>
                <a:spcPct val="150000"/>
              </a:lnSpc>
            </a:pPr>
            <a:r>
              <a:rPr lang="ru-RU" sz="1600" b="1" dirty="0"/>
              <a:t>Планировалось создать в этих трех областях как пограничных районах поселений специальные правовые условия (A 111), так как они выполняли особую задачу в качестве форпоста немецкого народа на востоке.</a:t>
            </a:r>
          </a:p>
          <a:p>
            <a:pPr>
              <a:lnSpc>
                <a:spcPct val="150000"/>
              </a:lnSpc>
            </a:pPr>
            <a:endParaRPr lang="ru-RU" sz="1600" b="1" dirty="0"/>
          </a:p>
          <a:p>
            <a:pPr>
              <a:lnSpc>
                <a:spcPct val="150000"/>
              </a:lnSpc>
            </a:pPr>
            <a:r>
              <a:rPr lang="ru-RU" sz="1600" b="1" dirty="0"/>
              <a:t>Чтобы теснее связать эти пограничные районы поселений с рейхом и обеспечить транспортную связь между ними, предлагалось построить вдоль главных железнодорожных линий и автомобильных дорог 36 опорных поселенческих пунктов (из них 14 в генерал-губернаторстве). </a:t>
            </a:r>
          </a:p>
          <a:p>
            <a:pPr>
              <a:lnSpc>
                <a:spcPct val="150000"/>
              </a:lnSpc>
            </a:pPr>
            <a:r>
              <a:rPr lang="ru-RU" sz="1600" b="1" dirty="0"/>
              <a:t>Эти пункты примыкали к имеющимся благоприятно расположенным центральным пунктам и прикрывались опорными пунктами СС и полиции. </a:t>
            </a:r>
          </a:p>
          <a:p>
            <a:pPr>
              <a:lnSpc>
                <a:spcPct val="150000"/>
              </a:lnSpc>
            </a:pPr>
            <a:r>
              <a:rPr lang="ru-RU" sz="1600" b="1" dirty="0"/>
              <a:t>Расстояние между опорными пунктами составляло около 100 км. Управление опорными пунктами </a:t>
            </a:r>
            <a:r>
              <a:rPr lang="ru-RU" sz="1600" b="1" dirty="0" err="1"/>
              <a:t>Ингерманландии</a:t>
            </a:r>
            <a:r>
              <a:rPr lang="ru-RU" sz="1600" b="1" dirty="0"/>
              <a:t> предусматривается с учетом особого значения балтийского пространства для немецких лиц по двум линиям.</a:t>
            </a:r>
          </a:p>
          <a:p>
            <a:endParaRPr lang="ru-RU" b="1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9388" y="214290"/>
            <a:ext cx="8964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Планы Гитлера по использованию территорий СССР (План «ОСТ»)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3850" y="620713"/>
            <a:ext cx="8280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FFCC00"/>
                </a:solidFill>
                <a:latin typeface="+mj-lt"/>
              </a:rPr>
              <a:t>Причерноморье</a:t>
            </a:r>
            <a:endParaRPr lang="en-US" sz="2000" dirty="0">
              <a:solidFill>
                <a:srgbClr val="FFCC00"/>
              </a:solidFill>
              <a:latin typeface="+mj-lt"/>
            </a:endParaRPr>
          </a:p>
          <a:p>
            <a:pPr>
              <a:defRPr/>
            </a:pPr>
            <a:r>
              <a:rPr lang="ru-RU" dirty="0" smtClean="0"/>
              <a:t>Планируемая </a:t>
            </a:r>
            <a:r>
              <a:rPr lang="ru-RU" dirty="0"/>
              <a:t>Гитлером немецкая колонизация Причерноморья «восстанавливала» государство в Крыму, для чего предполагалось переименовать Симферополь в Готенбург («Город готов»), а Севастополь — в Теодериксхафен («Порт Теодориха»). </a:t>
            </a:r>
          </a:p>
          <a:p>
            <a:pPr>
              <a:defRPr/>
            </a:pPr>
            <a:r>
              <a:rPr lang="ru-RU" dirty="0"/>
              <a:t>Теодорих был королем готов, но других — на Балканах и в Италии. В Крыму он никогда не был. </a:t>
            </a:r>
          </a:p>
          <a:p>
            <a:pPr>
              <a:defRPr/>
            </a:pPr>
            <a:r>
              <a:rPr lang="ru-RU" dirty="0"/>
              <a:t>Но нацистское руководство это не смущало, так как имя </a:t>
            </a:r>
            <a:r>
              <a:rPr lang="ru-RU" dirty="0" err="1"/>
              <a:t>Готенхафен</a:t>
            </a:r>
            <a:r>
              <a:rPr lang="ru-RU" dirty="0"/>
              <a:t> («Порт готов») было уже занято польской Гдыней.</a:t>
            </a:r>
            <a:endParaRPr lang="en-US" dirty="0"/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rgbClr val="FFCC00"/>
                </a:solidFill>
                <a:latin typeface="+mj-lt"/>
              </a:rPr>
              <a:t>Кавказ</a:t>
            </a:r>
            <a:endParaRPr lang="en-US" sz="2000" dirty="0">
              <a:solidFill>
                <a:srgbClr val="FFCC00"/>
              </a:solidFill>
              <a:latin typeface="+mj-lt"/>
            </a:endParaRPr>
          </a:p>
          <a:p>
            <a:pPr>
              <a:defRPr/>
            </a:pPr>
            <a:r>
              <a:rPr lang="ru-RU" dirty="0" smtClean="0"/>
              <a:t>Кавказ </a:t>
            </a:r>
            <a:r>
              <a:rPr lang="ru-RU" dirty="0"/>
              <a:t>— предполагаемая автономная область (рейхскомиссариат) в составе Третьего Рейха, согласно плану Ост. </a:t>
            </a:r>
          </a:p>
          <a:p>
            <a:pPr>
              <a:defRPr/>
            </a:pPr>
            <a:r>
              <a:rPr lang="ru-RU" dirty="0"/>
              <a:t>Столица — Тбилиси. </a:t>
            </a:r>
          </a:p>
          <a:p>
            <a:pPr>
              <a:defRPr/>
            </a:pPr>
            <a:r>
              <a:rPr lang="ru-RU" dirty="0"/>
              <a:t>Территория охватывала бы весь советский Кавказ от Турции и Ирана до рек Дон и Волга. </a:t>
            </a:r>
          </a:p>
          <a:p>
            <a:pPr>
              <a:defRPr/>
            </a:pPr>
            <a:r>
              <a:rPr lang="ru-RU" dirty="0"/>
              <a:t>В составе рейхскомиссариата планировалось создать национальные образования. </a:t>
            </a:r>
          </a:p>
          <a:p>
            <a:pPr>
              <a:defRPr/>
            </a:pPr>
            <a:r>
              <a:rPr lang="ru-RU" dirty="0"/>
              <a:t>Основой экономики этого края были бы добыча нефти и сельское хозяйство.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79388" y="214290"/>
            <a:ext cx="8964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Планы Гитлера по использованию территорий СССР (План «ОСТ»)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Судьба граждан СССР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46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Согласно плану, славяне, живущие в странах Восточной Европы и европейской части СССР, должны были подвергнуться частично германизации, а частично быть депортированы за Урал или уничтожены. Предполагалось оставить небольшой процент местного населения с целью использования в качестве бесплатной рабочей силы для немецких колонистов.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Уничтожение 50-60 % русских в европейской части Советского Союза, ещё 15-25 % подлежали депортации за Урал.</a:t>
            </a:r>
            <a:br>
              <a:rPr lang="ru-RU" sz="2400" dirty="0" smtClean="0"/>
            </a:br>
            <a:r>
              <a:rPr lang="ru-RU" sz="2400" dirty="0" smtClean="0"/>
              <a:t> Уничтожение 25 % украинцев и белорусов, ещё 30-50 % украинцев и белорусов подлежали использованию в качестве рабочей силы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Методы осуществления плана «ОСТ»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None/>
            </a:pPr>
            <a:r>
              <a:rPr lang="ru-RU" sz="1800" b="1" dirty="0" smtClean="0"/>
              <a:t>1.физическое истреблением больших масс народа; </a:t>
            </a:r>
            <a:br>
              <a:rPr lang="ru-RU" sz="1800" b="1" dirty="0" smtClean="0"/>
            </a:br>
            <a:endParaRPr lang="ru-RU" sz="1800" b="1" dirty="0" smtClean="0"/>
          </a:p>
          <a:p>
            <a:pPr marL="342900" indent="-342900">
              <a:buNone/>
            </a:pPr>
            <a:r>
              <a:rPr lang="ru-RU" sz="1800" b="1" dirty="0" smtClean="0"/>
              <a:t> 2.сокращение населения путем преднамеренной организации голода; </a:t>
            </a:r>
            <a:br>
              <a:rPr lang="ru-RU" sz="1800" b="1" dirty="0" smtClean="0"/>
            </a:br>
            <a:endParaRPr lang="ru-RU" sz="1800" b="1" dirty="0" smtClean="0"/>
          </a:p>
          <a:p>
            <a:pPr marL="342900" indent="-342900">
              <a:buNone/>
            </a:pPr>
            <a:r>
              <a:rPr lang="ru-RU" sz="1800" b="1" dirty="0" smtClean="0"/>
              <a:t>3.уменьшение населения в результате организованного снижения рождаемости и ликвидация медицинского и санитарного обслуживания; </a:t>
            </a:r>
            <a:br>
              <a:rPr lang="ru-RU" sz="1800" b="1" dirty="0" smtClean="0"/>
            </a:br>
            <a:endParaRPr lang="ru-RU" sz="1800" b="1" dirty="0" smtClean="0"/>
          </a:p>
          <a:p>
            <a:pPr marL="342900" indent="-342900">
              <a:buNone/>
            </a:pPr>
            <a:r>
              <a:rPr lang="ru-RU" sz="1800" b="1" dirty="0" smtClean="0"/>
              <a:t> 4.истребление интеллигенции - носителя и продолжателя научно-технических знаний и навыков культурных традиций каждого народа и низведение образования до низшего уровня;</a:t>
            </a:r>
          </a:p>
          <a:p>
            <a:pPr marL="342900" indent="-342900">
              <a:buNone/>
            </a:pPr>
            <a:r>
              <a:rPr lang="ru-RU" sz="1800" b="1" dirty="0" smtClean="0"/>
              <a:t>5. разобщение, дроблением отдельных народов на мелкие этнические группы;</a:t>
            </a:r>
            <a:br>
              <a:rPr lang="ru-RU" sz="1800" b="1" dirty="0" smtClean="0"/>
            </a:br>
            <a:endParaRPr lang="ru-RU" sz="1800" b="1" dirty="0" smtClean="0"/>
          </a:p>
          <a:p>
            <a:pPr marL="342900" indent="-342900">
              <a:buNone/>
            </a:pPr>
            <a:r>
              <a:rPr lang="ru-RU" sz="1800" b="1" dirty="0" smtClean="0"/>
              <a:t>6. переселение масс населения в Сибирь, Африку, Южную Америку и другие районы Земли; 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 smtClean="0"/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dirty="0"/>
              <a:t>Красная Армия с тяжелыми боями отступала, потеряв только </a:t>
            </a:r>
            <a:r>
              <a:rPr lang="ru-RU" dirty="0" smtClean="0"/>
              <a:t>за</a:t>
            </a:r>
            <a:r>
              <a:rPr lang="en-US" dirty="0" smtClean="0"/>
              <a:t> </a:t>
            </a:r>
            <a:r>
              <a:rPr lang="ru-RU" dirty="0" smtClean="0"/>
              <a:t>первые </a:t>
            </a:r>
            <a:r>
              <a:rPr lang="ru-RU" dirty="0"/>
              <a:t>три недели войны: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dirty="0"/>
              <a:t>около 850 тыс. человек,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dirty="0"/>
              <a:t>3,5 тыс. самолетов,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dirty="0"/>
              <a:t>до половины танков, имевшихся в пограничных округах. </a:t>
            </a:r>
          </a:p>
          <a:p>
            <a:pPr marL="342900" indent="-342900"/>
            <a:r>
              <a:rPr lang="ru-RU" dirty="0"/>
              <a:t>К середине июля противнику удалось продвинуться на </a:t>
            </a:r>
            <a:r>
              <a:rPr lang="ru-RU" dirty="0" smtClean="0"/>
              <a:t>300—600</a:t>
            </a:r>
            <a:r>
              <a:rPr lang="en-US" dirty="0" smtClean="0"/>
              <a:t>  </a:t>
            </a:r>
            <a:r>
              <a:rPr lang="ru-RU" dirty="0" smtClean="0"/>
              <a:t>км </a:t>
            </a:r>
            <a:r>
              <a:rPr lang="ru-RU" dirty="0"/>
              <a:t>вглубь </a:t>
            </a:r>
            <a:r>
              <a:rPr lang="ru-RU" dirty="0" smtClean="0"/>
              <a:t>страны,</a:t>
            </a:r>
            <a:endParaRPr lang="en-US" dirty="0" smtClean="0"/>
          </a:p>
          <a:p>
            <a:pPr marL="342900" indent="-342900"/>
            <a:r>
              <a:rPr lang="ru-RU" dirty="0" smtClean="0"/>
              <a:t>потеряв </a:t>
            </a:r>
            <a:r>
              <a:rPr lang="ru-RU" dirty="0"/>
              <a:t>при этом лишь 100 тыс. </a:t>
            </a:r>
            <a:r>
              <a:rPr lang="ru-RU" dirty="0" smtClean="0"/>
              <a:t>человек</a:t>
            </a:r>
            <a:r>
              <a:rPr lang="en-US" dirty="0" smtClean="0"/>
              <a:t>  </a:t>
            </a:r>
            <a:r>
              <a:rPr lang="ru-RU" dirty="0" smtClean="0"/>
              <a:t>убитыми</a:t>
            </a:r>
            <a:r>
              <a:rPr lang="ru-RU" dirty="0"/>
              <a:t>. </a:t>
            </a:r>
            <a:endParaRPr lang="ru-RU" sz="2000" b="1" dirty="0"/>
          </a:p>
        </p:txBody>
      </p:sp>
      <p:sp>
        <p:nvSpPr>
          <p:cNvPr id="8206" name="Text Box 6"/>
          <p:cNvSpPr txBox="1">
            <a:spLocks noChangeArrowheads="1"/>
          </p:cNvSpPr>
          <p:nvPr/>
        </p:nvSpPr>
        <p:spPr bwMode="auto">
          <a:xfrm>
            <a:off x="827088" y="21429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Начало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войны</a:t>
            </a:r>
          </a:p>
        </p:txBody>
      </p:sp>
      <p:pic>
        <p:nvPicPr>
          <p:cNvPr id="4104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571744"/>
            <a:ext cx="34290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822016"/>
            <a:ext cx="2714644" cy="20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857760"/>
            <a:ext cx="3429024" cy="18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4500563"/>
            <a:ext cx="39290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186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906" b="7874"/>
          <a:stretch>
            <a:fillRect/>
          </a:stretch>
        </p:blipFill>
        <p:spPr bwMode="auto">
          <a:xfrm>
            <a:off x="5143504" y="0"/>
            <a:ext cx="4000496" cy="25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4942" y="257174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6859" y="2571744"/>
            <a:ext cx="1427141" cy="201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0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83250" y="4643438"/>
            <a:ext cx="3460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1071563" y="1122363"/>
            <a:ext cx="3960812" cy="5680075"/>
          </a:xfrm>
          <a:custGeom>
            <a:avLst/>
            <a:gdLst>
              <a:gd name="connsiteX0" fmla="*/ 0 w 3882730"/>
              <a:gd name="connsiteY0" fmla="*/ 0 h 5680364"/>
              <a:gd name="connsiteX1" fmla="*/ 110837 w 3882730"/>
              <a:gd name="connsiteY1" fmla="*/ 27709 h 5680364"/>
              <a:gd name="connsiteX2" fmla="*/ 152400 w 3882730"/>
              <a:gd name="connsiteY2" fmla="*/ 69273 h 5680364"/>
              <a:gd name="connsiteX3" fmla="*/ 277091 w 3882730"/>
              <a:gd name="connsiteY3" fmla="*/ 138546 h 5680364"/>
              <a:gd name="connsiteX4" fmla="*/ 526473 w 3882730"/>
              <a:gd name="connsiteY4" fmla="*/ 152400 h 5680364"/>
              <a:gd name="connsiteX5" fmla="*/ 609600 w 3882730"/>
              <a:gd name="connsiteY5" fmla="*/ 166255 h 5680364"/>
              <a:gd name="connsiteX6" fmla="*/ 665018 w 3882730"/>
              <a:gd name="connsiteY6" fmla="*/ 180109 h 5680364"/>
              <a:gd name="connsiteX7" fmla="*/ 1149928 w 3882730"/>
              <a:gd name="connsiteY7" fmla="*/ 193964 h 5680364"/>
              <a:gd name="connsiteX8" fmla="*/ 1759528 w 3882730"/>
              <a:gd name="connsiteY8" fmla="*/ 207818 h 5680364"/>
              <a:gd name="connsiteX9" fmla="*/ 1801091 w 3882730"/>
              <a:gd name="connsiteY9" fmla="*/ 221673 h 5680364"/>
              <a:gd name="connsiteX10" fmla="*/ 1870364 w 3882730"/>
              <a:gd name="connsiteY10" fmla="*/ 304800 h 5680364"/>
              <a:gd name="connsiteX11" fmla="*/ 1953491 w 3882730"/>
              <a:gd name="connsiteY11" fmla="*/ 332509 h 5680364"/>
              <a:gd name="connsiteX12" fmla="*/ 2036618 w 3882730"/>
              <a:gd name="connsiteY12" fmla="*/ 387927 h 5680364"/>
              <a:gd name="connsiteX13" fmla="*/ 2189018 w 3882730"/>
              <a:gd name="connsiteY13" fmla="*/ 512618 h 5680364"/>
              <a:gd name="connsiteX14" fmla="*/ 2230582 w 3882730"/>
              <a:gd name="connsiteY14" fmla="*/ 540327 h 5680364"/>
              <a:gd name="connsiteX15" fmla="*/ 2272146 w 3882730"/>
              <a:gd name="connsiteY15" fmla="*/ 554182 h 5680364"/>
              <a:gd name="connsiteX16" fmla="*/ 2382982 w 3882730"/>
              <a:gd name="connsiteY16" fmla="*/ 581891 h 5680364"/>
              <a:gd name="connsiteX17" fmla="*/ 2466109 w 3882730"/>
              <a:gd name="connsiteY17" fmla="*/ 665018 h 5680364"/>
              <a:gd name="connsiteX18" fmla="*/ 2507673 w 3882730"/>
              <a:gd name="connsiteY18" fmla="*/ 706582 h 5680364"/>
              <a:gd name="connsiteX19" fmla="*/ 2576946 w 3882730"/>
              <a:gd name="connsiteY19" fmla="*/ 789709 h 5680364"/>
              <a:gd name="connsiteX20" fmla="*/ 2563091 w 3882730"/>
              <a:gd name="connsiteY20" fmla="*/ 858982 h 5680364"/>
              <a:gd name="connsiteX21" fmla="*/ 2479964 w 3882730"/>
              <a:gd name="connsiteY21" fmla="*/ 914400 h 5680364"/>
              <a:gd name="connsiteX22" fmla="*/ 2369128 w 3882730"/>
              <a:gd name="connsiteY22" fmla="*/ 969818 h 5680364"/>
              <a:gd name="connsiteX23" fmla="*/ 2286000 w 3882730"/>
              <a:gd name="connsiteY23" fmla="*/ 1066800 h 5680364"/>
              <a:gd name="connsiteX24" fmla="*/ 2202873 w 3882730"/>
              <a:gd name="connsiteY24" fmla="*/ 1149927 h 5680364"/>
              <a:gd name="connsiteX25" fmla="*/ 2175164 w 3882730"/>
              <a:gd name="connsiteY25" fmla="*/ 1177637 h 5680364"/>
              <a:gd name="connsiteX26" fmla="*/ 2092037 w 3882730"/>
              <a:gd name="connsiteY26" fmla="*/ 1233055 h 5680364"/>
              <a:gd name="connsiteX27" fmla="*/ 1967346 w 3882730"/>
              <a:gd name="connsiteY27" fmla="*/ 1343891 h 5680364"/>
              <a:gd name="connsiteX28" fmla="*/ 1967346 w 3882730"/>
              <a:gd name="connsiteY28" fmla="*/ 1510146 h 5680364"/>
              <a:gd name="connsiteX29" fmla="*/ 2008909 w 3882730"/>
              <a:gd name="connsiteY29" fmla="*/ 1537855 h 5680364"/>
              <a:gd name="connsiteX30" fmla="*/ 2050473 w 3882730"/>
              <a:gd name="connsiteY30" fmla="*/ 1579418 h 5680364"/>
              <a:gd name="connsiteX31" fmla="*/ 2092037 w 3882730"/>
              <a:gd name="connsiteY31" fmla="*/ 1607127 h 5680364"/>
              <a:gd name="connsiteX32" fmla="*/ 2119746 w 3882730"/>
              <a:gd name="connsiteY32" fmla="*/ 1634837 h 5680364"/>
              <a:gd name="connsiteX33" fmla="*/ 2202873 w 3882730"/>
              <a:gd name="connsiteY33" fmla="*/ 1676400 h 5680364"/>
              <a:gd name="connsiteX34" fmla="*/ 2272146 w 3882730"/>
              <a:gd name="connsiteY34" fmla="*/ 1759527 h 5680364"/>
              <a:gd name="connsiteX35" fmla="*/ 2327564 w 3882730"/>
              <a:gd name="connsiteY35" fmla="*/ 1842655 h 5680364"/>
              <a:gd name="connsiteX36" fmla="*/ 2410691 w 3882730"/>
              <a:gd name="connsiteY36" fmla="*/ 1967346 h 5680364"/>
              <a:gd name="connsiteX37" fmla="*/ 2466109 w 3882730"/>
              <a:gd name="connsiteY37" fmla="*/ 2050473 h 5680364"/>
              <a:gd name="connsiteX38" fmla="*/ 2493818 w 3882730"/>
              <a:gd name="connsiteY38" fmla="*/ 2092037 h 5680364"/>
              <a:gd name="connsiteX39" fmla="*/ 2479964 w 3882730"/>
              <a:gd name="connsiteY39" fmla="*/ 2396837 h 5680364"/>
              <a:gd name="connsiteX40" fmla="*/ 2452255 w 3882730"/>
              <a:gd name="connsiteY40" fmla="*/ 2452255 h 5680364"/>
              <a:gd name="connsiteX41" fmla="*/ 2466109 w 3882730"/>
              <a:gd name="connsiteY41" fmla="*/ 2590800 h 5680364"/>
              <a:gd name="connsiteX42" fmla="*/ 2479964 w 3882730"/>
              <a:gd name="connsiteY42" fmla="*/ 2632364 h 5680364"/>
              <a:gd name="connsiteX43" fmla="*/ 2521528 w 3882730"/>
              <a:gd name="connsiteY43" fmla="*/ 2673927 h 5680364"/>
              <a:gd name="connsiteX44" fmla="*/ 2618509 w 3882730"/>
              <a:gd name="connsiteY44" fmla="*/ 2784764 h 5680364"/>
              <a:gd name="connsiteX45" fmla="*/ 2784764 w 3882730"/>
              <a:gd name="connsiteY45" fmla="*/ 2798618 h 5680364"/>
              <a:gd name="connsiteX46" fmla="*/ 2798618 w 3882730"/>
              <a:gd name="connsiteY46" fmla="*/ 2840182 h 5680364"/>
              <a:gd name="connsiteX47" fmla="*/ 2812473 w 3882730"/>
              <a:gd name="connsiteY47" fmla="*/ 2895600 h 5680364"/>
              <a:gd name="connsiteX48" fmla="*/ 2854037 w 3882730"/>
              <a:gd name="connsiteY48" fmla="*/ 2937164 h 5680364"/>
              <a:gd name="connsiteX49" fmla="*/ 2895600 w 3882730"/>
              <a:gd name="connsiteY49" fmla="*/ 2951018 h 5680364"/>
              <a:gd name="connsiteX50" fmla="*/ 2937164 w 3882730"/>
              <a:gd name="connsiteY50" fmla="*/ 2978727 h 5680364"/>
              <a:gd name="connsiteX51" fmla="*/ 3006437 w 3882730"/>
              <a:gd name="connsiteY51" fmla="*/ 2992582 h 5680364"/>
              <a:gd name="connsiteX52" fmla="*/ 3048000 w 3882730"/>
              <a:gd name="connsiteY52" fmla="*/ 3006437 h 5680364"/>
              <a:gd name="connsiteX53" fmla="*/ 2978728 w 3882730"/>
              <a:gd name="connsiteY53" fmla="*/ 2937164 h 5680364"/>
              <a:gd name="connsiteX54" fmla="*/ 2951018 w 3882730"/>
              <a:gd name="connsiteY54" fmla="*/ 2909455 h 5680364"/>
              <a:gd name="connsiteX55" fmla="*/ 2923309 w 3882730"/>
              <a:gd name="connsiteY55" fmla="*/ 2867891 h 5680364"/>
              <a:gd name="connsiteX56" fmla="*/ 2937164 w 3882730"/>
              <a:gd name="connsiteY56" fmla="*/ 2770909 h 5680364"/>
              <a:gd name="connsiteX57" fmla="*/ 3075709 w 3882730"/>
              <a:gd name="connsiteY57" fmla="*/ 2660073 h 5680364"/>
              <a:gd name="connsiteX58" fmla="*/ 3117273 w 3882730"/>
              <a:gd name="connsiteY58" fmla="*/ 2632364 h 5680364"/>
              <a:gd name="connsiteX59" fmla="*/ 3158837 w 3882730"/>
              <a:gd name="connsiteY59" fmla="*/ 2618509 h 5680364"/>
              <a:gd name="connsiteX60" fmla="*/ 3297382 w 3882730"/>
              <a:gd name="connsiteY60" fmla="*/ 2549237 h 5680364"/>
              <a:gd name="connsiteX61" fmla="*/ 3338946 w 3882730"/>
              <a:gd name="connsiteY61" fmla="*/ 2521527 h 5680364"/>
              <a:gd name="connsiteX62" fmla="*/ 3422073 w 3882730"/>
              <a:gd name="connsiteY62" fmla="*/ 2493818 h 5680364"/>
              <a:gd name="connsiteX63" fmla="*/ 3671455 w 3882730"/>
              <a:gd name="connsiteY63" fmla="*/ 2507673 h 5680364"/>
              <a:gd name="connsiteX64" fmla="*/ 3768437 w 3882730"/>
              <a:gd name="connsiteY64" fmla="*/ 2618509 h 5680364"/>
              <a:gd name="connsiteX65" fmla="*/ 3796146 w 3882730"/>
              <a:gd name="connsiteY65" fmla="*/ 2660073 h 5680364"/>
              <a:gd name="connsiteX66" fmla="*/ 3810000 w 3882730"/>
              <a:gd name="connsiteY66" fmla="*/ 2701637 h 5680364"/>
              <a:gd name="connsiteX67" fmla="*/ 3823855 w 3882730"/>
              <a:gd name="connsiteY67" fmla="*/ 2770909 h 5680364"/>
              <a:gd name="connsiteX68" fmla="*/ 3851564 w 3882730"/>
              <a:gd name="connsiteY68" fmla="*/ 2812473 h 5680364"/>
              <a:gd name="connsiteX69" fmla="*/ 3865418 w 3882730"/>
              <a:gd name="connsiteY69" fmla="*/ 2937164 h 5680364"/>
              <a:gd name="connsiteX70" fmla="*/ 3879273 w 3882730"/>
              <a:gd name="connsiteY70" fmla="*/ 3034146 h 5680364"/>
              <a:gd name="connsiteX71" fmla="*/ 3865418 w 3882730"/>
              <a:gd name="connsiteY71" fmla="*/ 3491346 h 5680364"/>
              <a:gd name="connsiteX72" fmla="*/ 3823855 w 3882730"/>
              <a:gd name="connsiteY72" fmla="*/ 3519055 h 5680364"/>
              <a:gd name="connsiteX73" fmla="*/ 3782291 w 3882730"/>
              <a:gd name="connsiteY73" fmla="*/ 3560618 h 5680364"/>
              <a:gd name="connsiteX74" fmla="*/ 3699164 w 3882730"/>
              <a:gd name="connsiteY74" fmla="*/ 3588327 h 5680364"/>
              <a:gd name="connsiteX75" fmla="*/ 3546764 w 3882730"/>
              <a:gd name="connsiteY75" fmla="*/ 3629891 h 5680364"/>
              <a:gd name="connsiteX76" fmla="*/ 3505200 w 3882730"/>
              <a:gd name="connsiteY76" fmla="*/ 3657600 h 5680364"/>
              <a:gd name="connsiteX77" fmla="*/ 3463637 w 3882730"/>
              <a:gd name="connsiteY77" fmla="*/ 3671455 h 5680364"/>
              <a:gd name="connsiteX78" fmla="*/ 3380509 w 3882730"/>
              <a:gd name="connsiteY78" fmla="*/ 3740727 h 5680364"/>
              <a:gd name="connsiteX79" fmla="*/ 3338946 w 3882730"/>
              <a:gd name="connsiteY79" fmla="*/ 3768437 h 5680364"/>
              <a:gd name="connsiteX80" fmla="*/ 3297382 w 3882730"/>
              <a:gd name="connsiteY80" fmla="*/ 3851564 h 5680364"/>
              <a:gd name="connsiteX81" fmla="*/ 3255818 w 3882730"/>
              <a:gd name="connsiteY81" fmla="*/ 3934691 h 5680364"/>
              <a:gd name="connsiteX82" fmla="*/ 3297382 w 3882730"/>
              <a:gd name="connsiteY82" fmla="*/ 4087091 h 5680364"/>
              <a:gd name="connsiteX83" fmla="*/ 3311237 w 3882730"/>
              <a:gd name="connsiteY83" fmla="*/ 4128655 h 5680364"/>
              <a:gd name="connsiteX84" fmla="*/ 3338946 w 3882730"/>
              <a:gd name="connsiteY84" fmla="*/ 4170218 h 5680364"/>
              <a:gd name="connsiteX85" fmla="*/ 3297382 w 3882730"/>
              <a:gd name="connsiteY85" fmla="*/ 4253346 h 5680364"/>
              <a:gd name="connsiteX86" fmla="*/ 3283528 w 3882730"/>
              <a:gd name="connsiteY86" fmla="*/ 4294909 h 5680364"/>
              <a:gd name="connsiteX87" fmla="*/ 3228109 w 3882730"/>
              <a:gd name="connsiteY87" fmla="*/ 4391891 h 5680364"/>
              <a:gd name="connsiteX88" fmla="*/ 3200400 w 3882730"/>
              <a:gd name="connsiteY88" fmla="*/ 4516582 h 5680364"/>
              <a:gd name="connsiteX89" fmla="*/ 3172691 w 3882730"/>
              <a:gd name="connsiteY89" fmla="*/ 4599709 h 5680364"/>
              <a:gd name="connsiteX90" fmla="*/ 3158837 w 3882730"/>
              <a:gd name="connsiteY90" fmla="*/ 4641273 h 5680364"/>
              <a:gd name="connsiteX91" fmla="*/ 3061855 w 3882730"/>
              <a:gd name="connsiteY91" fmla="*/ 4765964 h 5680364"/>
              <a:gd name="connsiteX92" fmla="*/ 3020291 w 3882730"/>
              <a:gd name="connsiteY92" fmla="*/ 4849091 h 5680364"/>
              <a:gd name="connsiteX93" fmla="*/ 3006437 w 3882730"/>
              <a:gd name="connsiteY93" fmla="*/ 4890655 h 5680364"/>
              <a:gd name="connsiteX94" fmla="*/ 2978728 w 3882730"/>
              <a:gd name="connsiteY94" fmla="*/ 4932218 h 5680364"/>
              <a:gd name="connsiteX95" fmla="*/ 2964873 w 3882730"/>
              <a:gd name="connsiteY95" fmla="*/ 4973782 h 5680364"/>
              <a:gd name="connsiteX96" fmla="*/ 2909455 w 3882730"/>
              <a:gd name="connsiteY96" fmla="*/ 5056909 h 5680364"/>
              <a:gd name="connsiteX97" fmla="*/ 2881746 w 3882730"/>
              <a:gd name="connsiteY97" fmla="*/ 5140037 h 5680364"/>
              <a:gd name="connsiteX98" fmla="*/ 2826328 w 3882730"/>
              <a:gd name="connsiteY98" fmla="*/ 5223164 h 5680364"/>
              <a:gd name="connsiteX99" fmla="*/ 2812473 w 3882730"/>
              <a:gd name="connsiteY99" fmla="*/ 5278582 h 5680364"/>
              <a:gd name="connsiteX100" fmla="*/ 2757055 w 3882730"/>
              <a:gd name="connsiteY100" fmla="*/ 5361709 h 5680364"/>
              <a:gd name="connsiteX101" fmla="*/ 2743200 w 3882730"/>
              <a:gd name="connsiteY101" fmla="*/ 5403273 h 5680364"/>
              <a:gd name="connsiteX102" fmla="*/ 2715491 w 3882730"/>
              <a:gd name="connsiteY102" fmla="*/ 5444837 h 5680364"/>
              <a:gd name="connsiteX103" fmla="*/ 2715491 w 3882730"/>
              <a:gd name="connsiteY103" fmla="*/ 5680364 h 568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882730" h="5680364">
                <a:moveTo>
                  <a:pt x="0" y="0"/>
                </a:moveTo>
                <a:cubicBezTo>
                  <a:pt x="9987" y="1998"/>
                  <a:pt x="92581" y="15539"/>
                  <a:pt x="110837" y="27709"/>
                </a:cubicBezTo>
                <a:cubicBezTo>
                  <a:pt x="127140" y="38577"/>
                  <a:pt x="136934" y="57244"/>
                  <a:pt x="152400" y="69273"/>
                </a:cubicBezTo>
                <a:cubicBezTo>
                  <a:pt x="173969" y="86049"/>
                  <a:pt x="236258" y="134657"/>
                  <a:pt x="277091" y="138546"/>
                </a:cubicBezTo>
                <a:cubicBezTo>
                  <a:pt x="359971" y="146439"/>
                  <a:pt x="443346" y="147782"/>
                  <a:pt x="526473" y="152400"/>
                </a:cubicBezTo>
                <a:cubicBezTo>
                  <a:pt x="554182" y="157018"/>
                  <a:pt x="582054" y="160746"/>
                  <a:pt x="609600" y="166255"/>
                </a:cubicBezTo>
                <a:cubicBezTo>
                  <a:pt x="628271" y="169989"/>
                  <a:pt x="646002" y="179134"/>
                  <a:pt x="665018" y="180109"/>
                </a:cubicBezTo>
                <a:cubicBezTo>
                  <a:pt x="826508" y="188391"/>
                  <a:pt x="988277" y="189872"/>
                  <a:pt x="1149928" y="193964"/>
                </a:cubicBezTo>
                <a:lnTo>
                  <a:pt x="1759528" y="207818"/>
                </a:lnTo>
                <a:cubicBezTo>
                  <a:pt x="1773382" y="212436"/>
                  <a:pt x="1789687" y="212550"/>
                  <a:pt x="1801091" y="221673"/>
                </a:cubicBezTo>
                <a:cubicBezTo>
                  <a:pt x="1867723" y="274980"/>
                  <a:pt x="1784014" y="256829"/>
                  <a:pt x="1870364" y="304800"/>
                </a:cubicBezTo>
                <a:cubicBezTo>
                  <a:pt x="1895896" y="318984"/>
                  <a:pt x="1953491" y="332509"/>
                  <a:pt x="1953491" y="332509"/>
                </a:cubicBezTo>
                <a:cubicBezTo>
                  <a:pt x="1981200" y="350982"/>
                  <a:pt x="2013070" y="364379"/>
                  <a:pt x="2036618" y="387927"/>
                </a:cubicBezTo>
                <a:cubicBezTo>
                  <a:pt x="2129438" y="480747"/>
                  <a:pt x="2078721" y="439087"/>
                  <a:pt x="2189018" y="512618"/>
                </a:cubicBezTo>
                <a:cubicBezTo>
                  <a:pt x="2202873" y="521854"/>
                  <a:pt x="2214785" y="535061"/>
                  <a:pt x="2230582" y="540327"/>
                </a:cubicBezTo>
                <a:cubicBezTo>
                  <a:pt x="2244437" y="544945"/>
                  <a:pt x="2257978" y="550640"/>
                  <a:pt x="2272146" y="554182"/>
                </a:cubicBezTo>
                <a:lnTo>
                  <a:pt x="2382982" y="581891"/>
                </a:lnTo>
                <a:lnTo>
                  <a:pt x="2466109" y="665018"/>
                </a:lnTo>
                <a:cubicBezTo>
                  <a:pt x="2479964" y="678873"/>
                  <a:pt x="2496805" y="690279"/>
                  <a:pt x="2507673" y="706582"/>
                </a:cubicBezTo>
                <a:cubicBezTo>
                  <a:pt x="2546250" y="764449"/>
                  <a:pt x="2523608" y="736372"/>
                  <a:pt x="2576946" y="789709"/>
                </a:cubicBezTo>
                <a:cubicBezTo>
                  <a:pt x="2572328" y="812800"/>
                  <a:pt x="2573622" y="837920"/>
                  <a:pt x="2563091" y="858982"/>
                </a:cubicBezTo>
                <a:cubicBezTo>
                  <a:pt x="2541063" y="903038"/>
                  <a:pt x="2517858" y="900190"/>
                  <a:pt x="2479964" y="914400"/>
                </a:cubicBezTo>
                <a:cubicBezTo>
                  <a:pt x="2436359" y="930752"/>
                  <a:pt x="2403848" y="940058"/>
                  <a:pt x="2369128" y="969818"/>
                </a:cubicBezTo>
                <a:cubicBezTo>
                  <a:pt x="2245075" y="1076150"/>
                  <a:pt x="2364441" y="978554"/>
                  <a:pt x="2286000" y="1066800"/>
                </a:cubicBezTo>
                <a:cubicBezTo>
                  <a:pt x="2259966" y="1096088"/>
                  <a:pt x="2230582" y="1122218"/>
                  <a:pt x="2202873" y="1149927"/>
                </a:cubicBezTo>
                <a:cubicBezTo>
                  <a:pt x="2193637" y="1159164"/>
                  <a:pt x="2186033" y="1170391"/>
                  <a:pt x="2175164" y="1177637"/>
                </a:cubicBezTo>
                <a:cubicBezTo>
                  <a:pt x="2147455" y="1196110"/>
                  <a:pt x="2115585" y="1209507"/>
                  <a:pt x="2092037" y="1233055"/>
                </a:cubicBezTo>
                <a:cubicBezTo>
                  <a:pt x="1997135" y="1327956"/>
                  <a:pt x="2041514" y="1294445"/>
                  <a:pt x="1967346" y="1343891"/>
                </a:cubicBezTo>
                <a:cubicBezTo>
                  <a:pt x="1946137" y="1407515"/>
                  <a:pt x="1935066" y="1421376"/>
                  <a:pt x="1967346" y="1510146"/>
                </a:cubicBezTo>
                <a:cubicBezTo>
                  <a:pt x="1973036" y="1525794"/>
                  <a:pt x="1996117" y="1527195"/>
                  <a:pt x="2008909" y="1537855"/>
                </a:cubicBezTo>
                <a:cubicBezTo>
                  <a:pt x="2023961" y="1550398"/>
                  <a:pt x="2035421" y="1566875"/>
                  <a:pt x="2050473" y="1579418"/>
                </a:cubicBezTo>
                <a:cubicBezTo>
                  <a:pt x="2063265" y="1590078"/>
                  <a:pt x="2079035" y="1596725"/>
                  <a:pt x="2092037" y="1607127"/>
                </a:cubicBezTo>
                <a:cubicBezTo>
                  <a:pt x="2102237" y="1615287"/>
                  <a:pt x="2109546" y="1626677"/>
                  <a:pt x="2119746" y="1634837"/>
                </a:cubicBezTo>
                <a:cubicBezTo>
                  <a:pt x="2158113" y="1665531"/>
                  <a:pt x="2158973" y="1661767"/>
                  <a:pt x="2202873" y="1676400"/>
                </a:cubicBezTo>
                <a:cubicBezTo>
                  <a:pt x="2301889" y="1824925"/>
                  <a:pt x="2147691" y="1599513"/>
                  <a:pt x="2272146" y="1759527"/>
                </a:cubicBezTo>
                <a:cubicBezTo>
                  <a:pt x="2292592" y="1785814"/>
                  <a:pt x="2309091" y="1814946"/>
                  <a:pt x="2327564" y="1842655"/>
                </a:cubicBezTo>
                <a:lnTo>
                  <a:pt x="2410691" y="1967346"/>
                </a:lnTo>
                <a:lnTo>
                  <a:pt x="2466109" y="2050473"/>
                </a:lnTo>
                <a:lnTo>
                  <a:pt x="2493818" y="2092037"/>
                </a:lnTo>
                <a:cubicBezTo>
                  <a:pt x="2489200" y="2193637"/>
                  <a:pt x="2491622" y="2295802"/>
                  <a:pt x="2479964" y="2396837"/>
                </a:cubicBezTo>
                <a:cubicBezTo>
                  <a:pt x="2477597" y="2417354"/>
                  <a:pt x="2453727" y="2431654"/>
                  <a:pt x="2452255" y="2452255"/>
                </a:cubicBezTo>
                <a:cubicBezTo>
                  <a:pt x="2448948" y="2498549"/>
                  <a:pt x="2459052" y="2544928"/>
                  <a:pt x="2466109" y="2590800"/>
                </a:cubicBezTo>
                <a:cubicBezTo>
                  <a:pt x="2468330" y="2605234"/>
                  <a:pt x="2471863" y="2620213"/>
                  <a:pt x="2479964" y="2632364"/>
                </a:cubicBezTo>
                <a:cubicBezTo>
                  <a:pt x="2490832" y="2648666"/>
                  <a:pt x="2509499" y="2658461"/>
                  <a:pt x="2521528" y="2673927"/>
                </a:cubicBezTo>
                <a:cubicBezTo>
                  <a:pt x="2539392" y="2696895"/>
                  <a:pt x="2572632" y="2775589"/>
                  <a:pt x="2618509" y="2784764"/>
                </a:cubicBezTo>
                <a:cubicBezTo>
                  <a:pt x="2673040" y="2795670"/>
                  <a:pt x="2729346" y="2794000"/>
                  <a:pt x="2784764" y="2798618"/>
                </a:cubicBezTo>
                <a:cubicBezTo>
                  <a:pt x="2789382" y="2812473"/>
                  <a:pt x="2794606" y="2826140"/>
                  <a:pt x="2798618" y="2840182"/>
                </a:cubicBezTo>
                <a:cubicBezTo>
                  <a:pt x="2803849" y="2858491"/>
                  <a:pt x="2803026" y="2879068"/>
                  <a:pt x="2812473" y="2895600"/>
                </a:cubicBezTo>
                <a:cubicBezTo>
                  <a:pt x="2822194" y="2912612"/>
                  <a:pt x="2837734" y="2926296"/>
                  <a:pt x="2854037" y="2937164"/>
                </a:cubicBezTo>
                <a:cubicBezTo>
                  <a:pt x="2866188" y="2945265"/>
                  <a:pt x="2881746" y="2946400"/>
                  <a:pt x="2895600" y="2951018"/>
                </a:cubicBezTo>
                <a:cubicBezTo>
                  <a:pt x="2909455" y="2960254"/>
                  <a:pt x="2921573" y="2972880"/>
                  <a:pt x="2937164" y="2978727"/>
                </a:cubicBezTo>
                <a:cubicBezTo>
                  <a:pt x="2959213" y="2986995"/>
                  <a:pt x="2983592" y="2986870"/>
                  <a:pt x="3006437" y="2992582"/>
                </a:cubicBezTo>
                <a:cubicBezTo>
                  <a:pt x="3020605" y="2996124"/>
                  <a:pt x="3034146" y="3001819"/>
                  <a:pt x="3048000" y="3006437"/>
                </a:cubicBezTo>
                <a:lnTo>
                  <a:pt x="2978728" y="2937164"/>
                </a:lnTo>
                <a:cubicBezTo>
                  <a:pt x="2969491" y="2927927"/>
                  <a:pt x="2958264" y="2920324"/>
                  <a:pt x="2951018" y="2909455"/>
                </a:cubicBezTo>
                <a:lnTo>
                  <a:pt x="2923309" y="2867891"/>
                </a:lnTo>
                <a:cubicBezTo>
                  <a:pt x="2927927" y="2835564"/>
                  <a:pt x="2921682" y="2799661"/>
                  <a:pt x="2937164" y="2770909"/>
                </a:cubicBezTo>
                <a:cubicBezTo>
                  <a:pt x="2979277" y="2692699"/>
                  <a:pt x="3014555" y="2695018"/>
                  <a:pt x="3075709" y="2660073"/>
                </a:cubicBezTo>
                <a:cubicBezTo>
                  <a:pt x="3090166" y="2651812"/>
                  <a:pt x="3102380" y="2639811"/>
                  <a:pt x="3117273" y="2632364"/>
                </a:cubicBezTo>
                <a:cubicBezTo>
                  <a:pt x="3130335" y="2625833"/>
                  <a:pt x="3146071" y="2625601"/>
                  <a:pt x="3158837" y="2618509"/>
                </a:cubicBezTo>
                <a:cubicBezTo>
                  <a:pt x="3293795" y="2543532"/>
                  <a:pt x="3189080" y="2576312"/>
                  <a:pt x="3297382" y="2549237"/>
                </a:cubicBezTo>
                <a:cubicBezTo>
                  <a:pt x="3311237" y="2540000"/>
                  <a:pt x="3323730" y="2528290"/>
                  <a:pt x="3338946" y="2521527"/>
                </a:cubicBezTo>
                <a:cubicBezTo>
                  <a:pt x="3365636" y="2509664"/>
                  <a:pt x="3422073" y="2493818"/>
                  <a:pt x="3422073" y="2493818"/>
                </a:cubicBezTo>
                <a:cubicBezTo>
                  <a:pt x="3505200" y="2498436"/>
                  <a:pt x="3589036" y="2495899"/>
                  <a:pt x="3671455" y="2507673"/>
                </a:cubicBezTo>
                <a:cubicBezTo>
                  <a:pt x="3713990" y="2513749"/>
                  <a:pt x="3757257" y="2601740"/>
                  <a:pt x="3768437" y="2618509"/>
                </a:cubicBezTo>
                <a:lnTo>
                  <a:pt x="3796146" y="2660073"/>
                </a:lnTo>
                <a:cubicBezTo>
                  <a:pt x="3800764" y="2673928"/>
                  <a:pt x="3806458" y="2687469"/>
                  <a:pt x="3810000" y="2701637"/>
                </a:cubicBezTo>
                <a:cubicBezTo>
                  <a:pt x="3815711" y="2724482"/>
                  <a:pt x="3815587" y="2748860"/>
                  <a:pt x="3823855" y="2770909"/>
                </a:cubicBezTo>
                <a:cubicBezTo>
                  <a:pt x="3829702" y="2786500"/>
                  <a:pt x="3842328" y="2798618"/>
                  <a:pt x="3851564" y="2812473"/>
                </a:cubicBezTo>
                <a:cubicBezTo>
                  <a:pt x="3856182" y="2854037"/>
                  <a:pt x="3860231" y="2895668"/>
                  <a:pt x="3865418" y="2937164"/>
                </a:cubicBezTo>
                <a:cubicBezTo>
                  <a:pt x="3869468" y="2969567"/>
                  <a:pt x="3879273" y="3001490"/>
                  <a:pt x="3879273" y="3034146"/>
                </a:cubicBezTo>
                <a:cubicBezTo>
                  <a:pt x="3879273" y="3186616"/>
                  <a:pt x="3882730" y="3339862"/>
                  <a:pt x="3865418" y="3491346"/>
                </a:cubicBezTo>
                <a:cubicBezTo>
                  <a:pt x="3863527" y="3507889"/>
                  <a:pt x="3836647" y="3508395"/>
                  <a:pt x="3823855" y="3519055"/>
                </a:cubicBezTo>
                <a:cubicBezTo>
                  <a:pt x="3808803" y="3531598"/>
                  <a:pt x="3799419" y="3551103"/>
                  <a:pt x="3782291" y="3560618"/>
                </a:cubicBezTo>
                <a:cubicBezTo>
                  <a:pt x="3756759" y="3574802"/>
                  <a:pt x="3699164" y="3588327"/>
                  <a:pt x="3699164" y="3588327"/>
                </a:cubicBezTo>
                <a:cubicBezTo>
                  <a:pt x="3605263" y="3650929"/>
                  <a:pt x="3721880" y="3582133"/>
                  <a:pt x="3546764" y="3629891"/>
                </a:cubicBezTo>
                <a:cubicBezTo>
                  <a:pt x="3530700" y="3634272"/>
                  <a:pt x="3520093" y="3650153"/>
                  <a:pt x="3505200" y="3657600"/>
                </a:cubicBezTo>
                <a:cubicBezTo>
                  <a:pt x="3492138" y="3664131"/>
                  <a:pt x="3476699" y="3664924"/>
                  <a:pt x="3463637" y="3671455"/>
                </a:cubicBezTo>
                <a:cubicBezTo>
                  <a:pt x="3412041" y="3697253"/>
                  <a:pt x="3426469" y="3702427"/>
                  <a:pt x="3380509" y="3740727"/>
                </a:cubicBezTo>
                <a:cubicBezTo>
                  <a:pt x="3367717" y="3751387"/>
                  <a:pt x="3352800" y="3759200"/>
                  <a:pt x="3338946" y="3768437"/>
                </a:cubicBezTo>
                <a:cubicBezTo>
                  <a:pt x="3304119" y="3872913"/>
                  <a:pt x="3351100" y="3744127"/>
                  <a:pt x="3297382" y="3851564"/>
                </a:cubicBezTo>
                <a:cubicBezTo>
                  <a:pt x="3240026" y="3966277"/>
                  <a:pt x="3335226" y="3815581"/>
                  <a:pt x="3255818" y="3934691"/>
                </a:cubicBezTo>
                <a:cubicBezTo>
                  <a:pt x="3275401" y="4032603"/>
                  <a:pt x="3262227" y="3981626"/>
                  <a:pt x="3297382" y="4087091"/>
                </a:cubicBezTo>
                <a:cubicBezTo>
                  <a:pt x="3302000" y="4100946"/>
                  <a:pt x="3303136" y="4116504"/>
                  <a:pt x="3311237" y="4128655"/>
                </a:cubicBezTo>
                <a:lnTo>
                  <a:pt x="3338946" y="4170218"/>
                </a:lnTo>
                <a:cubicBezTo>
                  <a:pt x="3304120" y="4274694"/>
                  <a:pt x="3351099" y="4145911"/>
                  <a:pt x="3297382" y="4253346"/>
                </a:cubicBezTo>
                <a:cubicBezTo>
                  <a:pt x="3290851" y="4266408"/>
                  <a:pt x="3290059" y="4281847"/>
                  <a:pt x="3283528" y="4294909"/>
                </a:cubicBezTo>
                <a:cubicBezTo>
                  <a:pt x="3213964" y="4434036"/>
                  <a:pt x="3300968" y="4221884"/>
                  <a:pt x="3228109" y="4391891"/>
                </a:cubicBezTo>
                <a:cubicBezTo>
                  <a:pt x="3204328" y="4447382"/>
                  <a:pt x="3218665" y="4443523"/>
                  <a:pt x="3200400" y="4516582"/>
                </a:cubicBezTo>
                <a:cubicBezTo>
                  <a:pt x="3193316" y="4544918"/>
                  <a:pt x="3181927" y="4572000"/>
                  <a:pt x="3172691" y="4599709"/>
                </a:cubicBezTo>
                <a:cubicBezTo>
                  <a:pt x="3168073" y="4613564"/>
                  <a:pt x="3166938" y="4629122"/>
                  <a:pt x="3158837" y="4641273"/>
                </a:cubicBezTo>
                <a:cubicBezTo>
                  <a:pt x="3092550" y="4740702"/>
                  <a:pt x="3126966" y="4700851"/>
                  <a:pt x="3061855" y="4765964"/>
                </a:cubicBezTo>
                <a:cubicBezTo>
                  <a:pt x="3027027" y="4870443"/>
                  <a:pt x="3074010" y="4741650"/>
                  <a:pt x="3020291" y="4849091"/>
                </a:cubicBezTo>
                <a:cubicBezTo>
                  <a:pt x="3013760" y="4862153"/>
                  <a:pt x="3012968" y="4877593"/>
                  <a:pt x="3006437" y="4890655"/>
                </a:cubicBezTo>
                <a:cubicBezTo>
                  <a:pt x="2998991" y="4905548"/>
                  <a:pt x="2986175" y="4917325"/>
                  <a:pt x="2978728" y="4932218"/>
                </a:cubicBezTo>
                <a:cubicBezTo>
                  <a:pt x="2972197" y="4945280"/>
                  <a:pt x="2971965" y="4961016"/>
                  <a:pt x="2964873" y="4973782"/>
                </a:cubicBezTo>
                <a:cubicBezTo>
                  <a:pt x="2948700" y="5002893"/>
                  <a:pt x="2919986" y="5025316"/>
                  <a:pt x="2909455" y="5056909"/>
                </a:cubicBezTo>
                <a:cubicBezTo>
                  <a:pt x="2900219" y="5084618"/>
                  <a:pt x="2897948" y="5115734"/>
                  <a:pt x="2881746" y="5140037"/>
                </a:cubicBezTo>
                <a:lnTo>
                  <a:pt x="2826328" y="5223164"/>
                </a:lnTo>
                <a:cubicBezTo>
                  <a:pt x="2821710" y="5241637"/>
                  <a:pt x="2820989" y="5261551"/>
                  <a:pt x="2812473" y="5278582"/>
                </a:cubicBezTo>
                <a:cubicBezTo>
                  <a:pt x="2797580" y="5308368"/>
                  <a:pt x="2767586" y="5330116"/>
                  <a:pt x="2757055" y="5361709"/>
                </a:cubicBezTo>
                <a:cubicBezTo>
                  <a:pt x="2752437" y="5375564"/>
                  <a:pt x="2749731" y="5390211"/>
                  <a:pt x="2743200" y="5403273"/>
                </a:cubicBezTo>
                <a:cubicBezTo>
                  <a:pt x="2735753" y="5418166"/>
                  <a:pt x="2717148" y="5428268"/>
                  <a:pt x="2715491" y="5444837"/>
                </a:cubicBezTo>
                <a:cubicBezTo>
                  <a:pt x="2707679" y="5522956"/>
                  <a:pt x="2715491" y="5601855"/>
                  <a:pt x="2715491" y="5680364"/>
                </a:cubicBezTo>
              </a:path>
            </a:pathLst>
          </a:custGeom>
          <a:solidFill>
            <a:schemeClr val="tx1">
              <a:alpha val="54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3570" y="0"/>
            <a:ext cx="352424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2643181"/>
            <a:ext cx="3428992" cy="20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Первый период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240342"/>
          </a:xfrm>
        </p:spPr>
        <p:txBody>
          <a:bodyPr/>
          <a:lstStyle/>
          <a:p>
            <a:r>
              <a:rPr lang="ru-RU" sz="1600" dirty="0" smtClean="0"/>
              <a:t>Организацией стратегической обороны (более 30 крупных операций: Брест, Киев, Смоленск, Ленинград, Севастополь и т.д.)</a:t>
            </a:r>
          </a:p>
          <a:p>
            <a:endParaRPr lang="ru-RU" sz="24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Наступательная операция под Москвой.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smtClean="0"/>
              <a:t> Тяжелыми поражениями Красной Армии( многочисленные потери-</a:t>
            </a:r>
            <a:r>
              <a:rPr lang="ru-RU" sz="1600" b="1" u="sng" dirty="0" smtClean="0"/>
              <a:t>5 мл. чел</a:t>
            </a:r>
            <a:r>
              <a:rPr lang="ru-RU" sz="1600" b="1" dirty="0" smtClean="0"/>
              <a:t>)</a:t>
            </a:r>
          </a:p>
          <a:p>
            <a:r>
              <a:rPr lang="ru-RU" sz="1600" b="1" dirty="0" smtClean="0"/>
              <a:t>Потеря больших территорий СССР</a:t>
            </a:r>
          </a:p>
          <a:p>
            <a:r>
              <a:rPr lang="ru-RU" sz="1600" b="1" dirty="0" smtClean="0"/>
              <a:t>Началом перестройки тыла на военный лад.(введен мобилизационный план, начата эвакуация) промышленных предприятий на Восток страны) . </a:t>
            </a:r>
          </a:p>
          <a:p>
            <a:pPr>
              <a:buNone/>
            </a:pPr>
            <a:endParaRPr lang="ru-RU" sz="1600" b="1" dirty="0" smtClean="0"/>
          </a:p>
          <a:p>
            <a:r>
              <a:rPr lang="ru-RU" sz="1600" b="1" dirty="0" smtClean="0"/>
              <a:t>Проведена всеобщая мобилизация (5 млн. чел.) , созданы дивизии народного ополчения (2 млн. чел.)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Были созданы и чрезвычайные органы управления страной – Государственный комитет обороны (ГКО) , Ставка Верховного Главнокомандования, Совет по эвакуации и </a:t>
            </a:r>
            <a:r>
              <a:rPr lang="ru-RU" sz="1600" b="1" dirty="0" err="1" smtClean="0"/>
              <a:t>Совинформбюро</a:t>
            </a:r>
            <a:r>
              <a:rPr lang="ru-RU" sz="1600" b="1" dirty="0" smtClean="0"/>
              <a:t>. 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Начало складывания антигитлеровской коалиции</a:t>
            </a:r>
          </a:p>
          <a:p>
            <a:endParaRPr lang="ru-RU" sz="1600" dirty="0" smtClean="0"/>
          </a:p>
          <a:p>
            <a:r>
              <a:rPr lang="ru-RU" sz="1600" b="1" dirty="0" smtClean="0"/>
              <a:t>Срыв гитлеровского плана молниеносной войны </a:t>
            </a:r>
          </a:p>
          <a:p>
            <a:pPr>
              <a:buNone/>
            </a:pPr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Стратегическая инициатива в руках Германии.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Picture 5" descr="Слайд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Начало войны: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22 июня 1941 года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Окончание войны: 9 мая 1945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2143125"/>
            <a:ext cx="1928813" cy="785813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00000"/>
                </a:solidFill>
              </a:rPr>
              <a:t>Причины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00000"/>
                </a:solidFill>
              </a:rPr>
              <a:t>войны: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3500438" y="1643063"/>
            <a:ext cx="5143500" cy="642937"/>
          </a:xfrm>
          <a:prstGeom prst="accentBorderCallout1">
            <a:avLst>
              <a:gd name="adj1" fmla="val 3666"/>
              <a:gd name="adj2" fmla="val -1819"/>
              <a:gd name="adj3" fmla="val 134048"/>
              <a:gd name="adj4" fmla="val -24624"/>
            </a:avLst>
          </a:prstGeom>
          <a:solidFill>
            <a:schemeClr val="tx1"/>
          </a:solidFill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С</a:t>
            </a:r>
            <a:r>
              <a:rPr lang="ru-RU" dirty="0" smtClean="0">
                <a:solidFill>
                  <a:srgbClr val="000000"/>
                </a:solidFill>
              </a:rPr>
              <a:t>тремление </a:t>
            </a:r>
            <a:r>
              <a:rPr lang="ru-RU" dirty="0">
                <a:solidFill>
                  <a:srgbClr val="000000"/>
                </a:solidFill>
              </a:rPr>
              <a:t>Германии к мировому господству </a:t>
            </a: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3500438" y="2500313"/>
            <a:ext cx="5143500" cy="1143000"/>
          </a:xfrm>
          <a:prstGeom prst="accentBorderCallout1">
            <a:avLst>
              <a:gd name="adj1" fmla="val 90784"/>
              <a:gd name="adj2" fmla="val -1550"/>
              <a:gd name="adj3" fmla="val 2909"/>
              <a:gd name="adj4" fmla="val -24719"/>
            </a:avLst>
          </a:prstGeom>
          <a:solidFill>
            <a:schemeClr val="tx1"/>
          </a:solidFill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Б</a:t>
            </a:r>
            <a:r>
              <a:rPr lang="ru-RU" dirty="0" smtClean="0">
                <a:solidFill>
                  <a:srgbClr val="000000"/>
                </a:solidFill>
              </a:rPr>
              <a:t>орьба </a:t>
            </a:r>
            <a:r>
              <a:rPr lang="ru-RU" dirty="0">
                <a:solidFill>
                  <a:srgbClr val="000000"/>
                </a:solidFill>
              </a:rPr>
              <a:t>империалистических блоков за рынки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сбыта, источники сырья, сферы приложения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капитала.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4214813"/>
            <a:ext cx="1928812" cy="785812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00000"/>
                </a:solidFill>
              </a:rPr>
              <a:t>Характер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00000"/>
                </a:solidFill>
              </a:rPr>
              <a:t>войны: </a:t>
            </a:r>
          </a:p>
        </p:txBody>
      </p:sp>
      <p:sp>
        <p:nvSpPr>
          <p:cNvPr id="13" name="Выноска 1 (граница и черта) 12"/>
          <p:cNvSpPr/>
          <p:nvPr/>
        </p:nvSpPr>
        <p:spPr>
          <a:xfrm>
            <a:off x="3500438" y="3857624"/>
            <a:ext cx="5143500" cy="785821"/>
          </a:xfrm>
          <a:prstGeom prst="accentBorderCallout1">
            <a:avLst>
              <a:gd name="adj1" fmla="val 14440"/>
              <a:gd name="adj2" fmla="val -2088"/>
              <a:gd name="adj3" fmla="val 112499"/>
              <a:gd name="adj4" fmla="val -26241"/>
            </a:avLst>
          </a:prstGeom>
          <a:solidFill>
            <a:schemeClr val="tx1"/>
          </a:solidFill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</a:rPr>
              <a:t>ойна </a:t>
            </a:r>
            <a:r>
              <a:rPr lang="ru-RU" dirty="0">
                <a:solidFill>
                  <a:srgbClr val="000000"/>
                </a:solidFill>
              </a:rPr>
              <a:t>была империалистической со стороны всех главных капиталистических государств. </a:t>
            </a:r>
          </a:p>
        </p:txBody>
      </p:sp>
      <p:sp>
        <p:nvSpPr>
          <p:cNvPr id="14" name="Выноска 1 (граница и черта) 13"/>
          <p:cNvSpPr/>
          <p:nvPr/>
        </p:nvSpPr>
        <p:spPr>
          <a:xfrm>
            <a:off x="3500438" y="4714884"/>
            <a:ext cx="5143500" cy="785818"/>
          </a:xfrm>
          <a:prstGeom prst="accentBorderCallout1">
            <a:avLst>
              <a:gd name="adj1" fmla="val 83396"/>
              <a:gd name="adj2" fmla="val -1550"/>
              <a:gd name="adj3" fmla="val -8172"/>
              <a:gd name="adj4" fmla="val -25971"/>
            </a:avLst>
          </a:prstGeom>
          <a:solidFill>
            <a:schemeClr val="tx1"/>
          </a:solidFill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Для СССР – справедливой, освободительной,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5786438"/>
            <a:ext cx="1928813" cy="78581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00000"/>
                </a:solidFill>
              </a:rPr>
              <a:t>Предлог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00000"/>
                </a:solidFill>
              </a:rPr>
              <a:t>агрессии </a:t>
            </a:r>
            <a:r>
              <a:rPr lang="ru-RU" sz="1400" b="1" dirty="0">
                <a:solidFill>
                  <a:srgbClr val="FFCC00"/>
                </a:solidFill>
                <a:latin typeface="Monotype Corsiva" pitchFamily="66" charset="0"/>
              </a:rPr>
              <a:t>-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Выноска 1 (граница и черта) 15"/>
          <p:cNvSpPr/>
          <p:nvPr/>
        </p:nvSpPr>
        <p:spPr>
          <a:xfrm>
            <a:off x="3571868" y="5786454"/>
            <a:ext cx="5143500" cy="642938"/>
          </a:xfrm>
          <a:prstGeom prst="accentBorderCallout1">
            <a:avLst>
              <a:gd name="adj1" fmla="val 53228"/>
              <a:gd name="adj2" fmla="val -1819"/>
              <a:gd name="adj3" fmla="val 54319"/>
              <a:gd name="adj4" fmla="val -25971"/>
            </a:avLst>
          </a:prstGeom>
          <a:solidFill>
            <a:schemeClr val="tx1"/>
          </a:solidFill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Н</a:t>
            </a:r>
            <a:r>
              <a:rPr lang="ru-RU" dirty="0" smtClean="0">
                <a:solidFill>
                  <a:srgbClr val="000000"/>
                </a:solidFill>
              </a:rPr>
              <a:t>еминуемая </a:t>
            </a:r>
            <a:r>
              <a:rPr lang="ru-RU" dirty="0">
                <a:solidFill>
                  <a:srgbClr val="000000"/>
                </a:solidFill>
              </a:rPr>
              <a:t>угроза нападения со стороны СССР.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95288" y="1142984"/>
            <a:ext cx="8369300" cy="538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AutoNum type="arabicPeriod"/>
            </a:pPr>
            <a:r>
              <a:rPr lang="ru-RU" sz="2000" dirty="0"/>
              <a:t>Численное превосходство немцев.  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AutoNum type="arabicPeriod"/>
            </a:pPr>
            <a:r>
              <a:rPr lang="ru-RU" sz="2000" dirty="0"/>
              <a:t>Внезапность нападения Германии на СССР.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AutoNum type="arabicPeriod"/>
            </a:pPr>
            <a:r>
              <a:rPr lang="ru-RU" sz="2000" dirty="0"/>
              <a:t>Личные ошибки Сталина в определении сроков начала войны и оценке планов Германии 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AutoNum type="arabicPeriod"/>
            </a:pPr>
            <a:r>
              <a:rPr lang="ru-RU" sz="2000" dirty="0"/>
              <a:t>Высокая техническая оснащенность немецкой армии.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AutoNum type="arabicPeriod"/>
            </a:pPr>
            <a:r>
              <a:rPr lang="ru-RU" sz="2000" dirty="0"/>
              <a:t>Богатый боевой опыт Германии, накопленный за два года войны.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AutoNum type="arabicPeriod"/>
            </a:pPr>
            <a:r>
              <a:rPr lang="ru-RU" sz="2000" dirty="0"/>
              <a:t>Незавершенность процесса реорганизации и перевооружения Красной Армии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60000"/>
              <a:buFont typeface="Wingdings" pitchFamily="2" charset="2"/>
              <a:buAutoNum type="arabicPeriod"/>
            </a:pPr>
            <a:r>
              <a:rPr lang="ru-RU" sz="2000" dirty="0"/>
              <a:t>Боеспособность армии в значительной мере была снижена сталинскими репрессиями.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23850" y="473075"/>
            <a:ext cx="836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Причины неудач Красной Армии в начале войны: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7625" y="0"/>
            <a:ext cx="9191625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468312" y="857232"/>
            <a:ext cx="8389967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400" b="1" dirty="0" smtClean="0"/>
              <a:t>1) </a:t>
            </a:r>
            <a:r>
              <a:rPr lang="ru-RU" sz="1400" b="1" dirty="0"/>
              <a:t>Создан Государственный комитет обороны, сосредоточивший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/>
              <a:t>всю полноту власти в стране. (Председателем </a:t>
            </a:r>
            <a:r>
              <a:rPr lang="ru-RU" sz="1400" b="1" dirty="0">
                <a:solidFill>
                  <a:srgbClr val="FF0000"/>
                </a:solidFill>
              </a:rPr>
              <a:t>ГКО</a:t>
            </a:r>
            <a:r>
              <a:rPr lang="ru-RU" sz="1400" b="1" dirty="0"/>
              <a:t> был Сталин.)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/>
              <a:t>ГКО: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/>
              <a:t>объединял деятельность государственных и военных учреждений, партийных, профсоюзных и комсомольских организаций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/>
              <a:t>осуществлял государственное и хозяйственное руководство. </a:t>
            </a:r>
            <a:endParaRPr lang="ru-RU" sz="1400" b="1" dirty="0">
              <a:latin typeface="Monotype Corsiva" pitchFamily="66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1400" b="1" dirty="0"/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/>
              <a:t>2) </a:t>
            </a:r>
            <a:r>
              <a:rPr lang="ru-RU" sz="1400" b="1" dirty="0"/>
              <a:t>Созданы: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>
                <a:solidFill>
                  <a:srgbClr val="FF0000"/>
                </a:solidFill>
              </a:rPr>
              <a:t>Ставка Верховного главнокомандования,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/>
              <a:t>военные советы фронтов и армий.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/>
              <a:t>Во главе вооруженных сил был поставлен Сталин.</a:t>
            </a:r>
          </a:p>
          <a:p>
            <a:pPr marL="342900" indent="-342900">
              <a:lnSpc>
                <a:spcPct val="150000"/>
              </a:lnSpc>
            </a:pPr>
            <a:endParaRPr lang="ru-RU" sz="1400" b="1" dirty="0"/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/>
              <a:t>3) </a:t>
            </a:r>
            <a:r>
              <a:rPr lang="ru-RU" sz="1400" b="1" dirty="0">
                <a:solidFill>
                  <a:srgbClr val="FF0000"/>
                </a:solidFill>
              </a:rPr>
              <a:t>Организован главный штаб партизанского движения.</a:t>
            </a:r>
          </a:p>
          <a:p>
            <a:pPr marL="342900" indent="-342900">
              <a:lnSpc>
                <a:spcPct val="150000"/>
              </a:lnSpc>
            </a:pPr>
            <a:endParaRPr lang="ru-RU" sz="1400" b="1" dirty="0"/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/>
              <a:t>4) </a:t>
            </a:r>
            <a:r>
              <a:rPr lang="ru-RU" sz="1400" b="1" dirty="0"/>
              <a:t>В армии и введен </a:t>
            </a:r>
            <a:r>
              <a:rPr lang="ru-RU" sz="1400" b="1" dirty="0">
                <a:solidFill>
                  <a:srgbClr val="FF0000"/>
                </a:solidFill>
              </a:rPr>
              <a:t>институт военных комиссаров</a:t>
            </a:r>
            <a:r>
              <a:rPr lang="ru-RU" sz="1400" b="1" dirty="0"/>
              <a:t>, сыгравший в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/>
              <a:t>годы войны огромную роль в укреплении организованности и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/>
              <a:t>дисциплины в войсках.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</a:rPr>
              <a:t>Мероприятия Советского государства по организации отпора врагу: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0" y="785794"/>
            <a:ext cx="86439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600" b="1" dirty="0" smtClean="0"/>
              <a:t>5) </a:t>
            </a:r>
            <a:r>
              <a:rPr lang="ru-RU" sz="1600" b="1" dirty="0"/>
              <a:t>В стране было введено военное положение: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/>
              <a:t>мобилизация всех военнообязанных,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/>
              <a:t>введение сверхурочных работ на предприятиях,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/>
              <a:t>отмена выходных дней и отпусков,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/>
              <a:t>закрепление рабочих и служащих за предприятием на весь период войны.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214290"/>
            <a:ext cx="9144000" cy="3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</a:rPr>
              <a:t>Мероприятия Советского государства по организации отпора врагу: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214686"/>
            <a:ext cx="4286280" cy="277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214686"/>
            <a:ext cx="405620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280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6.) Осуществлена мобилизация коммунистов и комсомольцев. В первые три месяца войны на фронт ушли более одного миллиона коммунистов и более двух миллионом комсомольцев, одна треть состава ЦК партии</a:t>
            </a:r>
            <a:r>
              <a:rPr lang="ru-RU" sz="1600" b="1" dirty="0" smtClean="0"/>
              <a:t>.</a:t>
            </a:r>
          </a:p>
          <a:p>
            <a:endParaRPr lang="ru-RU" sz="1600" b="1" dirty="0"/>
          </a:p>
          <a:p>
            <a:r>
              <a:rPr lang="ru-RU" sz="1600" b="1" dirty="0"/>
              <a:t>7.) Было введено обязательное военное обучение и всеобщая обязательная подготовка всего населения к противовоздушной обороне.</a:t>
            </a:r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ru-RU" sz="1600" b="1" dirty="0"/>
              <a:t>8</a:t>
            </a:r>
            <a:r>
              <a:rPr lang="ru-RU" sz="1600" b="1" dirty="0" smtClean="0"/>
              <a:t>.) </a:t>
            </a:r>
            <a:r>
              <a:rPr lang="ru-RU" sz="1600" b="1" dirty="0"/>
              <a:t>Для систематического информирования населения о событиях на фронте и в тылу врага организовано Советское информационное бюро.</a:t>
            </a:r>
          </a:p>
          <a:p>
            <a:endParaRPr lang="ru-RU" sz="1600" b="1" dirty="0"/>
          </a:p>
          <a:p>
            <a:r>
              <a:rPr lang="ru-RU" sz="1600" b="1" dirty="0" smtClean="0"/>
              <a:t>9.) </a:t>
            </a:r>
            <a:r>
              <a:rPr lang="ru-RU" sz="1600" b="1" dirty="0"/>
              <a:t>Сформирована антигитлеровская коалиция. 12 июля 1941 года СССР и Англия заключили соглашение «О совместных действиях в войне против Германии». 23 июля к соглашению примкнули США</a:t>
            </a:r>
            <a:r>
              <a:rPr lang="ru-RU" sz="1600" b="1" dirty="0" smtClean="0"/>
              <a:t>.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10.) Создан совет эвакуаций, организовавший в 1941 году эвакуацию на восток страны более 1360-ти крупных предприятий.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214290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</a:rPr>
              <a:t>Мероприятия Советского государства по организации отпора врагу: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июня 1941 года создан Совет по эвакуации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июля по ноябрь 1941 года эвакуировано: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1500 крупных предприятий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млн. человек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8572560" cy="39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815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Выпуск валовой промышленной продукции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1785950" cy="571504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Июнь-ноябрь 1941 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357298"/>
            <a:ext cx="1785950" cy="571504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декабрь</a:t>
            </a:r>
          </a:p>
          <a:p>
            <a:pPr algn="ctr"/>
            <a:r>
              <a:rPr lang="ru-RU" dirty="0" smtClean="0"/>
              <a:t> 1941 года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357298"/>
            <a:ext cx="1785950" cy="571504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март</a:t>
            </a:r>
          </a:p>
          <a:p>
            <a:pPr algn="ctr"/>
            <a:r>
              <a:rPr lang="ru-RU" dirty="0" smtClean="0"/>
              <a:t> 1942 года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928662" y="2500306"/>
            <a:ext cx="1500198" cy="2286016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Падение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643182"/>
            <a:ext cx="2928958" cy="92869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Стабилизация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6643702" y="2428868"/>
            <a:ext cx="1571636" cy="2286016"/>
          </a:xfrm>
          <a:prstGeom prst="up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Рост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857628"/>
            <a:ext cx="221457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1942 год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752" y="4929198"/>
            <a:ext cx="27625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929198"/>
            <a:ext cx="278608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4929198"/>
            <a:ext cx="2357454" cy="176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0" y="428625"/>
            <a:ext cx="4286250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  <a:cs typeface="+mn-cs"/>
              </a:rPr>
              <a:t>Все на борьбу с врагом!</a:t>
            </a:r>
          </a:p>
        </p:txBody>
      </p:sp>
      <p:pic>
        <p:nvPicPr>
          <p:cNvPr id="17411" name="Picture 3" descr="C:\Users\Лидия\Desktop\вторая мировая войн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1214438" cy="1958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63" y="1214438"/>
            <a:ext cx="5643562" cy="1631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Страну охватил патриотический подъем. Героическое сопротивление противнику приобрело массовый характер.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«Русские повсюду сражаются до последнего человека»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 : генерал </a:t>
            </a:r>
            <a:r>
              <a:rPr lang="ru-RU" sz="2000" b="1" dirty="0" err="1">
                <a:solidFill>
                  <a:schemeClr val="bg1"/>
                </a:solidFill>
                <a:latin typeface="+mn-lt"/>
                <a:cs typeface="+mn-cs"/>
              </a:rPr>
              <a:t>Гальдер</a:t>
            </a:r>
            <a:endParaRPr lang="ru-RU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413" name="Picture 2" descr="C:\Users\Лидия\Desktop\вторая мировая война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571750"/>
            <a:ext cx="2286000" cy="2178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4" name="Picture 3" descr="C:\Users\Лидия\Desktop\вторая мировая война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572000"/>
            <a:ext cx="2813050" cy="1503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625" y="5000625"/>
            <a:ext cx="1428750" cy="64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Брестская крепость</a:t>
            </a:r>
          </a:p>
        </p:txBody>
      </p:sp>
      <p:pic>
        <p:nvPicPr>
          <p:cNvPr id="17416" name="Picture 4" descr="C:\Users\Лидия\Desktop\вторая мировая война\доброволь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3143250"/>
            <a:ext cx="3387725" cy="2151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15063" y="5500688"/>
            <a:ext cx="1785937" cy="36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Добровольцы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63" y="428625"/>
            <a:ext cx="3786187" cy="8002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Катастрофа 1941г</a:t>
            </a:r>
            <a:r>
              <a:rPr lang="ru-RU" dirty="0" smtClean="0"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  <a:cs typeface="+mn-cs"/>
              </a:rPr>
              <a:t>основные битвы 1 этапа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50" y="1357313"/>
            <a:ext cx="7573963" cy="280035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2" tooltip="Белостокско-Минское сражение"/>
              </a:rPr>
              <a:t>   </a:t>
            </a:r>
            <a:r>
              <a:rPr lang="ru-RU" sz="1600" b="1" dirty="0" err="1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2" tooltip="Белостокско-Минское сражение"/>
              </a:rPr>
              <a:t>Белостокско-Минское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2" tooltip="Белостокско-Минское сражение"/>
              </a:rPr>
              <a:t> сражение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(22 июня — 8 июля 1941</a:t>
            </a:r>
            <a:r>
              <a:rPr lang="ru-RU" sz="1600" b="1" dirty="0" smtClean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),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БРЕСТ . </a:t>
            </a:r>
            <a:endParaRPr lang="ru-RU" sz="16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3" tooltip="Битва за Дубно — Луцк — Броды (1941)"/>
              </a:rPr>
              <a:t>Битва за Дубно — Луцк — Броды (1941)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(24 июня — 30 июня 1941), </a:t>
            </a:r>
            <a:endParaRPr lang="ru-RU" sz="1600" b="1" dirty="0">
              <a:solidFill>
                <a:srgbClr val="34352A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4" tooltip="Смоленское сражение (1941)"/>
              </a:rPr>
              <a:t>Смоленское сражение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(10 июля — 10 сентября), </a:t>
            </a:r>
            <a:endParaRPr lang="ru-RU" sz="1600" b="1" dirty="0">
              <a:solidFill>
                <a:srgbClr val="34352A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5" tooltip="Битва под Уманью"/>
              </a:rPr>
              <a:t>Битва под Уманью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(конец июля — 8 августа 1941), </a:t>
            </a:r>
            <a:endParaRPr lang="ru-RU" sz="1600" b="1" dirty="0">
              <a:solidFill>
                <a:srgbClr val="34352A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6" tooltip="Киевская операция (1941)"/>
              </a:rPr>
              <a:t>Сражение за Киев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(7 августа — 26 сентября 1941), </a:t>
            </a:r>
            <a:endParaRPr lang="ru-RU" sz="1600" b="1" dirty="0">
              <a:solidFill>
                <a:srgbClr val="34352A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7" tooltip="Ленинградская оборонительная операция"/>
              </a:rPr>
              <a:t>Оборона Ленинграда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и начало его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8" tooltip="Блокада Ленинграда"/>
              </a:rPr>
              <a:t>блокады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(8 сентября 1941 — 27 января 1944), </a:t>
            </a:r>
            <a:endParaRPr lang="ru-RU" sz="1600" b="1" dirty="0">
              <a:solidFill>
                <a:srgbClr val="34352A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9" tooltip="Одесская оборона (1941)"/>
              </a:rPr>
              <a:t>Оборона Одессы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(5 августа — 16 октября 1941), </a:t>
            </a:r>
            <a:endParaRPr lang="ru-RU" sz="1600" b="1" dirty="0">
              <a:solidFill>
                <a:srgbClr val="34352A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Начало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10" tooltip="Севастопольская оборона (1941—1942)"/>
              </a:rPr>
              <a:t>обороны Севастополя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(4 октября 1941 — 4 июля 1942), </a:t>
            </a:r>
            <a:endParaRPr lang="ru-RU" sz="1600" b="1" dirty="0">
              <a:solidFill>
                <a:srgbClr val="34352A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Оборонительный период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11" tooltip="Московская битва (1941—1942)"/>
              </a:rPr>
              <a:t>Битвы за Москву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(30 сентября — 4 декабря 1941), </a:t>
            </a:r>
            <a:endParaRPr lang="ru-RU" sz="1600" b="1" dirty="0">
              <a:solidFill>
                <a:srgbClr val="34352A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Окружение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12" tooltip="18-я армия (СССР)"/>
              </a:rPr>
              <a:t>18-й армии Южного фронта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(5—10 октября 1941), </a:t>
            </a:r>
            <a:endParaRPr lang="ru-RU" sz="1600" b="1" dirty="0">
              <a:solidFill>
                <a:srgbClr val="34352A"/>
              </a:solidFill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·  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  <a:hlinkClick r:id="rId13" tooltip="Ростовская операция (1941)"/>
              </a:rPr>
              <a:t>Бои за Ростов</a:t>
            </a:r>
            <a:r>
              <a:rPr lang="ru-RU" sz="1600" b="1" dirty="0">
                <a:solidFill>
                  <a:srgbClr val="34352A"/>
                </a:solidFill>
                <a:latin typeface="Calibri" pitchFamily="34" charset="0"/>
                <a:cs typeface="Times New Roman" pitchFamily="18" charset="0"/>
              </a:rPr>
              <a:t> (21—27 ноября 1941)</a:t>
            </a:r>
            <a:endParaRPr lang="ru-RU" sz="1600" b="1" dirty="0">
              <a:solidFill>
                <a:srgbClr val="34352A"/>
              </a:solidFill>
            </a:endParaRPr>
          </a:p>
        </p:txBody>
      </p:sp>
      <p:pic>
        <p:nvPicPr>
          <p:cNvPr id="1029" name="Picture 5" descr="C:\Users\Лидия\Desktop\вторая мировая война\ноябрь 41 ростов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63" y="350838"/>
            <a:ext cx="2214562" cy="1371600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072313" y="1714500"/>
            <a:ext cx="1785937" cy="5238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Ростов -на –Дону. Ноябрь 1941г.</a:t>
            </a:r>
          </a:p>
        </p:txBody>
      </p:sp>
      <p:pic>
        <p:nvPicPr>
          <p:cNvPr id="1030" name="Picture 6" descr="C:\Users\Лидия\Desktop\вторая мировая война\пленные красноармейцы в минске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063" y="4429125"/>
            <a:ext cx="2286000" cy="145573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57188" y="5929313"/>
            <a:ext cx="2643187" cy="5238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Пленные красноармейцы в Минске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785786" y="285728"/>
            <a:ext cx="428628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Цели Германии в войне :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68313" y="1844675"/>
            <a:ext cx="81534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AutoNum type="arabicPeriod"/>
            </a:pPr>
            <a:endParaRPr lang="ru-RU"/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571500"/>
            <a:ext cx="34290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4286256"/>
            <a:ext cx="4429125" cy="428625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>
                <a:solidFill>
                  <a:srgbClr val="000000"/>
                </a:solidFill>
              </a:rPr>
              <a:t>Ликвидация СССР и социализма.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75" y="1500188"/>
            <a:ext cx="4429125" cy="428625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>
                <a:solidFill>
                  <a:srgbClr val="000000"/>
                </a:solidFill>
              </a:rPr>
              <a:t>Завоевание мирового господства.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500306"/>
            <a:ext cx="4429125" cy="1428760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>
                <a:solidFill>
                  <a:srgbClr val="000000"/>
                </a:solidFill>
              </a:rPr>
              <a:t>Ликвидация демократических государств</a:t>
            </a:r>
          </a:p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>
                <a:solidFill>
                  <a:srgbClr val="000000"/>
                </a:solidFill>
              </a:rPr>
              <a:t>Западной Европы, лишение их</a:t>
            </a:r>
          </a:p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>
                <a:solidFill>
                  <a:srgbClr val="000000"/>
                </a:solidFill>
              </a:rPr>
              <a:t>национальной независимости и</a:t>
            </a:r>
          </a:p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>
                <a:solidFill>
                  <a:srgbClr val="000000"/>
                </a:solidFill>
              </a:rPr>
              <a:t>подчинение Германии.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143512"/>
            <a:ext cx="4429125" cy="928688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>
                <a:solidFill>
                  <a:srgbClr val="000000"/>
                </a:solidFill>
              </a:rPr>
              <a:t>Колонизация СССР. Уничтожение 140</a:t>
            </a:r>
          </a:p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dirty="0">
                <a:solidFill>
                  <a:srgbClr val="000000"/>
                </a:solidFill>
              </a:rPr>
              <a:t>млн. «лишних» людей и народов.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-2178892" y="3964786"/>
            <a:ext cx="5357853" cy="1"/>
          </a:xfrm>
          <a:prstGeom prst="line">
            <a:avLst/>
          </a:prstGeom>
          <a:ln w="76200" cmpd="tri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428750" y="428625"/>
            <a:ext cx="3286125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mbria" pitchFamily="18" charset="0"/>
              </a:rPr>
              <a:t>Битва за Москву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2875"/>
            <a:ext cx="3254375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71500" y="1357313"/>
            <a:ext cx="3429000" cy="132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ambria" pitchFamily="18" charset="0"/>
              </a:rPr>
              <a:t>Операция «Тайфун» – план немецкого командования по захвату Москвы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000125" y="2928938"/>
            <a:ext cx="4286250" cy="34782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Этапы сражения:</a:t>
            </a:r>
          </a:p>
          <a:p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Rockwell" pitchFamily="18" charset="0"/>
              </a:rPr>
              <a:t>I 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– 30 сентября 1941г. –наступление немецких войск</a:t>
            </a:r>
          </a:p>
          <a:p>
            <a:r>
              <a:rPr lang="en-US" sz="2000" b="1" dirty="0">
                <a:solidFill>
                  <a:schemeClr val="bg1"/>
                </a:solidFill>
                <a:latin typeface="Rockwell" pitchFamily="18" charset="0"/>
              </a:rPr>
              <a:t>II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– 15-16 ноября – второе наступление немецких войск</a:t>
            </a:r>
          </a:p>
          <a:p>
            <a:r>
              <a:rPr lang="en-US" sz="2000" b="1" dirty="0">
                <a:solidFill>
                  <a:srgbClr val="FF0000"/>
                </a:solidFill>
                <a:latin typeface="Rockwell" pitchFamily="18" charset="0"/>
              </a:rPr>
              <a:t>III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 – 5-6 декабря 1941г. – контрнаступление Красной Армии</a:t>
            </a:r>
          </a:p>
          <a:p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Апрель  1942г.  - завершение сражения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38" y="357188"/>
            <a:ext cx="4572000" cy="5238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Ход битвы за Москву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214314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2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Начало – 30 сентября 1941г.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714625" y="1643063"/>
            <a:ext cx="928688" cy="21431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4750" y="1143000"/>
            <a:ext cx="3643313" cy="10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Попытка взять столицу при помощи лобовой атаки в центральной части фронта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813" y="2428875"/>
            <a:ext cx="5715000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Окружение советских войск в районе Вязьмы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Назначение Жукова Г.К. командующим Западным фронтом, оборонявшим Москву (10 октября 1941г.)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Захват противником г. Можайска  (18.10.1941г.) и Волоколамска (27.10.1941г.)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4500563"/>
            <a:ext cx="6858000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19 октября 1941г. – введение осадного положения в Москве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50" y="5072063"/>
            <a:ext cx="6858000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Подтягивание резервов к Москве из глубины страны (58 стрелковых  и 15 кавалеристских дивизий)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6000750"/>
            <a:ext cx="6858000" cy="64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30 октября 1941г. – остановлено первое наступление врага на Москву</a:t>
            </a:r>
          </a:p>
        </p:txBody>
      </p:sp>
      <p:pic>
        <p:nvPicPr>
          <p:cNvPr id="24588" name="Picture 2" descr="C:\Users\Лидия\Desktop\вторая мировая война\жуко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357188"/>
            <a:ext cx="1177925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9" name="TextBox 10"/>
          <p:cNvSpPr txBox="1">
            <a:spLocks noChangeArrowheads="1"/>
          </p:cNvSpPr>
          <p:nvPr/>
        </p:nvSpPr>
        <p:spPr bwMode="auto">
          <a:xfrm>
            <a:off x="7786688" y="1785938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mbria" pitchFamily="18" charset="0"/>
              </a:rPr>
              <a:t>Жуков Г.К.</a:t>
            </a:r>
          </a:p>
        </p:txBody>
      </p:sp>
      <p:pic>
        <p:nvPicPr>
          <p:cNvPr id="24590" name="Picture 3" descr="C:\Users\Лидия\Desktop\вторая мировая война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428875"/>
            <a:ext cx="207962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63" y="428625"/>
            <a:ext cx="4643437" cy="5238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Ход битвы за Москву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357313"/>
            <a:ext cx="3000375" cy="10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Новое наступление немцев с 15 ноября 1941г.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714750" y="1714500"/>
            <a:ext cx="928688" cy="214313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6313" y="1428750"/>
            <a:ext cx="3643312" cy="1323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Попытка взять столицу при помощи фланговых  ударов с севера  (из Клина) и с юга (с Тулы)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25" y="3214688"/>
            <a:ext cx="3571875" cy="1938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Захват противником г. Солнечногорска (24.11.1941г.)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Тулу фашистам взять не удалось, и их наступление стало выдыхаться</a:t>
            </a:r>
          </a:p>
        </p:txBody>
      </p:sp>
      <p:pic>
        <p:nvPicPr>
          <p:cNvPr id="25607" name="Picture 2" descr="C:\Users\Лидия\Desktop\вторая мировая война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714625"/>
            <a:ext cx="3736975" cy="367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6250" y="5857875"/>
            <a:ext cx="4071938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Парад  на Красной площади 7 ноября 1941г.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313" y="428625"/>
            <a:ext cx="6643687" cy="9540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Контрнаступление Красной Армии под Москвой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7715250" y="714375"/>
            <a:ext cx="785813" cy="85725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643050"/>
            <a:ext cx="240201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5-6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декабря 1941г.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143250" y="2357438"/>
            <a:ext cx="10001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0" y="2143125"/>
            <a:ext cx="3214688" cy="830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Контрнаступление  Красной Армии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86000" y="2857500"/>
            <a:ext cx="2214563" cy="785813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63" y="3857625"/>
            <a:ext cx="2643187" cy="2308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Наступление шло до января 1942г. Враг отошел от Москвы на 100-250 км, освобождены города Калинин (Тверь), Калуга, Клин, </a:t>
            </a:r>
            <a:r>
              <a:rPr lang="ru-RU" b="1" dirty="0" err="1">
                <a:solidFill>
                  <a:schemeClr val="bg1"/>
                </a:solidFill>
                <a:latin typeface="+mn-lt"/>
                <a:cs typeface="+mn-cs"/>
              </a:rPr>
              <a:t>Волокаламск</a:t>
            </a: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2050" name="Picture 2" descr="C:\Users\Лидия\Desktop\вторая мировая война\пар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85813"/>
            <a:ext cx="1214437" cy="91122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2051" name="Picture 3" descr="C:\Users\Лидия\Desktop\вторая мировая война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3214688"/>
            <a:ext cx="1577975" cy="104775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2052" name="Picture 4" descr="C:\Users\Лидия\Desktop\вторая мировая война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3643313"/>
            <a:ext cx="2809875" cy="178593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2053" name="Picture 5" descr="C:\Users\Лидия\Desktop\вторая мировая война\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5072063"/>
            <a:ext cx="1938338" cy="128746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357166"/>
            <a:ext cx="592931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Значение победы под Москвой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928670"/>
            <a:ext cx="5429250" cy="57554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Срыв </a:t>
            </a:r>
            <a:r>
              <a:rPr lang="ru-RU" sz="2400" b="1" dirty="0" smtClean="0">
                <a:latin typeface="+mn-lt"/>
                <a:cs typeface="+mn-cs"/>
              </a:rPr>
              <a:t>блицкрига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Первое крупное поражение Германии во Второй мировой войне, развеян миф о непобедимости германской </a:t>
            </a:r>
            <a:r>
              <a:rPr lang="ru-RU" sz="2400" b="1" dirty="0" smtClean="0">
                <a:latin typeface="+mn-lt"/>
                <a:cs typeface="+mn-cs"/>
              </a:rPr>
              <a:t>армии.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  <a:cs typeface="+mn-cs"/>
              </a:rPr>
              <a:t>Имело колоссальное морально-психологическое значение для </a:t>
            </a:r>
            <a:r>
              <a:rPr lang="ru-RU" sz="2400" b="1" dirty="0" smtClean="0">
                <a:latin typeface="+mn-lt"/>
                <a:cs typeface="+mn-cs"/>
              </a:rPr>
              <a:t>СССР.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+mn-lt"/>
                <a:cs typeface="+mn-cs"/>
              </a:rPr>
              <a:t>Способствовала укреплению антигитлеровской коалиции.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+mn-lt"/>
              <a:cs typeface="+mn-cs"/>
            </a:endParaRPr>
          </a:p>
        </p:txBody>
      </p:sp>
      <p:pic>
        <p:nvPicPr>
          <p:cNvPr id="28676" name="Picture 2" descr="C:\Users\Лидия\Desktop\вторая мировая война\жуко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463" y="1357313"/>
            <a:ext cx="23161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6572250" y="4000500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>Жуков Г.К.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285750"/>
            <a:ext cx="7500938" cy="5238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Военные действия весной и летом 1942г.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75" y="1071563"/>
            <a:ext cx="3000375" cy="22463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Генеральный штаб Красной Армии предложил на лето 1942г. план глубокой обороны (Жуков, Рокоссовский, Василевский, Конев)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786188" y="2071688"/>
            <a:ext cx="1000125" cy="28575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625" y="1071563"/>
            <a:ext cx="3857625" cy="22463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Цель: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Измотать противника оборонительными боями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Сорвать наступление немецких войск летом 1942г.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Подготовить наступление Красной Армии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0" y="4000500"/>
            <a:ext cx="4357688" cy="19383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Сталин, совершив ошибку в оценке ситуации, потребовал проведения новых, крупных наступательных операций (его поддержали Тимошенко, Ворошилов)</a:t>
            </a:r>
          </a:p>
        </p:txBody>
      </p:sp>
      <p:pic>
        <p:nvPicPr>
          <p:cNvPr id="29703" name="Picture 2" descr="C:\Users\Лидия\Documents\11 класс\ВОВ\коренной перелом\жу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214688"/>
            <a:ext cx="992187" cy="128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4" name="Picture 3" descr="C:\Users\Лидия\Documents\11 класс\ВОВ\коренной перелом\василевский а.м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714750"/>
            <a:ext cx="881062" cy="112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5" name="Picture 4" descr="C:\Users\Лидия\Documents\11 класс\ВОВ\коренной перелом\конев и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071938"/>
            <a:ext cx="1090613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6" name="Picture 5" descr="C:\Users\Лидия\Documents\11 класс\ВОВ\коренной перелом\рокоссовский к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4500563"/>
            <a:ext cx="819150" cy="117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142875" y="4500563"/>
            <a:ext cx="928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mbria" pitchFamily="18" charset="0"/>
              </a:rPr>
              <a:t>Жуков Г.К. </a:t>
            </a:r>
          </a:p>
        </p:txBody>
      </p:sp>
      <p:sp>
        <p:nvSpPr>
          <p:cNvPr id="29708" name="TextBox 11"/>
          <p:cNvSpPr txBox="1">
            <a:spLocks noChangeArrowheads="1"/>
          </p:cNvSpPr>
          <p:nvPr/>
        </p:nvSpPr>
        <p:spPr bwMode="auto">
          <a:xfrm>
            <a:off x="214313" y="4857750"/>
            <a:ext cx="164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mbria" pitchFamily="18" charset="0"/>
              </a:rPr>
              <a:t>Василевский  А.М.</a:t>
            </a:r>
          </a:p>
        </p:txBody>
      </p:sp>
      <p:sp>
        <p:nvSpPr>
          <p:cNvPr id="29709" name="TextBox 12"/>
          <p:cNvSpPr txBox="1">
            <a:spLocks noChangeArrowheads="1"/>
          </p:cNvSpPr>
          <p:nvPr/>
        </p:nvSpPr>
        <p:spPr bwMode="auto">
          <a:xfrm>
            <a:off x="1571625" y="5214938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mbria" pitchFamily="18" charset="0"/>
              </a:rPr>
              <a:t>Конев И.С.</a:t>
            </a:r>
          </a:p>
        </p:txBody>
      </p:sp>
      <p:sp>
        <p:nvSpPr>
          <p:cNvPr id="29710" name="TextBox 13"/>
          <p:cNvSpPr txBox="1">
            <a:spLocks noChangeArrowheads="1"/>
          </p:cNvSpPr>
          <p:nvPr/>
        </p:nvSpPr>
        <p:spPr bwMode="auto">
          <a:xfrm>
            <a:off x="1928813" y="5715000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mbria" pitchFamily="18" charset="0"/>
              </a:rPr>
              <a:t>Рокоссовский К.К.</a:t>
            </a:r>
          </a:p>
        </p:txBody>
      </p:sp>
      <p:pic>
        <p:nvPicPr>
          <p:cNvPr id="29711" name="Picture 6" descr="C:\Users\Лидия\Documents\11 класс\ВОВ\коренной перелом\тимошенко с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5286375"/>
            <a:ext cx="733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Box 15"/>
          <p:cNvSpPr txBox="1">
            <a:spLocks noChangeArrowheads="1"/>
          </p:cNvSpPr>
          <p:nvPr/>
        </p:nvSpPr>
        <p:spPr bwMode="auto">
          <a:xfrm>
            <a:off x="2143125" y="6143625"/>
            <a:ext cx="142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mbria" pitchFamily="18" charset="0"/>
              </a:rPr>
              <a:t>Тимошенко С.К.</a:t>
            </a:r>
          </a:p>
        </p:txBody>
      </p:sp>
      <p:pic>
        <p:nvPicPr>
          <p:cNvPr id="29713" name="Picture 7" descr="C:\Users\Лидия\Documents\11 класс\ВОВ\первый период\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5357813"/>
            <a:ext cx="12620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357188"/>
            <a:ext cx="7572375" cy="523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Военные действия весной и летом 1942г.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38" y="1214438"/>
            <a:ext cx="5214937" cy="4400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Наступательные операции Красной Армии весной-летом 1942г. провалились: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Операция по прорыву блокады Ленинграда не удалась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Наступление в Крыму закончилось катастрофой (падение Севастополя и ликвидация Крымского фронта Красной Армии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Наступление в районе Харькова позволило немцам провести контроперацию и окружить 240тыс. красноармейцев. 24 июля фашисты захватили Ростов-на-Дону.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25" y="5929313"/>
            <a:ext cx="6500813" cy="40005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27 июля 1942г. – приказ № 227 «Ни шагу назад!»</a:t>
            </a:r>
          </a:p>
        </p:txBody>
      </p:sp>
      <p:pic>
        <p:nvPicPr>
          <p:cNvPr id="1026" name="Picture 2" descr="C:\Users\Лидия\Documents\11 класс\ВОВ\коренной перелом\плен. красноармейцы район Харь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071563"/>
            <a:ext cx="2366962" cy="1285875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72188" y="2500313"/>
            <a:ext cx="2571750" cy="52387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Пленные красноармейцы. Район Харькова. 1942г. </a:t>
            </a:r>
          </a:p>
        </p:txBody>
      </p:sp>
      <p:pic>
        <p:nvPicPr>
          <p:cNvPr id="1027" name="Picture 3" descr="C:\Users\Лидия\Documents\11 класс\ВОВ\коренной перелом\бои в Росто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3071813"/>
            <a:ext cx="1619250" cy="121443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72188" y="3286125"/>
            <a:ext cx="1143000" cy="738188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Бои в Ростове-на-Дону</a:t>
            </a:r>
          </a:p>
        </p:txBody>
      </p:sp>
      <p:pic>
        <p:nvPicPr>
          <p:cNvPr id="1028" name="Picture 4" descr="C:\Users\Лидия\Documents\11 класс\ВОВ\коренной перелом\оборона ленингра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143375"/>
            <a:ext cx="1697038" cy="123348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00750" y="5429250"/>
            <a:ext cx="2357438" cy="30797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Оборона Ленинграда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Первый этап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54102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u="sng"/>
              <a:t>22 июня 1941 – 18 ноября 1942 гг</a:t>
            </a:r>
            <a:r>
              <a:rPr lang="ru-RU" sz="1400" u="sng"/>
              <a:t>.</a:t>
            </a:r>
            <a:r>
              <a:rPr lang="ru-RU" sz="1400"/>
              <a:t> – начальный период войны, который характеризуется организацией стратегической обороны (более 30 крупных операций), тяжелыми поражениями Красной Армии, срывом гитлеровского плана молниеносной войны, тяжелым положением советского фронта и тыла, а также началом перестройки тыла на военный лад. По вине сталинского руководства был допущен ряд ошибок, повлиявших на начало и ход войны. В сложных условиях руководство страны взяло курс на введение чрезвычайных мер, направленных на достижение победы над врагом. Программа этих мер содержалась в Директиве СНК СССР и ЦК ВКП от 29 июня 1941 г. "Все для фронта, все для победы" – такова была ее основная идея, изложенная затем в выступлении И.В.Сталина по радио 3 июля 1941 г. В нем выражалась уверенность, что справедливая борьба советского народа за свободу своего Отечества завершится разгромом агрессора. Для воплощения этой программы в жизнь была проведена всеобщая мобилизация (5 млн. чел.), созданы дивизии народного ополчения (2 млн. чел.), введено военное положение в западных районах страны, начата перестройка экономики на военный лад (введен мобилизационный план, начата эвакуация). Были созданы и чрезвычайные органы управления страной – Государственный комитет обороны (ГКО), Ставка Верховного Главнокомандования, Совет по эвакуации и Совинформбюро. В стране установилась жесткая централизованная система управления, поскольку вся полнота власти была сосредоточена в руках И.В.Сталина, который посты генерального секретаря ЦК ВКП ,председателя СНК, Председателя ГКО, Верховного Главнокомандующего, главы Ставки Верховного Главнокомандования, наркома обороны. </a:t>
            </a:r>
          </a:p>
        </p:txBody>
      </p:sp>
      <p:pic>
        <p:nvPicPr>
          <p:cNvPr id="17414" name="Picture 6" descr="hig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3276600" cy="3079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5" name="Picture 7" descr="0001-002-Velikaja-Otechestvennaja-vojna-1941-1945-g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539750" y="333375"/>
            <a:ext cx="81534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71500" y="4357688"/>
            <a:ext cx="81534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755650" y="5949950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28728" y="214290"/>
            <a:ext cx="7358114" cy="64770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Цели СССР определились в ходе войны.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313" y="1071563"/>
            <a:ext cx="7500937" cy="500062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</a:rPr>
              <a:t>Защита свободы и независимости страны и социалистических идей.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313" y="1714500"/>
            <a:ext cx="7500937" cy="428625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SzPct val="60000"/>
              <a:buFont typeface="+mj-lt"/>
              <a:buAutoNum type="arabicPeriod" startAt="2"/>
              <a:defRPr/>
            </a:pPr>
            <a:r>
              <a:rPr lang="ru-RU" dirty="0">
                <a:solidFill>
                  <a:schemeClr val="bg1"/>
                </a:solidFill>
              </a:rPr>
              <a:t>Освобождение порабощенных фашизмом народов Европы.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7313" y="2357438"/>
            <a:ext cx="7500937" cy="642937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SzPct val="60000"/>
              <a:buFont typeface="+mj-lt"/>
              <a:buAutoNum type="arabicPeriod" startAt="3"/>
              <a:defRPr/>
            </a:pPr>
            <a:r>
              <a:rPr lang="ru-RU" dirty="0">
                <a:solidFill>
                  <a:schemeClr val="bg1"/>
                </a:solidFill>
              </a:rPr>
              <a:t>Создание демократических или социалистических правительств в соседних странах.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57313" y="3214688"/>
            <a:ext cx="7500937" cy="642937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90550" indent="-590550">
              <a:lnSpc>
                <a:spcPct val="90000"/>
              </a:lnSpc>
              <a:spcBef>
                <a:spcPct val="20000"/>
              </a:spcBef>
              <a:buSzPct val="60000"/>
              <a:buFont typeface="+mj-lt"/>
              <a:buAutoNum type="arabicPeriod" startAt="4"/>
              <a:defRPr/>
            </a:pPr>
            <a:r>
              <a:rPr lang="ru-RU" dirty="0">
                <a:solidFill>
                  <a:schemeClr val="bg1"/>
                </a:solidFill>
              </a:rPr>
              <a:t>Ликвидация германского фашизма, прусского и японского милитаризма.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-1011261" y="2114551"/>
            <a:ext cx="3840185" cy="39662"/>
          </a:xfrm>
          <a:prstGeom prst="line">
            <a:avLst/>
          </a:prstGeom>
          <a:ln w="76200" cmpd="tri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88" y="4143375"/>
            <a:ext cx="37068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3" y="4089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428625"/>
            <a:ext cx="7858125" cy="5929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Периодизация Великой Отечественной войны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I</a:t>
            </a:r>
            <a:r>
              <a:rPr lang="ru-RU" sz="2400" b="1" u="sng" dirty="0">
                <a:solidFill>
                  <a:schemeClr val="bg1"/>
                </a:solidFill>
              </a:rPr>
              <a:t> период: 22 июня 1941г. – 18 ноября 1942г.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II </a:t>
            </a:r>
            <a:r>
              <a:rPr lang="ru-RU" sz="2400" b="1" dirty="0">
                <a:solidFill>
                  <a:schemeClr val="bg1"/>
                </a:solidFill>
              </a:rPr>
              <a:t>период: 19 ноября 1942г. </a:t>
            </a:r>
            <a:r>
              <a:rPr lang="ru-RU" sz="2400" b="1" dirty="0" smtClean="0">
                <a:solidFill>
                  <a:schemeClr val="bg1"/>
                </a:solidFill>
              </a:rPr>
              <a:t>–31 декабря 1943г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III</a:t>
            </a:r>
            <a:r>
              <a:rPr lang="ru-RU" sz="2400" b="1" dirty="0">
                <a:solidFill>
                  <a:schemeClr val="bg1"/>
                </a:solidFill>
              </a:rPr>
              <a:t> период: </a:t>
            </a:r>
            <a:r>
              <a:rPr lang="ru-RU" sz="2400" b="1" dirty="0" smtClean="0">
                <a:solidFill>
                  <a:schemeClr val="bg1"/>
                </a:solidFill>
              </a:rPr>
              <a:t> январь 1944г</a:t>
            </a:r>
            <a:r>
              <a:rPr lang="ru-RU" sz="2400" b="1" dirty="0">
                <a:solidFill>
                  <a:schemeClr val="bg1"/>
                </a:solidFill>
              </a:rPr>
              <a:t>. – 9 мая 1945г.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IV</a:t>
            </a:r>
            <a:r>
              <a:rPr lang="ru-RU" sz="2400" b="1" dirty="0">
                <a:solidFill>
                  <a:schemeClr val="bg1"/>
                </a:solidFill>
              </a:rPr>
              <a:t> период: 8 августа 1945г. – 2 сентября 1945г.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285750"/>
            <a:ext cx="169545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43500"/>
            <a:ext cx="1000125" cy="1344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5643563"/>
            <a:ext cx="1262062" cy="9763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5786438"/>
            <a:ext cx="1071563" cy="904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4392612" cy="21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dirty="0">
                <a:latin typeface="+mj-lt"/>
              </a:rPr>
              <a:t>К июню 1941 года Германией было захвачено 12 стран Европы - Австрия, Чехословакия, Албания, Польша, Дания, Норвегия, Нидерланды, Люксембург, Бельгия, Франция, Югославия и Греция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14282" y="285728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Расстановка сил в начале войны: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0" y="4357694"/>
            <a:ext cx="91440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b="1" dirty="0"/>
              <a:t>181 дивизия, в том числе 19 танковых и 14 моторизованных, и 18 бригад, поддерживаемых тремя воздушными флотами.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400" dirty="0"/>
              <a:t>В полосе от </a:t>
            </a:r>
            <a:r>
              <a:rPr lang="ru-RU" sz="1400" dirty="0" smtClean="0"/>
              <a:t>Чёрного </a:t>
            </a:r>
            <a:r>
              <a:rPr lang="ru-RU" sz="1400" dirty="0"/>
              <a:t>моря до Припятских болот — группа армий «Юг» (44 немецкие, 13 румынских </a:t>
            </a:r>
            <a:r>
              <a:rPr lang="ru-RU" sz="1400" dirty="0" smtClean="0"/>
              <a:t>дивизий, 9 румынских </a:t>
            </a:r>
            <a:r>
              <a:rPr lang="ru-RU" sz="1400" dirty="0"/>
              <a:t>и 4 венгерские </a:t>
            </a:r>
            <a:r>
              <a:rPr lang="ru-RU" sz="1400" dirty="0" smtClean="0"/>
              <a:t>бригады</a:t>
            </a:r>
            <a:r>
              <a:rPr lang="ru-RU" sz="1400" dirty="0"/>
              <a:t>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400" dirty="0"/>
              <a:t>В полосе от Припятских болот до Гольдапа — группа армий «Центр» (50 немецких дивизий и 2 немецкие бригады);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1400" dirty="0"/>
              <a:t>В полосе от Гольдапа до Мемеля — группа армий «Север» (29 немецких дивизий).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432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0" y="3357562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Синий цвет — Германия, союзники, протектораты. </a:t>
            </a:r>
          </a:p>
          <a:p>
            <a:pPr>
              <a:spcBef>
                <a:spcPct val="50000"/>
              </a:spcBef>
            </a:pPr>
            <a:r>
              <a:rPr lang="ru-RU" sz="1400" dirty="0"/>
              <a:t>Розовый — Англия.</a:t>
            </a:r>
          </a:p>
          <a:p>
            <a:pPr>
              <a:spcBef>
                <a:spcPct val="50000"/>
              </a:spcBef>
            </a:pPr>
            <a:r>
              <a:rPr lang="ru-RU" sz="1400" dirty="0"/>
              <a:t> Зелёный — СССР.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412833" y="162251"/>
            <a:ext cx="2990116" cy="3992292"/>
          </a:xfrm>
          <a:custGeom>
            <a:avLst/>
            <a:gdLst>
              <a:gd name="connsiteX0" fmla="*/ 2102392 w 2990116"/>
              <a:gd name="connsiteY0" fmla="*/ 123499 h 3992292"/>
              <a:gd name="connsiteX1" fmla="*/ 2073817 w 2990116"/>
              <a:gd name="connsiteY1" fmla="*/ 166362 h 3992292"/>
              <a:gd name="connsiteX2" fmla="*/ 2045242 w 2990116"/>
              <a:gd name="connsiteY2" fmla="*/ 252087 h 3992292"/>
              <a:gd name="connsiteX3" fmla="*/ 2059530 w 2990116"/>
              <a:gd name="connsiteY3" fmla="*/ 323524 h 3992292"/>
              <a:gd name="connsiteX4" fmla="*/ 2088105 w 2990116"/>
              <a:gd name="connsiteY4" fmla="*/ 366387 h 3992292"/>
              <a:gd name="connsiteX5" fmla="*/ 2102392 w 2990116"/>
              <a:gd name="connsiteY5" fmla="*/ 494974 h 3992292"/>
              <a:gd name="connsiteX6" fmla="*/ 2116680 w 2990116"/>
              <a:gd name="connsiteY6" fmla="*/ 537837 h 3992292"/>
              <a:gd name="connsiteX7" fmla="*/ 2216692 w 2990116"/>
              <a:gd name="connsiteY7" fmla="*/ 666424 h 3992292"/>
              <a:gd name="connsiteX8" fmla="*/ 2259555 w 2990116"/>
              <a:gd name="connsiteY8" fmla="*/ 694999 h 3992292"/>
              <a:gd name="connsiteX9" fmla="*/ 2273842 w 2990116"/>
              <a:gd name="connsiteY9" fmla="*/ 737862 h 3992292"/>
              <a:gd name="connsiteX10" fmla="*/ 2288130 w 2990116"/>
              <a:gd name="connsiteY10" fmla="*/ 823587 h 3992292"/>
              <a:gd name="connsiteX11" fmla="*/ 2330992 w 2990116"/>
              <a:gd name="connsiteY11" fmla="*/ 852162 h 3992292"/>
              <a:gd name="connsiteX12" fmla="*/ 2359567 w 2990116"/>
              <a:gd name="connsiteY12" fmla="*/ 895024 h 3992292"/>
              <a:gd name="connsiteX13" fmla="*/ 2316705 w 2990116"/>
              <a:gd name="connsiteY13" fmla="*/ 1037899 h 3992292"/>
              <a:gd name="connsiteX14" fmla="*/ 2230980 w 2990116"/>
              <a:gd name="connsiteY14" fmla="*/ 1109337 h 3992292"/>
              <a:gd name="connsiteX15" fmla="*/ 2116680 w 2990116"/>
              <a:gd name="connsiteY15" fmla="*/ 1237924 h 3992292"/>
              <a:gd name="connsiteX16" fmla="*/ 2073817 w 2990116"/>
              <a:gd name="connsiteY16" fmla="*/ 1252212 h 3992292"/>
              <a:gd name="connsiteX17" fmla="*/ 2002380 w 2990116"/>
              <a:gd name="connsiteY17" fmla="*/ 1323649 h 3992292"/>
              <a:gd name="connsiteX18" fmla="*/ 1888080 w 2990116"/>
              <a:gd name="connsiteY18" fmla="*/ 1452237 h 3992292"/>
              <a:gd name="connsiteX19" fmla="*/ 1902367 w 2990116"/>
              <a:gd name="connsiteY19" fmla="*/ 1637974 h 3992292"/>
              <a:gd name="connsiteX20" fmla="*/ 1930942 w 2990116"/>
              <a:gd name="connsiteY20" fmla="*/ 1723699 h 3992292"/>
              <a:gd name="connsiteX21" fmla="*/ 1945230 w 2990116"/>
              <a:gd name="connsiteY21" fmla="*/ 1766562 h 3992292"/>
              <a:gd name="connsiteX22" fmla="*/ 2016667 w 2990116"/>
              <a:gd name="connsiteY22" fmla="*/ 1852287 h 3992292"/>
              <a:gd name="connsiteX23" fmla="*/ 2059530 w 2990116"/>
              <a:gd name="connsiteY23" fmla="*/ 1938012 h 3992292"/>
              <a:gd name="connsiteX24" fmla="*/ 2016667 w 2990116"/>
              <a:gd name="connsiteY24" fmla="*/ 2023737 h 3992292"/>
              <a:gd name="connsiteX25" fmla="*/ 2045242 w 2990116"/>
              <a:gd name="connsiteY25" fmla="*/ 2066599 h 3992292"/>
              <a:gd name="connsiteX26" fmla="*/ 2130967 w 2990116"/>
              <a:gd name="connsiteY26" fmla="*/ 2138037 h 3992292"/>
              <a:gd name="connsiteX27" fmla="*/ 2173830 w 2990116"/>
              <a:gd name="connsiteY27" fmla="*/ 2180899 h 3992292"/>
              <a:gd name="connsiteX28" fmla="*/ 2188117 w 2990116"/>
              <a:gd name="connsiteY28" fmla="*/ 2338062 h 3992292"/>
              <a:gd name="connsiteX29" fmla="*/ 2145255 w 2990116"/>
              <a:gd name="connsiteY29" fmla="*/ 2380924 h 3992292"/>
              <a:gd name="connsiteX30" fmla="*/ 2130967 w 2990116"/>
              <a:gd name="connsiteY30" fmla="*/ 2423787 h 3992292"/>
              <a:gd name="connsiteX31" fmla="*/ 2216692 w 2990116"/>
              <a:gd name="connsiteY31" fmla="*/ 2466649 h 3992292"/>
              <a:gd name="connsiteX32" fmla="*/ 2245267 w 2990116"/>
              <a:gd name="connsiteY32" fmla="*/ 2509512 h 3992292"/>
              <a:gd name="connsiteX33" fmla="*/ 2330992 w 2990116"/>
              <a:gd name="connsiteY33" fmla="*/ 2552374 h 3992292"/>
              <a:gd name="connsiteX34" fmla="*/ 2416717 w 2990116"/>
              <a:gd name="connsiteY34" fmla="*/ 2538087 h 3992292"/>
              <a:gd name="connsiteX35" fmla="*/ 2459580 w 2990116"/>
              <a:gd name="connsiteY35" fmla="*/ 2509512 h 3992292"/>
              <a:gd name="connsiteX36" fmla="*/ 2516730 w 2990116"/>
              <a:gd name="connsiteY36" fmla="*/ 2523799 h 3992292"/>
              <a:gd name="connsiteX37" fmla="*/ 2616742 w 2990116"/>
              <a:gd name="connsiteY37" fmla="*/ 2595237 h 3992292"/>
              <a:gd name="connsiteX38" fmla="*/ 2659605 w 2990116"/>
              <a:gd name="connsiteY38" fmla="*/ 2609524 h 3992292"/>
              <a:gd name="connsiteX39" fmla="*/ 2731042 w 2990116"/>
              <a:gd name="connsiteY39" fmla="*/ 2695249 h 3992292"/>
              <a:gd name="connsiteX40" fmla="*/ 2745330 w 2990116"/>
              <a:gd name="connsiteY40" fmla="*/ 2766687 h 3992292"/>
              <a:gd name="connsiteX41" fmla="*/ 2773905 w 2990116"/>
              <a:gd name="connsiteY41" fmla="*/ 2852412 h 3992292"/>
              <a:gd name="connsiteX42" fmla="*/ 2788192 w 2990116"/>
              <a:gd name="connsiteY42" fmla="*/ 2895274 h 3992292"/>
              <a:gd name="connsiteX43" fmla="*/ 2773905 w 2990116"/>
              <a:gd name="connsiteY43" fmla="*/ 2995287 h 3992292"/>
              <a:gd name="connsiteX44" fmla="*/ 2688180 w 2990116"/>
              <a:gd name="connsiteY44" fmla="*/ 3081012 h 3992292"/>
              <a:gd name="connsiteX45" fmla="*/ 2673892 w 2990116"/>
              <a:gd name="connsiteY45" fmla="*/ 3123874 h 3992292"/>
              <a:gd name="connsiteX46" fmla="*/ 2688180 w 2990116"/>
              <a:gd name="connsiteY46" fmla="*/ 3181024 h 3992292"/>
              <a:gd name="connsiteX47" fmla="*/ 2716755 w 2990116"/>
              <a:gd name="connsiteY47" fmla="*/ 3266749 h 3992292"/>
              <a:gd name="connsiteX48" fmla="*/ 2731042 w 2990116"/>
              <a:gd name="connsiteY48" fmla="*/ 3309612 h 3992292"/>
              <a:gd name="connsiteX49" fmla="*/ 2759617 w 2990116"/>
              <a:gd name="connsiteY49" fmla="*/ 3352474 h 3992292"/>
              <a:gd name="connsiteX50" fmla="*/ 2788192 w 2990116"/>
              <a:gd name="connsiteY50" fmla="*/ 3466774 h 3992292"/>
              <a:gd name="connsiteX51" fmla="*/ 2831055 w 2990116"/>
              <a:gd name="connsiteY51" fmla="*/ 3509637 h 3992292"/>
              <a:gd name="connsiteX52" fmla="*/ 2859630 w 2990116"/>
              <a:gd name="connsiteY52" fmla="*/ 3552499 h 3992292"/>
              <a:gd name="connsiteX53" fmla="*/ 2973930 w 2990116"/>
              <a:gd name="connsiteY53" fmla="*/ 3681087 h 3992292"/>
              <a:gd name="connsiteX54" fmla="*/ 2988217 w 2990116"/>
              <a:gd name="connsiteY54" fmla="*/ 3723949 h 3992292"/>
              <a:gd name="connsiteX55" fmla="*/ 2973930 w 2990116"/>
              <a:gd name="connsiteY55" fmla="*/ 3881112 h 3992292"/>
              <a:gd name="connsiteX56" fmla="*/ 2902492 w 2990116"/>
              <a:gd name="connsiteY56" fmla="*/ 3938262 h 3992292"/>
              <a:gd name="connsiteX57" fmla="*/ 2745330 w 2990116"/>
              <a:gd name="connsiteY57" fmla="*/ 3981124 h 3992292"/>
              <a:gd name="connsiteX58" fmla="*/ 2588167 w 2990116"/>
              <a:gd name="connsiteY58" fmla="*/ 3966837 h 3992292"/>
              <a:gd name="connsiteX59" fmla="*/ 2502442 w 2990116"/>
              <a:gd name="connsiteY59" fmla="*/ 3909687 h 3992292"/>
              <a:gd name="connsiteX60" fmla="*/ 2473867 w 2990116"/>
              <a:gd name="connsiteY60" fmla="*/ 3866824 h 3992292"/>
              <a:gd name="connsiteX61" fmla="*/ 2431005 w 2990116"/>
              <a:gd name="connsiteY61" fmla="*/ 3838249 h 3992292"/>
              <a:gd name="connsiteX62" fmla="*/ 2373855 w 2990116"/>
              <a:gd name="connsiteY62" fmla="*/ 3752524 h 3992292"/>
              <a:gd name="connsiteX63" fmla="*/ 2345280 w 2990116"/>
              <a:gd name="connsiteY63" fmla="*/ 3709662 h 3992292"/>
              <a:gd name="connsiteX64" fmla="*/ 2259555 w 2990116"/>
              <a:gd name="connsiteY64" fmla="*/ 3623937 h 3992292"/>
              <a:gd name="connsiteX65" fmla="*/ 2159542 w 2990116"/>
              <a:gd name="connsiteY65" fmla="*/ 3495349 h 3992292"/>
              <a:gd name="connsiteX66" fmla="*/ 2145255 w 2990116"/>
              <a:gd name="connsiteY66" fmla="*/ 3452487 h 3992292"/>
              <a:gd name="connsiteX67" fmla="*/ 2102392 w 2990116"/>
              <a:gd name="connsiteY67" fmla="*/ 3423912 h 3992292"/>
              <a:gd name="connsiteX68" fmla="*/ 2073817 w 2990116"/>
              <a:gd name="connsiteY68" fmla="*/ 3381049 h 3992292"/>
              <a:gd name="connsiteX69" fmla="*/ 2059530 w 2990116"/>
              <a:gd name="connsiteY69" fmla="*/ 3338187 h 3992292"/>
              <a:gd name="connsiteX70" fmla="*/ 1973805 w 2990116"/>
              <a:gd name="connsiteY70" fmla="*/ 3295324 h 3992292"/>
              <a:gd name="connsiteX71" fmla="*/ 1888080 w 2990116"/>
              <a:gd name="connsiteY71" fmla="*/ 3238174 h 3992292"/>
              <a:gd name="connsiteX72" fmla="*/ 1802355 w 2990116"/>
              <a:gd name="connsiteY72" fmla="*/ 3181024 h 3992292"/>
              <a:gd name="connsiteX73" fmla="*/ 1673767 w 2990116"/>
              <a:gd name="connsiteY73" fmla="*/ 3095299 h 3992292"/>
              <a:gd name="connsiteX74" fmla="*/ 1630905 w 2990116"/>
              <a:gd name="connsiteY74" fmla="*/ 3066724 h 3992292"/>
              <a:gd name="connsiteX75" fmla="*/ 1559467 w 2990116"/>
              <a:gd name="connsiteY75" fmla="*/ 3009574 h 3992292"/>
              <a:gd name="connsiteX76" fmla="*/ 1473742 w 2990116"/>
              <a:gd name="connsiteY76" fmla="*/ 2952424 h 3992292"/>
              <a:gd name="connsiteX77" fmla="*/ 1388017 w 2990116"/>
              <a:gd name="connsiteY77" fmla="*/ 3009574 h 3992292"/>
              <a:gd name="connsiteX78" fmla="*/ 1373730 w 2990116"/>
              <a:gd name="connsiteY78" fmla="*/ 3052437 h 3992292"/>
              <a:gd name="connsiteX79" fmla="*/ 1416592 w 2990116"/>
              <a:gd name="connsiteY79" fmla="*/ 3152449 h 3992292"/>
              <a:gd name="connsiteX80" fmla="*/ 1502317 w 2990116"/>
              <a:gd name="connsiteY80" fmla="*/ 3209599 h 3992292"/>
              <a:gd name="connsiteX81" fmla="*/ 1588042 w 2990116"/>
              <a:gd name="connsiteY81" fmla="*/ 3295324 h 3992292"/>
              <a:gd name="connsiteX82" fmla="*/ 1630905 w 2990116"/>
              <a:gd name="connsiteY82" fmla="*/ 3323899 h 3992292"/>
              <a:gd name="connsiteX83" fmla="*/ 1716630 w 2990116"/>
              <a:gd name="connsiteY83" fmla="*/ 3381049 h 3992292"/>
              <a:gd name="connsiteX84" fmla="*/ 1802355 w 2990116"/>
              <a:gd name="connsiteY84" fmla="*/ 3438199 h 3992292"/>
              <a:gd name="connsiteX85" fmla="*/ 1902367 w 2990116"/>
              <a:gd name="connsiteY85" fmla="*/ 3466774 h 3992292"/>
              <a:gd name="connsiteX86" fmla="*/ 1873792 w 2990116"/>
              <a:gd name="connsiteY86" fmla="*/ 3538212 h 3992292"/>
              <a:gd name="connsiteX87" fmla="*/ 1845217 w 2990116"/>
              <a:gd name="connsiteY87" fmla="*/ 3495349 h 3992292"/>
              <a:gd name="connsiteX88" fmla="*/ 1802355 w 2990116"/>
              <a:gd name="connsiteY88" fmla="*/ 3509637 h 3992292"/>
              <a:gd name="connsiteX89" fmla="*/ 1788067 w 2990116"/>
              <a:gd name="connsiteY89" fmla="*/ 3552499 h 3992292"/>
              <a:gd name="connsiteX90" fmla="*/ 1773780 w 2990116"/>
              <a:gd name="connsiteY90" fmla="*/ 3723949 h 3992292"/>
              <a:gd name="connsiteX91" fmla="*/ 1716630 w 2990116"/>
              <a:gd name="connsiteY91" fmla="*/ 3809674 h 3992292"/>
              <a:gd name="connsiteX92" fmla="*/ 1659480 w 2990116"/>
              <a:gd name="connsiteY92" fmla="*/ 3895399 h 3992292"/>
              <a:gd name="connsiteX93" fmla="*/ 1616617 w 2990116"/>
              <a:gd name="connsiteY93" fmla="*/ 3923974 h 3992292"/>
              <a:gd name="connsiteX94" fmla="*/ 1545180 w 2990116"/>
              <a:gd name="connsiteY94" fmla="*/ 3909687 h 3992292"/>
              <a:gd name="connsiteX95" fmla="*/ 1502317 w 2990116"/>
              <a:gd name="connsiteY95" fmla="*/ 3881112 h 3992292"/>
              <a:gd name="connsiteX96" fmla="*/ 1430880 w 2990116"/>
              <a:gd name="connsiteY96" fmla="*/ 3795387 h 3992292"/>
              <a:gd name="connsiteX97" fmla="*/ 1473742 w 2990116"/>
              <a:gd name="connsiteY97" fmla="*/ 3766812 h 3992292"/>
              <a:gd name="connsiteX98" fmla="*/ 1702342 w 2990116"/>
              <a:gd name="connsiteY98" fmla="*/ 3738237 h 3992292"/>
              <a:gd name="connsiteX99" fmla="*/ 1716630 w 2990116"/>
              <a:gd name="connsiteY99" fmla="*/ 3695374 h 3992292"/>
              <a:gd name="connsiteX100" fmla="*/ 1673767 w 2990116"/>
              <a:gd name="connsiteY100" fmla="*/ 3523924 h 3992292"/>
              <a:gd name="connsiteX101" fmla="*/ 1630905 w 2990116"/>
              <a:gd name="connsiteY101" fmla="*/ 3495349 h 3992292"/>
              <a:gd name="connsiteX102" fmla="*/ 1516605 w 2990116"/>
              <a:gd name="connsiteY102" fmla="*/ 3481062 h 3992292"/>
              <a:gd name="connsiteX103" fmla="*/ 1430880 w 2990116"/>
              <a:gd name="connsiteY103" fmla="*/ 3423912 h 3992292"/>
              <a:gd name="connsiteX104" fmla="*/ 1388017 w 2990116"/>
              <a:gd name="connsiteY104" fmla="*/ 3395337 h 3992292"/>
              <a:gd name="connsiteX105" fmla="*/ 1359442 w 2990116"/>
              <a:gd name="connsiteY105" fmla="*/ 3352474 h 3992292"/>
              <a:gd name="connsiteX106" fmla="*/ 1230855 w 2990116"/>
              <a:gd name="connsiteY106" fmla="*/ 3323899 h 3992292"/>
              <a:gd name="connsiteX107" fmla="*/ 1202280 w 2990116"/>
              <a:gd name="connsiteY107" fmla="*/ 3281037 h 3992292"/>
              <a:gd name="connsiteX108" fmla="*/ 1173705 w 2990116"/>
              <a:gd name="connsiteY108" fmla="*/ 3195312 h 3992292"/>
              <a:gd name="connsiteX109" fmla="*/ 1087980 w 2990116"/>
              <a:gd name="connsiteY109" fmla="*/ 3152449 h 3992292"/>
              <a:gd name="connsiteX110" fmla="*/ 1045117 w 2990116"/>
              <a:gd name="connsiteY110" fmla="*/ 3138162 h 3992292"/>
              <a:gd name="connsiteX111" fmla="*/ 945105 w 2990116"/>
              <a:gd name="connsiteY111" fmla="*/ 3081012 h 3992292"/>
              <a:gd name="connsiteX112" fmla="*/ 859380 w 2990116"/>
              <a:gd name="connsiteY112" fmla="*/ 3038149 h 3992292"/>
              <a:gd name="connsiteX113" fmla="*/ 902242 w 2990116"/>
              <a:gd name="connsiteY113" fmla="*/ 2952424 h 3992292"/>
              <a:gd name="connsiteX114" fmla="*/ 1045117 w 2990116"/>
              <a:gd name="connsiteY114" fmla="*/ 2880987 h 3992292"/>
              <a:gd name="connsiteX115" fmla="*/ 1159417 w 2990116"/>
              <a:gd name="connsiteY115" fmla="*/ 2866699 h 3992292"/>
              <a:gd name="connsiteX116" fmla="*/ 1202280 w 2990116"/>
              <a:gd name="connsiteY116" fmla="*/ 2852412 h 3992292"/>
              <a:gd name="connsiteX117" fmla="*/ 1145130 w 2990116"/>
              <a:gd name="connsiteY117" fmla="*/ 2795262 h 3992292"/>
              <a:gd name="connsiteX118" fmla="*/ 1102267 w 2990116"/>
              <a:gd name="connsiteY118" fmla="*/ 2766687 h 3992292"/>
              <a:gd name="connsiteX119" fmla="*/ 873667 w 2990116"/>
              <a:gd name="connsiteY119" fmla="*/ 2795262 h 3992292"/>
              <a:gd name="connsiteX120" fmla="*/ 745080 w 2990116"/>
              <a:gd name="connsiteY120" fmla="*/ 2866699 h 3992292"/>
              <a:gd name="connsiteX121" fmla="*/ 559342 w 2990116"/>
              <a:gd name="connsiteY121" fmla="*/ 2880987 h 3992292"/>
              <a:gd name="connsiteX122" fmla="*/ 473617 w 2990116"/>
              <a:gd name="connsiteY122" fmla="*/ 2866699 h 3992292"/>
              <a:gd name="connsiteX123" fmla="*/ 445042 w 2990116"/>
              <a:gd name="connsiteY123" fmla="*/ 2823837 h 3992292"/>
              <a:gd name="connsiteX124" fmla="*/ 402180 w 2990116"/>
              <a:gd name="connsiteY124" fmla="*/ 2809549 h 3992292"/>
              <a:gd name="connsiteX125" fmla="*/ 316455 w 2990116"/>
              <a:gd name="connsiteY125" fmla="*/ 2852412 h 3992292"/>
              <a:gd name="connsiteX126" fmla="*/ 302167 w 2990116"/>
              <a:gd name="connsiteY126" fmla="*/ 2895274 h 3992292"/>
              <a:gd name="connsiteX127" fmla="*/ 259305 w 2990116"/>
              <a:gd name="connsiteY127" fmla="*/ 3038149 h 3992292"/>
              <a:gd name="connsiteX128" fmla="*/ 245017 w 2990116"/>
              <a:gd name="connsiteY128" fmla="*/ 3081012 h 3992292"/>
              <a:gd name="connsiteX129" fmla="*/ 216442 w 2990116"/>
              <a:gd name="connsiteY129" fmla="*/ 3123874 h 3992292"/>
              <a:gd name="connsiteX130" fmla="*/ 87855 w 2990116"/>
              <a:gd name="connsiteY130" fmla="*/ 3195312 h 3992292"/>
              <a:gd name="connsiteX131" fmla="*/ 73567 w 2990116"/>
              <a:gd name="connsiteY131" fmla="*/ 3152449 h 3992292"/>
              <a:gd name="connsiteX132" fmla="*/ 116430 w 2990116"/>
              <a:gd name="connsiteY132" fmla="*/ 3066724 h 3992292"/>
              <a:gd name="connsiteX133" fmla="*/ 130717 w 2990116"/>
              <a:gd name="connsiteY133" fmla="*/ 3023862 h 3992292"/>
              <a:gd name="connsiteX134" fmla="*/ 187867 w 2990116"/>
              <a:gd name="connsiteY134" fmla="*/ 2938137 h 3992292"/>
              <a:gd name="connsiteX135" fmla="*/ 116430 w 2990116"/>
              <a:gd name="connsiteY135" fmla="*/ 2780974 h 3992292"/>
              <a:gd name="connsiteX136" fmla="*/ 116430 w 2990116"/>
              <a:gd name="connsiteY136" fmla="*/ 2780974 h 3992292"/>
              <a:gd name="connsiteX137" fmla="*/ 87855 w 2990116"/>
              <a:gd name="connsiteY137" fmla="*/ 2695249 h 3992292"/>
              <a:gd name="connsiteX138" fmla="*/ 16417 w 2990116"/>
              <a:gd name="connsiteY138" fmla="*/ 2609524 h 3992292"/>
              <a:gd name="connsiteX139" fmla="*/ 2130 w 2990116"/>
              <a:gd name="connsiteY139" fmla="*/ 2566662 h 3992292"/>
              <a:gd name="connsiteX140" fmla="*/ 73567 w 2990116"/>
              <a:gd name="connsiteY140" fmla="*/ 2495224 h 3992292"/>
              <a:gd name="connsiteX141" fmla="*/ 159292 w 2990116"/>
              <a:gd name="connsiteY141" fmla="*/ 2452362 h 3992292"/>
              <a:gd name="connsiteX142" fmla="*/ 502192 w 2990116"/>
              <a:gd name="connsiteY142" fmla="*/ 2452362 h 3992292"/>
              <a:gd name="connsiteX143" fmla="*/ 530767 w 2990116"/>
              <a:gd name="connsiteY143" fmla="*/ 2409499 h 3992292"/>
              <a:gd name="connsiteX144" fmla="*/ 573630 w 2990116"/>
              <a:gd name="connsiteY144" fmla="*/ 2366637 h 3992292"/>
              <a:gd name="connsiteX145" fmla="*/ 602205 w 2990116"/>
              <a:gd name="connsiteY145" fmla="*/ 2323774 h 3992292"/>
              <a:gd name="connsiteX146" fmla="*/ 687930 w 2990116"/>
              <a:gd name="connsiteY146" fmla="*/ 2266624 h 3992292"/>
              <a:gd name="connsiteX147" fmla="*/ 773655 w 2990116"/>
              <a:gd name="connsiteY147" fmla="*/ 2223762 h 3992292"/>
              <a:gd name="connsiteX148" fmla="*/ 830805 w 2990116"/>
              <a:gd name="connsiteY148" fmla="*/ 2138037 h 3992292"/>
              <a:gd name="connsiteX149" fmla="*/ 845092 w 2990116"/>
              <a:gd name="connsiteY149" fmla="*/ 2095174 h 3992292"/>
              <a:gd name="connsiteX150" fmla="*/ 887955 w 2990116"/>
              <a:gd name="connsiteY150" fmla="*/ 2052312 h 3992292"/>
              <a:gd name="connsiteX151" fmla="*/ 973680 w 2990116"/>
              <a:gd name="connsiteY151" fmla="*/ 2023737 h 3992292"/>
              <a:gd name="connsiteX152" fmla="*/ 1016542 w 2990116"/>
              <a:gd name="connsiteY152" fmla="*/ 1980874 h 3992292"/>
              <a:gd name="connsiteX153" fmla="*/ 1030830 w 2990116"/>
              <a:gd name="connsiteY153" fmla="*/ 1938012 h 3992292"/>
              <a:gd name="connsiteX154" fmla="*/ 1059405 w 2990116"/>
              <a:gd name="connsiteY154" fmla="*/ 1895149 h 3992292"/>
              <a:gd name="connsiteX155" fmla="*/ 1045117 w 2990116"/>
              <a:gd name="connsiteY155" fmla="*/ 1637974 h 3992292"/>
              <a:gd name="connsiteX156" fmla="*/ 987967 w 2990116"/>
              <a:gd name="connsiteY156" fmla="*/ 1609399 h 3992292"/>
              <a:gd name="connsiteX157" fmla="*/ 902242 w 2990116"/>
              <a:gd name="connsiteY157" fmla="*/ 1580824 h 3992292"/>
              <a:gd name="connsiteX158" fmla="*/ 873667 w 2990116"/>
              <a:gd name="connsiteY158" fmla="*/ 1537962 h 3992292"/>
              <a:gd name="connsiteX159" fmla="*/ 859380 w 2990116"/>
              <a:gd name="connsiteY159" fmla="*/ 1466524 h 3992292"/>
              <a:gd name="connsiteX160" fmla="*/ 845092 w 2990116"/>
              <a:gd name="connsiteY160" fmla="*/ 1423662 h 3992292"/>
              <a:gd name="connsiteX161" fmla="*/ 859380 w 2990116"/>
              <a:gd name="connsiteY161" fmla="*/ 1237924 h 3992292"/>
              <a:gd name="connsiteX162" fmla="*/ 873667 w 2990116"/>
              <a:gd name="connsiteY162" fmla="*/ 1195062 h 3992292"/>
              <a:gd name="connsiteX163" fmla="*/ 887955 w 2990116"/>
              <a:gd name="connsiteY163" fmla="*/ 1123624 h 3992292"/>
              <a:gd name="connsiteX164" fmla="*/ 945105 w 2990116"/>
              <a:gd name="connsiteY164" fmla="*/ 1037899 h 3992292"/>
              <a:gd name="connsiteX165" fmla="*/ 973680 w 2990116"/>
              <a:gd name="connsiteY165" fmla="*/ 995037 h 3992292"/>
              <a:gd name="connsiteX166" fmla="*/ 1016542 w 2990116"/>
              <a:gd name="connsiteY166" fmla="*/ 952174 h 3992292"/>
              <a:gd name="connsiteX167" fmla="*/ 1116555 w 2990116"/>
              <a:gd name="connsiteY167" fmla="*/ 823587 h 3992292"/>
              <a:gd name="connsiteX168" fmla="*/ 1173705 w 2990116"/>
              <a:gd name="connsiteY168" fmla="*/ 795012 h 3992292"/>
              <a:gd name="connsiteX169" fmla="*/ 1216567 w 2990116"/>
              <a:gd name="connsiteY169" fmla="*/ 766437 h 3992292"/>
              <a:gd name="connsiteX170" fmla="*/ 1288005 w 2990116"/>
              <a:gd name="connsiteY170" fmla="*/ 637849 h 3992292"/>
              <a:gd name="connsiteX171" fmla="*/ 1330867 w 2990116"/>
              <a:gd name="connsiteY171" fmla="*/ 594987 h 3992292"/>
              <a:gd name="connsiteX172" fmla="*/ 1359442 w 2990116"/>
              <a:gd name="connsiteY172" fmla="*/ 552124 h 3992292"/>
              <a:gd name="connsiteX173" fmla="*/ 1388017 w 2990116"/>
              <a:gd name="connsiteY173" fmla="*/ 466399 h 3992292"/>
              <a:gd name="connsiteX174" fmla="*/ 1402305 w 2990116"/>
              <a:gd name="connsiteY174" fmla="*/ 266374 h 3992292"/>
              <a:gd name="connsiteX175" fmla="*/ 1545180 w 2990116"/>
              <a:gd name="connsiteY175" fmla="*/ 223512 h 3992292"/>
              <a:gd name="connsiteX176" fmla="*/ 1630905 w 2990116"/>
              <a:gd name="connsiteY176" fmla="*/ 194937 h 3992292"/>
              <a:gd name="connsiteX177" fmla="*/ 1659480 w 2990116"/>
              <a:gd name="connsiteY177" fmla="*/ 152074 h 3992292"/>
              <a:gd name="connsiteX178" fmla="*/ 1673767 w 2990116"/>
              <a:gd name="connsiteY178" fmla="*/ 109212 h 3992292"/>
              <a:gd name="connsiteX179" fmla="*/ 1816642 w 2990116"/>
              <a:gd name="connsiteY179" fmla="*/ 23487 h 3992292"/>
              <a:gd name="connsiteX180" fmla="*/ 1873792 w 2990116"/>
              <a:gd name="connsiteY180" fmla="*/ 9199 h 3992292"/>
              <a:gd name="connsiteX181" fmla="*/ 2059530 w 2990116"/>
              <a:gd name="connsiteY181" fmla="*/ 52062 h 3992292"/>
              <a:gd name="connsiteX182" fmla="*/ 2088105 w 2990116"/>
              <a:gd name="connsiteY182" fmla="*/ 94924 h 3992292"/>
              <a:gd name="connsiteX183" fmla="*/ 2102392 w 2990116"/>
              <a:gd name="connsiteY183" fmla="*/ 123499 h 399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2990116" h="3992292">
                <a:moveTo>
                  <a:pt x="2102392" y="123499"/>
                </a:moveTo>
                <a:cubicBezTo>
                  <a:pt x="2100011" y="135405"/>
                  <a:pt x="2080791" y="150670"/>
                  <a:pt x="2073817" y="166362"/>
                </a:cubicBezTo>
                <a:cubicBezTo>
                  <a:pt x="2061584" y="193887"/>
                  <a:pt x="2045242" y="252087"/>
                  <a:pt x="2045242" y="252087"/>
                </a:cubicBezTo>
                <a:cubicBezTo>
                  <a:pt x="2050005" y="275899"/>
                  <a:pt x="2051003" y="300786"/>
                  <a:pt x="2059530" y="323524"/>
                </a:cubicBezTo>
                <a:cubicBezTo>
                  <a:pt x="2065559" y="339602"/>
                  <a:pt x="2083940" y="349728"/>
                  <a:pt x="2088105" y="366387"/>
                </a:cubicBezTo>
                <a:cubicBezTo>
                  <a:pt x="2098564" y="408225"/>
                  <a:pt x="2095302" y="452435"/>
                  <a:pt x="2102392" y="494974"/>
                </a:cubicBezTo>
                <a:cubicBezTo>
                  <a:pt x="2104868" y="509830"/>
                  <a:pt x="2109366" y="524672"/>
                  <a:pt x="2116680" y="537837"/>
                </a:cubicBezTo>
                <a:cubicBezTo>
                  <a:pt x="2144146" y="587275"/>
                  <a:pt x="2173604" y="630518"/>
                  <a:pt x="2216692" y="666424"/>
                </a:cubicBezTo>
                <a:cubicBezTo>
                  <a:pt x="2229884" y="677417"/>
                  <a:pt x="2245267" y="685474"/>
                  <a:pt x="2259555" y="694999"/>
                </a:cubicBezTo>
                <a:cubicBezTo>
                  <a:pt x="2264317" y="709287"/>
                  <a:pt x="2270575" y="723160"/>
                  <a:pt x="2273842" y="737862"/>
                </a:cubicBezTo>
                <a:cubicBezTo>
                  <a:pt x="2280126" y="766141"/>
                  <a:pt x="2275175" y="797676"/>
                  <a:pt x="2288130" y="823587"/>
                </a:cubicBezTo>
                <a:cubicBezTo>
                  <a:pt x="2295809" y="838945"/>
                  <a:pt x="2316705" y="842637"/>
                  <a:pt x="2330992" y="852162"/>
                </a:cubicBezTo>
                <a:cubicBezTo>
                  <a:pt x="2340517" y="866449"/>
                  <a:pt x="2357858" y="877938"/>
                  <a:pt x="2359567" y="895024"/>
                </a:cubicBezTo>
                <a:cubicBezTo>
                  <a:pt x="2364473" y="944077"/>
                  <a:pt x="2352936" y="1001669"/>
                  <a:pt x="2316705" y="1037899"/>
                </a:cubicBezTo>
                <a:cubicBezTo>
                  <a:pt x="2204320" y="1150282"/>
                  <a:pt x="2348007" y="968904"/>
                  <a:pt x="2230980" y="1109337"/>
                </a:cubicBezTo>
                <a:cubicBezTo>
                  <a:pt x="2194328" y="1153320"/>
                  <a:pt x="2180802" y="1216550"/>
                  <a:pt x="2116680" y="1237924"/>
                </a:cubicBezTo>
                <a:lnTo>
                  <a:pt x="2073817" y="1252212"/>
                </a:lnTo>
                <a:cubicBezTo>
                  <a:pt x="2014935" y="1340534"/>
                  <a:pt x="2080311" y="1254377"/>
                  <a:pt x="2002380" y="1323649"/>
                </a:cubicBezTo>
                <a:cubicBezTo>
                  <a:pt x="1922306" y="1394826"/>
                  <a:pt x="1931510" y="1387091"/>
                  <a:pt x="1888080" y="1452237"/>
                </a:cubicBezTo>
                <a:cubicBezTo>
                  <a:pt x="1892842" y="1514149"/>
                  <a:pt x="1892683" y="1576639"/>
                  <a:pt x="1902367" y="1637974"/>
                </a:cubicBezTo>
                <a:cubicBezTo>
                  <a:pt x="1907065" y="1667726"/>
                  <a:pt x="1921417" y="1695124"/>
                  <a:pt x="1930942" y="1723699"/>
                </a:cubicBezTo>
                <a:cubicBezTo>
                  <a:pt x="1935705" y="1737987"/>
                  <a:pt x="1934581" y="1755913"/>
                  <a:pt x="1945230" y="1766562"/>
                </a:cubicBezTo>
                <a:cubicBezTo>
                  <a:pt x="1976830" y="1798162"/>
                  <a:pt x="1996774" y="1812502"/>
                  <a:pt x="2016667" y="1852287"/>
                </a:cubicBezTo>
                <a:cubicBezTo>
                  <a:pt x="2075821" y="1970593"/>
                  <a:pt x="1977637" y="1815171"/>
                  <a:pt x="2059530" y="1938012"/>
                </a:cubicBezTo>
                <a:cubicBezTo>
                  <a:pt x="2049579" y="1952939"/>
                  <a:pt x="2012724" y="2000076"/>
                  <a:pt x="2016667" y="2023737"/>
                </a:cubicBezTo>
                <a:cubicBezTo>
                  <a:pt x="2019490" y="2040675"/>
                  <a:pt x="2034249" y="2053408"/>
                  <a:pt x="2045242" y="2066599"/>
                </a:cubicBezTo>
                <a:cubicBezTo>
                  <a:pt x="2102161" y="2134901"/>
                  <a:pt x="2069666" y="2086953"/>
                  <a:pt x="2130967" y="2138037"/>
                </a:cubicBezTo>
                <a:cubicBezTo>
                  <a:pt x="2146489" y="2150972"/>
                  <a:pt x="2159542" y="2166612"/>
                  <a:pt x="2173830" y="2180899"/>
                </a:cubicBezTo>
                <a:cubicBezTo>
                  <a:pt x="2195056" y="2244576"/>
                  <a:pt x="2220429" y="2273438"/>
                  <a:pt x="2188117" y="2338062"/>
                </a:cubicBezTo>
                <a:cubicBezTo>
                  <a:pt x="2179081" y="2356134"/>
                  <a:pt x="2159542" y="2366637"/>
                  <a:pt x="2145255" y="2380924"/>
                </a:cubicBezTo>
                <a:cubicBezTo>
                  <a:pt x="2140492" y="2395212"/>
                  <a:pt x="2125374" y="2409804"/>
                  <a:pt x="2130967" y="2423787"/>
                </a:cubicBezTo>
                <a:cubicBezTo>
                  <a:pt x="2139489" y="2445092"/>
                  <a:pt x="2198648" y="2460634"/>
                  <a:pt x="2216692" y="2466649"/>
                </a:cubicBezTo>
                <a:cubicBezTo>
                  <a:pt x="2226217" y="2480937"/>
                  <a:pt x="2233125" y="2497370"/>
                  <a:pt x="2245267" y="2509512"/>
                </a:cubicBezTo>
                <a:cubicBezTo>
                  <a:pt x="2272964" y="2537209"/>
                  <a:pt x="2296131" y="2540754"/>
                  <a:pt x="2330992" y="2552374"/>
                </a:cubicBezTo>
                <a:cubicBezTo>
                  <a:pt x="2359567" y="2547612"/>
                  <a:pt x="2389234" y="2547248"/>
                  <a:pt x="2416717" y="2538087"/>
                </a:cubicBezTo>
                <a:cubicBezTo>
                  <a:pt x="2433007" y="2532657"/>
                  <a:pt x="2442581" y="2511940"/>
                  <a:pt x="2459580" y="2509512"/>
                </a:cubicBezTo>
                <a:cubicBezTo>
                  <a:pt x="2479019" y="2506735"/>
                  <a:pt x="2497680" y="2519037"/>
                  <a:pt x="2516730" y="2523799"/>
                </a:cubicBezTo>
                <a:cubicBezTo>
                  <a:pt x="2529672" y="2533505"/>
                  <a:pt x="2595851" y="2584792"/>
                  <a:pt x="2616742" y="2595237"/>
                </a:cubicBezTo>
                <a:cubicBezTo>
                  <a:pt x="2630213" y="2601972"/>
                  <a:pt x="2645317" y="2604762"/>
                  <a:pt x="2659605" y="2609524"/>
                </a:cubicBezTo>
                <a:cubicBezTo>
                  <a:pt x="2681839" y="2631758"/>
                  <a:pt x="2719108" y="2663424"/>
                  <a:pt x="2731042" y="2695249"/>
                </a:cubicBezTo>
                <a:cubicBezTo>
                  <a:pt x="2739569" y="2717987"/>
                  <a:pt x="2738940" y="2743258"/>
                  <a:pt x="2745330" y="2766687"/>
                </a:cubicBezTo>
                <a:cubicBezTo>
                  <a:pt x="2753255" y="2795746"/>
                  <a:pt x="2764380" y="2823837"/>
                  <a:pt x="2773905" y="2852412"/>
                </a:cubicBezTo>
                <a:lnTo>
                  <a:pt x="2788192" y="2895274"/>
                </a:lnTo>
                <a:cubicBezTo>
                  <a:pt x="2783430" y="2928612"/>
                  <a:pt x="2789871" y="2965636"/>
                  <a:pt x="2773905" y="2995287"/>
                </a:cubicBezTo>
                <a:cubicBezTo>
                  <a:pt x="2754746" y="3030868"/>
                  <a:pt x="2688180" y="3081012"/>
                  <a:pt x="2688180" y="3081012"/>
                </a:cubicBezTo>
                <a:cubicBezTo>
                  <a:pt x="2683417" y="3095299"/>
                  <a:pt x="2673892" y="3108814"/>
                  <a:pt x="2673892" y="3123874"/>
                </a:cubicBezTo>
                <a:cubicBezTo>
                  <a:pt x="2673892" y="3143510"/>
                  <a:pt x="2682537" y="3162216"/>
                  <a:pt x="2688180" y="3181024"/>
                </a:cubicBezTo>
                <a:cubicBezTo>
                  <a:pt x="2696835" y="3209874"/>
                  <a:pt x="2707230" y="3238174"/>
                  <a:pt x="2716755" y="3266749"/>
                </a:cubicBezTo>
                <a:cubicBezTo>
                  <a:pt x="2721517" y="3281037"/>
                  <a:pt x="2722688" y="3297081"/>
                  <a:pt x="2731042" y="3309612"/>
                </a:cubicBezTo>
                <a:lnTo>
                  <a:pt x="2759617" y="3352474"/>
                </a:lnTo>
                <a:cubicBezTo>
                  <a:pt x="2761677" y="3362775"/>
                  <a:pt x="2775641" y="3447947"/>
                  <a:pt x="2788192" y="3466774"/>
                </a:cubicBezTo>
                <a:cubicBezTo>
                  <a:pt x="2799400" y="3483586"/>
                  <a:pt x="2818120" y="3494115"/>
                  <a:pt x="2831055" y="3509637"/>
                </a:cubicBezTo>
                <a:cubicBezTo>
                  <a:pt x="2842048" y="3522828"/>
                  <a:pt x="2848222" y="3539665"/>
                  <a:pt x="2859630" y="3552499"/>
                </a:cubicBezTo>
                <a:cubicBezTo>
                  <a:pt x="2990116" y="3699296"/>
                  <a:pt x="2909078" y="3583809"/>
                  <a:pt x="2973930" y="3681087"/>
                </a:cubicBezTo>
                <a:cubicBezTo>
                  <a:pt x="2978692" y="3695374"/>
                  <a:pt x="2988217" y="3708889"/>
                  <a:pt x="2988217" y="3723949"/>
                </a:cubicBezTo>
                <a:cubicBezTo>
                  <a:pt x="2988217" y="3776553"/>
                  <a:pt x="2984952" y="3829676"/>
                  <a:pt x="2973930" y="3881112"/>
                </a:cubicBezTo>
                <a:cubicBezTo>
                  <a:pt x="2962370" y="3935061"/>
                  <a:pt x="2939395" y="3919810"/>
                  <a:pt x="2902492" y="3938262"/>
                </a:cubicBezTo>
                <a:cubicBezTo>
                  <a:pt x="2794434" y="3992292"/>
                  <a:pt x="2951015" y="3955414"/>
                  <a:pt x="2745330" y="3981124"/>
                </a:cubicBezTo>
                <a:cubicBezTo>
                  <a:pt x="2692942" y="3976362"/>
                  <a:pt x="2640242" y="3974276"/>
                  <a:pt x="2588167" y="3966837"/>
                </a:cubicBezTo>
                <a:cubicBezTo>
                  <a:pt x="2544861" y="3960650"/>
                  <a:pt x="2530833" y="3943756"/>
                  <a:pt x="2502442" y="3909687"/>
                </a:cubicBezTo>
                <a:cubicBezTo>
                  <a:pt x="2491449" y="3896495"/>
                  <a:pt x="2486009" y="3878966"/>
                  <a:pt x="2473867" y="3866824"/>
                </a:cubicBezTo>
                <a:cubicBezTo>
                  <a:pt x="2461725" y="3854682"/>
                  <a:pt x="2445292" y="3847774"/>
                  <a:pt x="2431005" y="3838249"/>
                </a:cubicBezTo>
                <a:cubicBezTo>
                  <a:pt x="2405896" y="3762924"/>
                  <a:pt x="2433312" y="3823873"/>
                  <a:pt x="2373855" y="3752524"/>
                </a:cubicBezTo>
                <a:cubicBezTo>
                  <a:pt x="2362862" y="3739333"/>
                  <a:pt x="2356688" y="3722496"/>
                  <a:pt x="2345280" y="3709662"/>
                </a:cubicBezTo>
                <a:cubicBezTo>
                  <a:pt x="2318432" y="3679458"/>
                  <a:pt x="2281971" y="3657561"/>
                  <a:pt x="2259555" y="3623937"/>
                </a:cubicBezTo>
                <a:cubicBezTo>
                  <a:pt x="2191197" y="3521400"/>
                  <a:pt x="2226689" y="3562496"/>
                  <a:pt x="2159542" y="3495349"/>
                </a:cubicBezTo>
                <a:cubicBezTo>
                  <a:pt x="2154780" y="3481062"/>
                  <a:pt x="2154663" y="3464247"/>
                  <a:pt x="2145255" y="3452487"/>
                </a:cubicBezTo>
                <a:cubicBezTo>
                  <a:pt x="2134528" y="3439078"/>
                  <a:pt x="2114534" y="3436054"/>
                  <a:pt x="2102392" y="3423912"/>
                </a:cubicBezTo>
                <a:cubicBezTo>
                  <a:pt x="2090250" y="3411770"/>
                  <a:pt x="2083342" y="3395337"/>
                  <a:pt x="2073817" y="3381049"/>
                </a:cubicBezTo>
                <a:cubicBezTo>
                  <a:pt x="2069055" y="3366762"/>
                  <a:pt x="2068938" y="3349947"/>
                  <a:pt x="2059530" y="3338187"/>
                </a:cubicBezTo>
                <a:cubicBezTo>
                  <a:pt x="2029086" y="3300132"/>
                  <a:pt x="2011075" y="3316030"/>
                  <a:pt x="1973805" y="3295324"/>
                </a:cubicBezTo>
                <a:cubicBezTo>
                  <a:pt x="1943784" y="3278645"/>
                  <a:pt x="1916655" y="3257224"/>
                  <a:pt x="1888080" y="3238174"/>
                </a:cubicBezTo>
                <a:lnTo>
                  <a:pt x="1802355" y="3181024"/>
                </a:lnTo>
                <a:lnTo>
                  <a:pt x="1673767" y="3095299"/>
                </a:lnTo>
                <a:lnTo>
                  <a:pt x="1630905" y="3066724"/>
                </a:lnTo>
                <a:cubicBezTo>
                  <a:pt x="1578107" y="2987528"/>
                  <a:pt x="1632538" y="3050169"/>
                  <a:pt x="1559467" y="3009574"/>
                </a:cubicBezTo>
                <a:cubicBezTo>
                  <a:pt x="1529446" y="2992896"/>
                  <a:pt x="1473742" y="2952424"/>
                  <a:pt x="1473742" y="2952424"/>
                </a:cubicBezTo>
                <a:cubicBezTo>
                  <a:pt x="1428806" y="2967403"/>
                  <a:pt x="1418594" y="2963708"/>
                  <a:pt x="1388017" y="3009574"/>
                </a:cubicBezTo>
                <a:cubicBezTo>
                  <a:pt x="1379663" y="3022105"/>
                  <a:pt x="1378492" y="3038149"/>
                  <a:pt x="1373730" y="3052437"/>
                </a:cubicBezTo>
                <a:cubicBezTo>
                  <a:pt x="1382269" y="3078054"/>
                  <a:pt x="1398936" y="3134793"/>
                  <a:pt x="1416592" y="3152449"/>
                </a:cubicBezTo>
                <a:cubicBezTo>
                  <a:pt x="1440876" y="3176733"/>
                  <a:pt x="1478033" y="3185315"/>
                  <a:pt x="1502317" y="3209599"/>
                </a:cubicBezTo>
                <a:cubicBezTo>
                  <a:pt x="1530892" y="3238174"/>
                  <a:pt x="1554418" y="3272908"/>
                  <a:pt x="1588042" y="3295324"/>
                </a:cubicBezTo>
                <a:cubicBezTo>
                  <a:pt x="1602330" y="3304849"/>
                  <a:pt x="1617713" y="3312906"/>
                  <a:pt x="1630905" y="3323899"/>
                </a:cubicBezTo>
                <a:cubicBezTo>
                  <a:pt x="1702254" y="3383357"/>
                  <a:pt x="1641302" y="3355941"/>
                  <a:pt x="1716630" y="3381049"/>
                </a:cubicBezTo>
                <a:cubicBezTo>
                  <a:pt x="1745205" y="3400099"/>
                  <a:pt x="1769038" y="3429869"/>
                  <a:pt x="1802355" y="3438199"/>
                </a:cubicBezTo>
                <a:cubicBezTo>
                  <a:pt x="1874115" y="3456140"/>
                  <a:pt x="1840876" y="3446278"/>
                  <a:pt x="1902367" y="3466774"/>
                </a:cubicBezTo>
                <a:cubicBezTo>
                  <a:pt x="1907047" y="3480813"/>
                  <a:pt x="1946332" y="3552720"/>
                  <a:pt x="1873792" y="3538212"/>
                </a:cubicBezTo>
                <a:cubicBezTo>
                  <a:pt x="1856954" y="3534844"/>
                  <a:pt x="1854742" y="3509637"/>
                  <a:pt x="1845217" y="3495349"/>
                </a:cubicBezTo>
                <a:cubicBezTo>
                  <a:pt x="1830930" y="3500112"/>
                  <a:pt x="1813004" y="3498988"/>
                  <a:pt x="1802355" y="3509637"/>
                </a:cubicBezTo>
                <a:cubicBezTo>
                  <a:pt x="1791706" y="3520286"/>
                  <a:pt x="1790057" y="3537571"/>
                  <a:pt x="1788067" y="3552499"/>
                </a:cubicBezTo>
                <a:cubicBezTo>
                  <a:pt x="1780488" y="3609344"/>
                  <a:pt x="1789129" y="3668693"/>
                  <a:pt x="1773780" y="3723949"/>
                </a:cubicBezTo>
                <a:cubicBezTo>
                  <a:pt x="1764588" y="3757039"/>
                  <a:pt x="1735680" y="3781099"/>
                  <a:pt x="1716630" y="3809674"/>
                </a:cubicBezTo>
                <a:cubicBezTo>
                  <a:pt x="1716629" y="3809675"/>
                  <a:pt x="1659482" y="3895398"/>
                  <a:pt x="1659480" y="3895399"/>
                </a:cubicBezTo>
                <a:lnTo>
                  <a:pt x="1616617" y="3923974"/>
                </a:lnTo>
                <a:cubicBezTo>
                  <a:pt x="1592805" y="3919212"/>
                  <a:pt x="1567918" y="3918214"/>
                  <a:pt x="1545180" y="3909687"/>
                </a:cubicBezTo>
                <a:cubicBezTo>
                  <a:pt x="1529102" y="3903658"/>
                  <a:pt x="1515509" y="3892105"/>
                  <a:pt x="1502317" y="3881112"/>
                </a:cubicBezTo>
                <a:cubicBezTo>
                  <a:pt x="1461066" y="3846736"/>
                  <a:pt x="1458976" y="3837530"/>
                  <a:pt x="1430880" y="3795387"/>
                </a:cubicBezTo>
                <a:cubicBezTo>
                  <a:pt x="1445167" y="3785862"/>
                  <a:pt x="1458384" y="3774491"/>
                  <a:pt x="1473742" y="3766812"/>
                </a:cubicBezTo>
                <a:cubicBezTo>
                  <a:pt x="1535423" y="3735971"/>
                  <a:pt x="1666884" y="3740964"/>
                  <a:pt x="1702342" y="3738237"/>
                </a:cubicBezTo>
                <a:cubicBezTo>
                  <a:pt x="1707105" y="3723949"/>
                  <a:pt x="1716630" y="3710435"/>
                  <a:pt x="1716630" y="3695374"/>
                </a:cubicBezTo>
                <a:cubicBezTo>
                  <a:pt x="1716630" y="3631828"/>
                  <a:pt x="1719820" y="3569977"/>
                  <a:pt x="1673767" y="3523924"/>
                </a:cubicBezTo>
                <a:cubicBezTo>
                  <a:pt x="1661625" y="3511782"/>
                  <a:pt x="1647471" y="3499867"/>
                  <a:pt x="1630905" y="3495349"/>
                </a:cubicBezTo>
                <a:cubicBezTo>
                  <a:pt x="1593861" y="3485246"/>
                  <a:pt x="1554705" y="3485824"/>
                  <a:pt x="1516605" y="3481062"/>
                </a:cubicBezTo>
                <a:lnTo>
                  <a:pt x="1430880" y="3423912"/>
                </a:lnTo>
                <a:lnTo>
                  <a:pt x="1388017" y="3395337"/>
                </a:lnTo>
                <a:cubicBezTo>
                  <a:pt x="1378492" y="3381049"/>
                  <a:pt x="1373730" y="3361999"/>
                  <a:pt x="1359442" y="3352474"/>
                </a:cubicBezTo>
                <a:cubicBezTo>
                  <a:pt x="1350797" y="3346711"/>
                  <a:pt x="1232426" y="3324213"/>
                  <a:pt x="1230855" y="3323899"/>
                </a:cubicBezTo>
                <a:cubicBezTo>
                  <a:pt x="1221330" y="3309612"/>
                  <a:pt x="1209254" y="3296728"/>
                  <a:pt x="1202280" y="3281037"/>
                </a:cubicBezTo>
                <a:cubicBezTo>
                  <a:pt x="1190047" y="3253512"/>
                  <a:pt x="1202280" y="3204837"/>
                  <a:pt x="1173705" y="3195312"/>
                </a:cubicBezTo>
                <a:cubicBezTo>
                  <a:pt x="1065960" y="3159396"/>
                  <a:pt x="1198775" y="3207846"/>
                  <a:pt x="1087980" y="3152449"/>
                </a:cubicBezTo>
                <a:cubicBezTo>
                  <a:pt x="1074509" y="3145714"/>
                  <a:pt x="1059405" y="3142924"/>
                  <a:pt x="1045117" y="3138162"/>
                </a:cubicBezTo>
                <a:cubicBezTo>
                  <a:pt x="1002070" y="3109464"/>
                  <a:pt x="995862" y="3102765"/>
                  <a:pt x="945105" y="3081012"/>
                </a:cubicBezTo>
                <a:cubicBezTo>
                  <a:pt x="862292" y="3045521"/>
                  <a:pt x="941749" y="3093062"/>
                  <a:pt x="859380" y="3038149"/>
                </a:cubicBezTo>
                <a:cubicBezTo>
                  <a:pt x="869571" y="3007575"/>
                  <a:pt x="876175" y="2975233"/>
                  <a:pt x="902242" y="2952424"/>
                </a:cubicBezTo>
                <a:cubicBezTo>
                  <a:pt x="955674" y="2905671"/>
                  <a:pt x="982456" y="2891431"/>
                  <a:pt x="1045117" y="2880987"/>
                </a:cubicBezTo>
                <a:cubicBezTo>
                  <a:pt x="1082991" y="2874675"/>
                  <a:pt x="1121317" y="2871462"/>
                  <a:pt x="1159417" y="2866699"/>
                </a:cubicBezTo>
                <a:cubicBezTo>
                  <a:pt x="1173705" y="2861937"/>
                  <a:pt x="1195545" y="2865882"/>
                  <a:pt x="1202280" y="2852412"/>
                </a:cubicBezTo>
                <a:cubicBezTo>
                  <a:pt x="1224052" y="2808869"/>
                  <a:pt x="1161459" y="2800705"/>
                  <a:pt x="1145130" y="2795262"/>
                </a:cubicBezTo>
                <a:cubicBezTo>
                  <a:pt x="1130842" y="2785737"/>
                  <a:pt x="1119405" y="2767758"/>
                  <a:pt x="1102267" y="2766687"/>
                </a:cubicBezTo>
                <a:cubicBezTo>
                  <a:pt x="1097665" y="2766399"/>
                  <a:pt x="927864" y="2765152"/>
                  <a:pt x="873667" y="2795262"/>
                </a:cubicBezTo>
                <a:cubicBezTo>
                  <a:pt x="833296" y="2817690"/>
                  <a:pt x="795139" y="2860442"/>
                  <a:pt x="745080" y="2866699"/>
                </a:cubicBezTo>
                <a:cubicBezTo>
                  <a:pt x="683464" y="2874401"/>
                  <a:pt x="621255" y="2876224"/>
                  <a:pt x="559342" y="2880987"/>
                </a:cubicBezTo>
                <a:cubicBezTo>
                  <a:pt x="530767" y="2876224"/>
                  <a:pt x="499528" y="2879654"/>
                  <a:pt x="473617" y="2866699"/>
                </a:cubicBezTo>
                <a:cubicBezTo>
                  <a:pt x="458259" y="2859020"/>
                  <a:pt x="458450" y="2834564"/>
                  <a:pt x="445042" y="2823837"/>
                </a:cubicBezTo>
                <a:cubicBezTo>
                  <a:pt x="433282" y="2814429"/>
                  <a:pt x="416467" y="2814312"/>
                  <a:pt x="402180" y="2809549"/>
                </a:cubicBezTo>
                <a:cubicBezTo>
                  <a:pt x="373944" y="2818961"/>
                  <a:pt x="336598" y="2827233"/>
                  <a:pt x="316455" y="2852412"/>
                </a:cubicBezTo>
                <a:cubicBezTo>
                  <a:pt x="307047" y="2864172"/>
                  <a:pt x="306304" y="2880793"/>
                  <a:pt x="302167" y="2895274"/>
                </a:cubicBezTo>
                <a:cubicBezTo>
                  <a:pt x="258977" y="3046437"/>
                  <a:pt x="327219" y="2834409"/>
                  <a:pt x="259305" y="3038149"/>
                </a:cubicBezTo>
                <a:cubicBezTo>
                  <a:pt x="254542" y="3052437"/>
                  <a:pt x="253371" y="3068481"/>
                  <a:pt x="245017" y="3081012"/>
                </a:cubicBezTo>
                <a:cubicBezTo>
                  <a:pt x="235492" y="3095299"/>
                  <a:pt x="229479" y="3112699"/>
                  <a:pt x="216442" y="3123874"/>
                </a:cubicBezTo>
                <a:cubicBezTo>
                  <a:pt x="191323" y="3145404"/>
                  <a:pt x="120311" y="3179084"/>
                  <a:pt x="87855" y="3195312"/>
                </a:cubicBezTo>
                <a:cubicBezTo>
                  <a:pt x="83092" y="3181024"/>
                  <a:pt x="73567" y="3167510"/>
                  <a:pt x="73567" y="3152449"/>
                </a:cubicBezTo>
                <a:cubicBezTo>
                  <a:pt x="73567" y="3122875"/>
                  <a:pt x="101984" y="3088393"/>
                  <a:pt x="116430" y="3066724"/>
                </a:cubicBezTo>
                <a:cubicBezTo>
                  <a:pt x="121192" y="3052437"/>
                  <a:pt x="122363" y="3036393"/>
                  <a:pt x="130717" y="3023862"/>
                </a:cubicBezTo>
                <a:cubicBezTo>
                  <a:pt x="202066" y="2916839"/>
                  <a:pt x="153896" y="3040052"/>
                  <a:pt x="187867" y="2938137"/>
                </a:cubicBezTo>
                <a:cubicBezTo>
                  <a:pt x="166845" y="2833023"/>
                  <a:pt x="187050" y="2886905"/>
                  <a:pt x="116430" y="2780974"/>
                </a:cubicBezTo>
                <a:lnTo>
                  <a:pt x="116430" y="2780974"/>
                </a:lnTo>
                <a:cubicBezTo>
                  <a:pt x="106905" y="2752399"/>
                  <a:pt x="109154" y="2716547"/>
                  <a:pt x="87855" y="2695249"/>
                </a:cubicBezTo>
                <a:cubicBezTo>
                  <a:pt x="32850" y="2640245"/>
                  <a:pt x="56200" y="2669199"/>
                  <a:pt x="16417" y="2609524"/>
                </a:cubicBezTo>
                <a:cubicBezTo>
                  <a:pt x="11655" y="2595237"/>
                  <a:pt x="0" y="2581571"/>
                  <a:pt x="2130" y="2566662"/>
                </a:cubicBezTo>
                <a:cubicBezTo>
                  <a:pt x="12566" y="2493615"/>
                  <a:pt x="28088" y="2517964"/>
                  <a:pt x="73567" y="2495224"/>
                </a:cubicBezTo>
                <a:cubicBezTo>
                  <a:pt x="184346" y="2439834"/>
                  <a:pt x="51565" y="2488270"/>
                  <a:pt x="159292" y="2452362"/>
                </a:cubicBezTo>
                <a:cubicBezTo>
                  <a:pt x="291677" y="2474425"/>
                  <a:pt x="328802" y="2487040"/>
                  <a:pt x="502192" y="2452362"/>
                </a:cubicBezTo>
                <a:cubicBezTo>
                  <a:pt x="519030" y="2448994"/>
                  <a:pt x="519774" y="2422691"/>
                  <a:pt x="530767" y="2409499"/>
                </a:cubicBezTo>
                <a:cubicBezTo>
                  <a:pt x="543702" y="2393977"/>
                  <a:pt x="560695" y="2382159"/>
                  <a:pt x="573630" y="2366637"/>
                </a:cubicBezTo>
                <a:cubicBezTo>
                  <a:pt x="584623" y="2353445"/>
                  <a:pt x="589282" y="2335082"/>
                  <a:pt x="602205" y="2323774"/>
                </a:cubicBezTo>
                <a:cubicBezTo>
                  <a:pt x="628051" y="2301159"/>
                  <a:pt x="659355" y="2285674"/>
                  <a:pt x="687930" y="2266624"/>
                </a:cubicBezTo>
                <a:cubicBezTo>
                  <a:pt x="743324" y="2229695"/>
                  <a:pt x="714501" y="2243479"/>
                  <a:pt x="773655" y="2223762"/>
                </a:cubicBezTo>
                <a:cubicBezTo>
                  <a:pt x="792705" y="2195187"/>
                  <a:pt x="819945" y="2170618"/>
                  <a:pt x="830805" y="2138037"/>
                </a:cubicBezTo>
                <a:cubicBezTo>
                  <a:pt x="835567" y="2123749"/>
                  <a:pt x="836738" y="2107705"/>
                  <a:pt x="845092" y="2095174"/>
                </a:cubicBezTo>
                <a:cubicBezTo>
                  <a:pt x="856300" y="2078362"/>
                  <a:pt x="870292" y="2062125"/>
                  <a:pt x="887955" y="2052312"/>
                </a:cubicBezTo>
                <a:cubicBezTo>
                  <a:pt x="914285" y="2037684"/>
                  <a:pt x="973680" y="2023737"/>
                  <a:pt x="973680" y="2023737"/>
                </a:cubicBezTo>
                <a:cubicBezTo>
                  <a:pt x="987967" y="2009449"/>
                  <a:pt x="1005334" y="1997686"/>
                  <a:pt x="1016542" y="1980874"/>
                </a:cubicBezTo>
                <a:cubicBezTo>
                  <a:pt x="1024896" y="1968343"/>
                  <a:pt x="1024095" y="1951482"/>
                  <a:pt x="1030830" y="1938012"/>
                </a:cubicBezTo>
                <a:cubicBezTo>
                  <a:pt x="1038509" y="1922653"/>
                  <a:pt x="1049880" y="1909437"/>
                  <a:pt x="1059405" y="1895149"/>
                </a:cubicBezTo>
                <a:cubicBezTo>
                  <a:pt x="1054642" y="1809424"/>
                  <a:pt x="1065941" y="1721268"/>
                  <a:pt x="1045117" y="1637974"/>
                </a:cubicBezTo>
                <a:cubicBezTo>
                  <a:pt x="1039951" y="1617311"/>
                  <a:pt x="1007742" y="1617309"/>
                  <a:pt x="987967" y="1609399"/>
                </a:cubicBezTo>
                <a:cubicBezTo>
                  <a:pt x="960001" y="1598212"/>
                  <a:pt x="902242" y="1580824"/>
                  <a:pt x="902242" y="1580824"/>
                </a:cubicBezTo>
                <a:cubicBezTo>
                  <a:pt x="892717" y="1566537"/>
                  <a:pt x="879696" y="1554040"/>
                  <a:pt x="873667" y="1537962"/>
                </a:cubicBezTo>
                <a:cubicBezTo>
                  <a:pt x="865140" y="1515224"/>
                  <a:pt x="865270" y="1490083"/>
                  <a:pt x="859380" y="1466524"/>
                </a:cubicBezTo>
                <a:cubicBezTo>
                  <a:pt x="855727" y="1451913"/>
                  <a:pt x="849855" y="1437949"/>
                  <a:pt x="845092" y="1423662"/>
                </a:cubicBezTo>
                <a:cubicBezTo>
                  <a:pt x="849855" y="1361749"/>
                  <a:pt x="851678" y="1299540"/>
                  <a:pt x="859380" y="1237924"/>
                </a:cubicBezTo>
                <a:cubicBezTo>
                  <a:pt x="861248" y="1222980"/>
                  <a:pt x="870014" y="1209672"/>
                  <a:pt x="873667" y="1195062"/>
                </a:cubicBezTo>
                <a:cubicBezTo>
                  <a:pt x="879557" y="1171503"/>
                  <a:pt x="877906" y="1145732"/>
                  <a:pt x="887955" y="1123624"/>
                </a:cubicBezTo>
                <a:cubicBezTo>
                  <a:pt x="902166" y="1092359"/>
                  <a:pt x="926055" y="1066474"/>
                  <a:pt x="945105" y="1037899"/>
                </a:cubicBezTo>
                <a:cubicBezTo>
                  <a:pt x="954630" y="1023612"/>
                  <a:pt x="961538" y="1007179"/>
                  <a:pt x="973680" y="995037"/>
                </a:cubicBezTo>
                <a:cubicBezTo>
                  <a:pt x="987967" y="980749"/>
                  <a:pt x="1004137" y="968123"/>
                  <a:pt x="1016542" y="952174"/>
                </a:cubicBezTo>
                <a:cubicBezTo>
                  <a:pt x="1053473" y="904691"/>
                  <a:pt x="1067898" y="858342"/>
                  <a:pt x="1116555" y="823587"/>
                </a:cubicBezTo>
                <a:cubicBezTo>
                  <a:pt x="1133886" y="811208"/>
                  <a:pt x="1155213" y="805579"/>
                  <a:pt x="1173705" y="795012"/>
                </a:cubicBezTo>
                <a:cubicBezTo>
                  <a:pt x="1188614" y="786493"/>
                  <a:pt x="1202280" y="775962"/>
                  <a:pt x="1216567" y="766437"/>
                </a:cubicBezTo>
                <a:cubicBezTo>
                  <a:pt x="1234534" y="712538"/>
                  <a:pt x="1238878" y="686976"/>
                  <a:pt x="1288005" y="637849"/>
                </a:cubicBezTo>
                <a:cubicBezTo>
                  <a:pt x="1302292" y="623562"/>
                  <a:pt x="1317932" y="610509"/>
                  <a:pt x="1330867" y="594987"/>
                </a:cubicBezTo>
                <a:cubicBezTo>
                  <a:pt x="1341860" y="581795"/>
                  <a:pt x="1352468" y="567816"/>
                  <a:pt x="1359442" y="552124"/>
                </a:cubicBezTo>
                <a:cubicBezTo>
                  <a:pt x="1371675" y="524599"/>
                  <a:pt x="1388017" y="466399"/>
                  <a:pt x="1388017" y="466399"/>
                </a:cubicBezTo>
                <a:cubicBezTo>
                  <a:pt x="1392780" y="399724"/>
                  <a:pt x="1375512" y="327614"/>
                  <a:pt x="1402305" y="266374"/>
                </a:cubicBezTo>
                <a:cubicBezTo>
                  <a:pt x="1407393" y="254744"/>
                  <a:pt x="1523521" y="230009"/>
                  <a:pt x="1545180" y="223512"/>
                </a:cubicBezTo>
                <a:cubicBezTo>
                  <a:pt x="1574030" y="214857"/>
                  <a:pt x="1630905" y="194937"/>
                  <a:pt x="1630905" y="194937"/>
                </a:cubicBezTo>
                <a:cubicBezTo>
                  <a:pt x="1640430" y="180649"/>
                  <a:pt x="1651801" y="167433"/>
                  <a:pt x="1659480" y="152074"/>
                </a:cubicBezTo>
                <a:cubicBezTo>
                  <a:pt x="1666215" y="138604"/>
                  <a:pt x="1663118" y="119861"/>
                  <a:pt x="1673767" y="109212"/>
                </a:cubicBezTo>
                <a:cubicBezTo>
                  <a:pt x="1693706" y="89273"/>
                  <a:pt x="1780564" y="37016"/>
                  <a:pt x="1816642" y="23487"/>
                </a:cubicBezTo>
                <a:cubicBezTo>
                  <a:pt x="1835028" y="16592"/>
                  <a:pt x="1854742" y="13962"/>
                  <a:pt x="1873792" y="9199"/>
                </a:cubicBezTo>
                <a:cubicBezTo>
                  <a:pt x="1948392" y="16659"/>
                  <a:pt x="2007468" y="0"/>
                  <a:pt x="2059530" y="52062"/>
                </a:cubicBezTo>
                <a:cubicBezTo>
                  <a:pt x="2071672" y="64204"/>
                  <a:pt x="2081728" y="78981"/>
                  <a:pt x="2088105" y="94924"/>
                </a:cubicBezTo>
                <a:cubicBezTo>
                  <a:pt x="2091643" y="103768"/>
                  <a:pt x="2104773" y="111593"/>
                  <a:pt x="2102392" y="123499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r>
              <a:rPr lang="ru-RU" sz="2400" b="1" dirty="0" smtClean="0"/>
              <a:t>         Германия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Documents and Settings\Чупров Леонид\Рабочий стол\Начало войны\D_2_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CC0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Военно-стратегические планы Германии: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7143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+mj-lt"/>
              </a:rPr>
              <a:t>план «Барбаросса»</a:t>
            </a:r>
            <a:r>
              <a:rPr lang="ru-RU" sz="2000" b="1" dirty="0"/>
              <a:t> — план ведения военной кампании против СССР </a:t>
            </a:r>
            <a:endParaRPr lang="ru-RU" sz="2000" b="1" dirty="0">
              <a:latin typeface="+mj-lt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68313" y="2133600"/>
            <a:ext cx="83629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3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sz="3200" b="1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482182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latin typeface="+mj-lt"/>
              </a:rPr>
              <a:t>Он предусматривал</a:t>
            </a:r>
            <a:r>
              <a:rPr lang="en-US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bg2"/>
                </a:solidFill>
              </a:rPr>
              <a:t>одновременное нанесение ударов по трем главным направлениям: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 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3779838" y="3068638"/>
            <a:ext cx="51831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0" y="5214938"/>
            <a:ext cx="9143999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schemeClr val="bg2"/>
                </a:solidFill>
                <a:latin typeface="+mj-lt"/>
              </a:rPr>
              <a:t>ленинградскому (группа армий «Север»), 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schemeClr val="bg2"/>
                </a:solidFill>
                <a:latin typeface="+mj-lt"/>
              </a:rPr>
              <a:t>  московскому («Центр») 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schemeClr val="bg2"/>
                </a:solidFill>
                <a:latin typeface="+mj-lt"/>
              </a:rPr>
              <a:t>  киевскому («Юг»). 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0" y="142875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dirty="0">
                <a:solidFill>
                  <a:schemeClr val="bg2"/>
                </a:solidFill>
                <a:latin typeface="+mj-lt"/>
              </a:rPr>
              <a:t>был разработан в течение лета 1940 г. предусматривал проведение молниеносной (6 — 7 недель) войны. (Блицкриг)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0" y="55007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>
                <a:latin typeface="+mj-lt"/>
              </a:rPr>
              <a:t>Цель плана — выйти на линию Архангельск — Астрахань, захватить европейскую часть  СССР.</a:t>
            </a:r>
            <a:r>
              <a:rPr lang="ru-RU" b="1" dirty="0">
                <a:latin typeface="+mj-lt"/>
              </a:rPr>
              <a:t> 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1" y="1857364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874" b="7874"/>
          <a:stretch>
            <a:fillRect/>
          </a:stretch>
        </p:blipFill>
        <p:spPr bwMode="auto">
          <a:xfrm>
            <a:off x="4214809" y="1857364"/>
            <a:ext cx="452217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829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Штриховая стрелка вправо 2"/>
          <p:cNvSpPr/>
          <p:nvPr/>
        </p:nvSpPr>
        <p:spPr>
          <a:xfrm rot="18798731">
            <a:off x="-62144" y="2348522"/>
            <a:ext cx="2051050" cy="714375"/>
          </a:xfrm>
          <a:prstGeom prst="striped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28750" y="1357313"/>
            <a:ext cx="928688" cy="1000125"/>
          </a:xfrm>
          <a:prstGeom prst="ellipse">
            <a:avLst/>
          </a:prstGeom>
          <a:solidFill>
            <a:srgbClr val="FFFF00">
              <a:alpha val="49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20962786">
            <a:off x="266700" y="2962275"/>
            <a:ext cx="2759075" cy="827088"/>
          </a:xfrm>
          <a:prstGeom prst="striped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25" y="2571750"/>
            <a:ext cx="928688" cy="1000125"/>
          </a:xfrm>
          <a:prstGeom prst="ellipse">
            <a:avLst/>
          </a:prstGeom>
          <a:solidFill>
            <a:srgbClr val="FFFF00">
              <a:alpha val="49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2570501">
            <a:off x="206375" y="3849688"/>
            <a:ext cx="1698625" cy="642937"/>
          </a:xfrm>
          <a:prstGeom prst="striped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57313" y="4286250"/>
            <a:ext cx="928687" cy="1000125"/>
          </a:xfrm>
          <a:prstGeom prst="ellipse">
            <a:avLst/>
          </a:prstGeom>
          <a:solidFill>
            <a:srgbClr val="FFFF00">
              <a:alpha val="49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6" y="2185990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1042</TotalTime>
  <Words>2432</Words>
  <Application>Microsoft Office PowerPoint</Application>
  <PresentationFormat>Экран (4:3)</PresentationFormat>
  <Paragraphs>304</Paragraphs>
  <Slides>37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Судьба граждан СССР</vt:lpstr>
      <vt:lpstr>   Методы осуществления плана «ОСТ»</vt:lpstr>
      <vt:lpstr>Слайд 16</vt:lpstr>
      <vt:lpstr>Слайд 17</vt:lpstr>
      <vt:lpstr>Слайд 18</vt:lpstr>
      <vt:lpstr>Первый период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Первый этап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Carykova</cp:lastModifiedBy>
  <cp:revision>93</cp:revision>
  <dcterms:created xsi:type="dcterms:W3CDTF">2010-01-26T11:35:12Z</dcterms:created>
  <dcterms:modified xsi:type="dcterms:W3CDTF">2014-12-04T05:21:31Z</dcterms:modified>
</cp:coreProperties>
</file>