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261" r:id="rId2"/>
    <p:sldId id="262" r:id="rId3"/>
    <p:sldId id="273" r:id="rId4"/>
    <p:sldId id="256" r:id="rId5"/>
    <p:sldId id="264" r:id="rId6"/>
    <p:sldId id="274" r:id="rId7"/>
    <p:sldId id="258" r:id="rId8"/>
    <p:sldId id="259" r:id="rId9"/>
    <p:sldId id="277" r:id="rId10"/>
    <p:sldId id="281" r:id="rId11"/>
    <p:sldId id="279" r:id="rId12"/>
    <p:sldId id="28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00"/>
    <a:srgbClr val="CC0099"/>
    <a:srgbClr val="6666FF"/>
    <a:srgbClr val="99CC00"/>
    <a:srgbClr val="FF33CC"/>
    <a:srgbClr val="00B0F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DD442-627A-4484-9E22-D9AA56EB98B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A488C-1626-4605-B42C-C54EB5DA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991890-1C07-434D-997C-23C3D62CBF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E128-76B7-4360-97FA-B502CC2ECF8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19DC1-8875-4538-BB29-27AF26D6C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7858180" cy="342902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« …</a:t>
            </a:r>
            <a:r>
              <a:rPr lang="ru-RU" sz="3600" dirty="0"/>
              <a:t>есть только две науки,  в пользе которых можно быть твердо уверенным - это язык… и математика, я бы приохочивал ребенка только к этим двум наукам</a:t>
            </a:r>
            <a:r>
              <a:rPr lang="ru-RU" sz="3600" dirty="0" smtClean="0"/>
              <a:t>».  </a:t>
            </a:r>
          </a:p>
          <a:p>
            <a:r>
              <a:rPr lang="ru-RU" sz="3600" dirty="0" smtClean="0"/>
              <a:t>  Лев </a:t>
            </a:r>
            <a:r>
              <a:rPr lang="ru-RU" sz="3600" dirty="0"/>
              <a:t>Толстой </a:t>
            </a:r>
          </a:p>
        </p:txBody>
      </p:sp>
      <p:pic>
        <p:nvPicPr>
          <p:cNvPr id="9218" name="Picture 2" descr="C:\Users\1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571876"/>
            <a:ext cx="2714644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i="1" dirty="0" smtClean="0"/>
              <a:t>ФИЗМИНУТКА</a:t>
            </a:r>
            <a:endParaRPr lang="ru-RU" sz="6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Психологический тест.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араллелограмм 13"/>
          <p:cNvSpPr/>
          <p:nvPr/>
        </p:nvSpPr>
        <p:spPr>
          <a:xfrm>
            <a:off x="357158" y="785794"/>
            <a:ext cx="3000396" cy="1643074"/>
          </a:xfrm>
          <a:prstGeom prst="parallelogram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142976" y="4214818"/>
            <a:ext cx="2000264" cy="192882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4643446"/>
            <a:ext cx="2786082" cy="14287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5357818" y="1785926"/>
            <a:ext cx="2214578" cy="22145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3000372"/>
            <a:ext cx="178595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00063"/>
            <a:ext cx="8153400" cy="5367337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КВАДРАТ</a:t>
            </a:r>
            <a:r>
              <a:rPr lang="ru-RU" sz="2400" dirty="0" smtClean="0">
                <a:latin typeface="+mj-lt"/>
              </a:rPr>
              <a:t> неутомимый труженик.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ТРЕУГОЛЬНИК </a:t>
            </a:r>
            <a:r>
              <a:rPr lang="ru-RU" sz="2400" dirty="0" smtClean="0">
                <a:latin typeface="+mj-lt"/>
              </a:rPr>
              <a:t>символизирует лидерство.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ПРЯМОУГОЛЬНИК</a:t>
            </a:r>
            <a:r>
              <a:rPr lang="ru-RU" sz="2400" dirty="0" smtClean="0">
                <a:latin typeface="+mj-lt"/>
              </a:rPr>
              <a:t> - фигура, символизирующая состояние перехода и изменения. Это люди, не удовлетворенные тем образом жизни, который они ведут сейчас, и занятые поисками лучшего положения.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КРУГ</a:t>
            </a:r>
            <a:r>
              <a:rPr lang="ru-RU" sz="2400" dirty="0" smtClean="0">
                <a:latin typeface="+mj-lt"/>
              </a:rPr>
              <a:t> - это мифологический символ гармонии. Тот, кто уверенно выбирает его, искренне заинтересован в хороших межличностных отношениях. Высшая ценность для Круга - люди. Круг - самая доброжелательная из пяти форм.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Параллелограмм</a:t>
            </a:r>
            <a:r>
              <a:rPr lang="ru-RU" sz="2400" dirty="0" smtClean="0">
                <a:latin typeface="+mj-lt"/>
              </a:rPr>
              <a:t> - самая уникальная из пяти Эта фигура символизирует креативность, творчество.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 rot="10800000" flipV="1">
            <a:off x="714338" y="498069"/>
            <a:ext cx="692949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Задача№1.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Найти периметр прямоугольника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ABCD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если биссектриса угла А делит сторону ВС на отрезки 3 см и 5 см.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MCj028069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429000"/>
            <a:ext cx="2722555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42910" y="5072073"/>
            <a:ext cx="323402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рабочая 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тетрадь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№21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85812" y="2428868"/>
            <a:ext cx="4929196" cy="3395670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Задача№2.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АВСК – прямоугольник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АВ в 1,5 раза меньше ВС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Р = 51.Найти стороны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1" y="4000504"/>
            <a:ext cx="3571900" cy="250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728" y="571480"/>
            <a:ext cx="66437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п.45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№401(б)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Р.т.№22 </a:t>
            </a:r>
          </a:p>
          <a:p>
            <a:endParaRPr lang="ru-RU" sz="4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3286124"/>
            <a:ext cx="40005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Выписать в тетрадь все предметы в своей комнате, которые имеют форму прямоугольника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араллелограмм 13"/>
          <p:cNvSpPr/>
          <p:nvPr/>
        </p:nvSpPr>
        <p:spPr>
          <a:xfrm>
            <a:off x="500034" y="357166"/>
            <a:ext cx="3000396" cy="1643074"/>
          </a:xfrm>
          <a:prstGeom prst="parallelogram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142976" y="4214818"/>
            <a:ext cx="2000264" cy="192882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4643446"/>
            <a:ext cx="2786082" cy="14287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4929190" y="285728"/>
            <a:ext cx="2214578" cy="221457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2571744"/>
            <a:ext cx="178595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Трапеция 6"/>
          <p:cNvSpPr/>
          <p:nvPr/>
        </p:nvSpPr>
        <p:spPr>
          <a:xfrm>
            <a:off x="5857884" y="2643182"/>
            <a:ext cx="2057408" cy="1643074"/>
          </a:xfrm>
          <a:prstGeom prst="trapezoid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785786" y="2500306"/>
            <a:ext cx="3000396" cy="1643074"/>
          </a:xfrm>
          <a:prstGeom prst="parallelogram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43504" y="2571744"/>
            <a:ext cx="2786082" cy="15716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ctrTitle"/>
          </p:nvPr>
        </p:nvSpPr>
        <p:spPr>
          <a:xfrm>
            <a:off x="428596" y="1214422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Прям _ угольник</a:t>
            </a:r>
            <a:endParaRPr lang="ru-RU" sz="6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3143248"/>
            <a:ext cx="4572032" cy="2357454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500042"/>
            <a:ext cx="7929618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Прямоугольником называется параллелограмм, у которого все углы прямые.</a:t>
            </a:r>
          </a:p>
        </p:txBody>
      </p:sp>
      <p:pic>
        <p:nvPicPr>
          <p:cNvPr id="2051" name="Рисунок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599671"/>
            <a:ext cx="5786478" cy="315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5697559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ПАРАЛЛЕЛОГРАММ</a:t>
            </a:r>
          </a:p>
          <a:p>
            <a:endParaRPr lang="ru-RU" i="1" dirty="0" smtClean="0">
              <a:solidFill>
                <a:srgbClr val="C00000"/>
              </a:solidFill>
            </a:endParaRPr>
          </a:p>
          <a:p>
            <a:endParaRPr lang="ru-RU" i="1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66FF33"/>
              </a:solidFill>
            </a:endParaRPr>
          </a:p>
          <a:p>
            <a:endParaRPr lang="ru-RU" dirty="0" smtClean="0">
              <a:solidFill>
                <a:srgbClr val="66FF33"/>
              </a:solidFill>
            </a:endParaRPr>
          </a:p>
          <a:p>
            <a:r>
              <a:rPr lang="ru-RU" dirty="0" smtClean="0"/>
              <a:t>противолежащие  стороны равны и параллельны</a:t>
            </a:r>
            <a:r>
              <a:rPr lang="ru-RU" dirty="0" smtClean="0">
                <a:solidFill>
                  <a:srgbClr val="66FF33"/>
                </a:solidFill>
              </a:rPr>
              <a:t>.</a:t>
            </a:r>
          </a:p>
          <a:p>
            <a:r>
              <a:rPr lang="ru-RU" dirty="0" smtClean="0"/>
              <a:t>противоположные углы равны</a:t>
            </a:r>
          </a:p>
          <a:p>
            <a:r>
              <a:rPr lang="ru-RU" dirty="0" smtClean="0"/>
              <a:t> диагонали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 параллелограмма пересекаются, точкой пересечения делятся пополам.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697559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ПРЯМОУГОЛЬНИК</a:t>
            </a:r>
          </a:p>
          <a:p>
            <a:endParaRPr lang="ru-RU" i="1" dirty="0" smtClean="0">
              <a:solidFill>
                <a:srgbClr val="C00000"/>
              </a:solidFill>
            </a:endParaRPr>
          </a:p>
          <a:p>
            <a:endParaRPr lang="ru-RU" i="1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66FF33"/>
              </a:solidFill>
            </a:endParaRPr>
          </a:p>
          <a:p>
            <a:endParaRPr lang="ru-RU" dirty="0" smtClean="0">
              <a:solidFill>
                <a:srgbClr val="66FF33"/>
              </a:solidFill>
            </a:endParaRPr>
          </a:p>
          <a:p>
            <a:r>
              <a:rPr lang="ru-RU" dirty="0" smtClean="0"/>
              <a:t>противолежащие  стороны равны и параллельны</a:t>
            </a:r>
            <a:r>
              <a:rPr lang="ru-RU" dirty="0" smtClean="0">
                <a:solidFill>
                  <a:srgbClr val="66FF33"/>
                </a:solidFill>
              </a:rPr>
              <a:t>.</a:t>
            </a:r>
          </a:p>
          <a:p>
            <a:r>
              <a:rPr lang="ru-RU" dirty="0" smtClean="0"/>
              <a:t>противоположные углы равны</a:t>
            </a:r>
          </a:p>
          <a:p>
            <a:r>
              <a:rPr lang="ru-RU" dirty="0" smtClean="0"/>
              <a:t>углы прямоугольника равны 90</a:t>
            </a:r>
            <a:r>
              <a:rPr lang="ru-RU" baseline="30000" dirty="0" smtClean="0"/>
              <a:t>0</a:t>
            </a:r>
            <a:endParaRPr lang="ru-RU" dirty="0" smtClean="0"/>
          </a:p>
          <a:p>
            <a:r>
              <a:rPr lang="ru-RU" dirty="0" smtClean="0"/>
              <a:t> диагонали прямоугольника пересекаются, точкой пересечения делятся пополам.</a:t>
            </a:r>
          </a:p>
          <a:p>
            <a:endParaRPr lang="ru-RU" dirty="0"/>
          </a:p>
        </p:txBody>
      </p:sp>
      <p:sp>
        <p:nvSpPr>
          <p:cNvPr id="11" name="Параллелограмм 10"/>
          <p:cNvSpPr/>
          <p:nvPr/>
        </p:nvSpPr>
        <p:spPr>
          <a:xfrm rot="10800000">
            <a:off x="1142976" y="1000108"/>
            <a:ext cx="2428892" cy="1000132"/>
          </a:xfrm>
          <a:prstGeom prst="parallelogram">
            <a:avLst>
              <a:gd name="adj" fmla="val 41232"/>
            </a:avLst>
          </a:prstGeom>
          <a:noFill/>
          <a:ln w="5715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86380" y="857232"/>
            <a:ext cx="2428892" cy="1071570"/>
          </a:xfrm>
          <a:prstGeom prst="rect">
            <a:avLst/>
          </a:prstGeom>
          <a:noFill/>
          <a:ln w="3810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 rot="10800000">
            <a:off x="2214546" y="1714488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214546" y="1714488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  <a:cs typeface="Arial" pitchFamily="34" charset="0"/>
              </a:rPr>
              <a:t>Свойство прямоугольника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282" y="4643446"/>
            <a:ext cx="835824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Диагонали прямоугольника равны.</a:t>
            </a:r>
          </a:p>
          <a:p>
            <a:endParaRPr lang="ru-RU" sz="44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ookman Old Style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4678" y="5857892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АС = В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D</a:t>
            </a:r>
            <a:endParaRPr lang="ru-RU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cs typeface="Arial" pitchFamily="34" charset="0"/>
            </a:endParaRPr>
          </a:p>
        </p:txBody>
      </p:sp>
      <p:grpSp>
        <p:nvGrpSpPr>
          <p:cNvPr id="3" name="Группа 30"/>
          <p:cNvGrpSpPr/>
          <p:nvPr/>
        </p:nvGrpSpPr>
        <p:grpSpPr>
          <a:xfrm>
            <a:off x="1643042" y="1000108"/>
            <a:ext cx="5929354" cy="3759955"/>
            <a:chOff x="1643042" y="1071546"/>
            <a:chExt cx="5929354" cy="3759955"/>
          </a:xfrm>
        </p:grpSpPr>
        <p:sp>
          <p:nvSpPr>
            <p:cNvPr id="26" name="TextBox 25"/>
            <p:cNvSpPr txBox="1"/>
            <p:nvPr/>
          </p:nvSpPr>
          <p:spPr>
            <a:xfrm>
              <a:off x="1643042" y="400050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43042" y="107154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86578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58016" y="3857628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en-US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214546" y="1714488"/>
              <a:ext cx="4500594" cy="2643206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 rot="10800000">
            <a:off x="2071670" y="1214422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071670" y="1214422"/>
            <a:ext cx="4500594" cy="26432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0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9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Признак прямоугольника</a:t>
            </a:r>
            <a:endParaRPr lang="ru-RU" sz="4900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grpSp>
        <p:nvGrpSpPr>
          <p:cNvPr id="2" name="Группа 16"/>
          <p:cNvGrpSpPr/>
          <p:nvPr/>
        </p:nvGrpSpPr>
        <p:grpSpPr>
          <a:xfrm>
            <a:off x="1500166" y="571480"/>
            <a:ext cx="6000792" cy="3759955"/>
            <a:chOff x="1643042" y="1071546"/>
            <a:chExt cx="6000792" cy="3759955"/>
          </a:xfrm>
        </p:grpSpPr>
        <p:sp>
          <p:nvSpPr>
            <p:cNvPr id="19" name="TextBox 18"/>
            <p:cNvSpPr txBox="1"/>
            <p:nvPr/>
          </p:nvSpPr>
          <p:spPr>
            <a:xfrm>
              <a:off x="1643042" y="400050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43042" y="1071546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15140" y="1142984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ru-RU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929454" y="3786190"/>
              <a:ext cx="7143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en-US" sz="4800" b="1" dirty="0" smtClean="0">
                  <a:ln w="50800"/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800" b="1" dirty="0">
                <a:ln w="5080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214546" y="1714488"/>
              <a:ext cx="4500594" cy="2643206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57158" y="4857760"/>
            <a:ext cx="821537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параллелограмме диагонали равны, то этот параллелограмм-прямоугольник.</a:t>
            </a:r>
            <a:endParaRPr lang="ru-RU" sz="3600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476250"/>
            <a:ext cx="6048375" cy="755650"/>
          </a:xfrm>
          <a:noFill/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 </a:t>
            </a:r>
            <a:r>
              <a:rPr lang="ru-RU" sz="4000" b="1" dirty="0">
                <a:solidFill>
                  <a:schemeClr val="accent2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Применение</a:t>
            </a:r>
          </a:p>
        </p:txBody>
      </p:sp>
      <p:sp>
        <p:nvSpPr>
          <p:cNvPr id="30723" name="Rectangle 3" descr="10%"/>
          <p:cNvSpPr>
            <a:spLocks noGrp="1" noChangeArrowheads="1"/>
          </p:cNvSpPr>
          <p:nvPr>
            <p:ph sz="half" idx="1"/>
          </p:nvPr>
        </p:nvSpPr>
        <p:spPr>
          <a:xfrm>
            <a:off x="539750" y="1700213"/>
            <a:ext cx="6192838" cy="3313112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accent1"/>
                </a:solidFill>
                <a:latin typeface="Comic Sans MS" pitchFamily="66" charset="0"/>
              </a:rPr>
              <a:t>Прямоугольник несёт красоту, чёткость, стройность.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accent1"/>
                </a:solidFill>
                <a:latin typeface="Comic Sans MS" pitchFamily="66" charset="0"/>
              </a:rPr>
              <a:t>Оглянитесь вокруг: стены, пол, потолок, поверхность стола, футбольное поле, грани карандашей, даже записная книжка – все это прямоугольники. </a:t>
            </a:r>
            <a:br>
              <a:rPr lang="ru-RU" sz="2400" dirty="0">
                <a:solidFill>
                  <a:schemeClr val="accent1"/>
                </a:solidFill>
                <a:latin typeface="Comic Sans MS" pitchFamily="66" charset="0"/>
              </a:rPr>
            </a:br>
            <a:endParaRPr lang="ru-RU" sz="2400" dirty="0">
              <a:solidFill>
                <a:schemeClr val="accent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solidFill>
                  <a:schemeClr val="accent1"/>
                </a:solidFill>
                <a:latin typeface="Comic Sans MS" pitchFamily="66" charset="0"/>
              </a:rPr>
              <a:t>Попробуйте построить дом или сделать раму для картины, не зная свойств прямоугольника.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dirty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714348" y="571480"/>
            <a:ext cx="2376487" cy="10795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pic>
        <p:nvPicPr>
          <p:cNvPr id="7" name="Рисунок 6" descr="6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0"/>
            <a:ext cx="1790701" cy="1500198"/>
          </a:xfrm>
          <a:prstGeom prst="rect">
            <a:avLst/>
          </a:prstGeom>
        </p:spPr>
      </p:pic>
      <p:pic>
        <p:nvPicPr>
          <p:cNvPr id="8" name="Рисунок 7" descr="8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1571612"/>
            <a:ext cx="1428750" cy="10953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Рисунок 8" descr="4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43240" y="5143512"/>
            <a:ext cx="1214446" cy="1023938"/>
          </a:xfrm>
          <a:prstGeom prst="rect">
            <a:avLst/>
          </a:prstGeom>
        </p:spPr>
      </p:pic>
      <p:pic>
        <p:nvPicPr>
          <p:cNvPr id="10" name="Picture 16" descr="i?id=63025427-05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5000636"/>
            <a:ext cx="2076450" cy="1552575"/>
          </a:xfrm>
          <a:prstGeom prst="rect">
            <a:avLst/>
          </a:prstGeom>
          <a:noFill/>
        </p:spPr>
      </p:pic>
      <p:pic>
        <p:nvPicPr>
          <p:cNvPr id="11" name="Picture 4" descr="i?id=479848271-10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285720" y="4929198"/>
            <a:ext cx="2160588" cy="1612900"/>
          </a:xfrm>
          <a:prstGeom prst="rect">
            <a:avLst/>
          </a:prstGeom>
        </p:spPr>
      </p:pic>
      <p:pic>
        <p:nvPicPr>
          <p:cNvPr id="12" name="Picture 22" descr="i?id=48032156-20-7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5072074"/>
            <a:ext cx="2232025" cy="1476375"/>
          </a:xfrm>
          <a:prstGeom prst="rect">
            <a:avLst/>
          </a:prstGeom>
          <a:noFill/>
        </p:spPr>
      </p:pic>
      <p:pic>
        <p:nvPicPr>
          <p:cNvPr id="13" name="Picture 8" descr="i?id=96187433-28-7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29454" y="3071810"/>
            <a:ext cx="1728788" cy="17287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308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Прям _ угольник</vt:lpstr>
      <vt:lpstr>Слайд 5</vt:lpstr>
      <vt:lpstr>Слайд 6</vt:lpstr>
      <vt:lpstr>Слайд 7</vt:lpstr>
      <vt:lpstr>Слайд 8</vt:lpstr>
      <vt:lpstr> Применение</vt:lpstr>
      <vt:lpstr>ФИЗМИНУТКА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Прямоугольник</dc:title>
  <dc:creator>1</dc:creator>
  <cp:lastModifiedBy>1</cp:lastModifiedBy>
  <cp:revision>9</cp:revision>
  <dcterms:created xsi:type="dcterms:W3CDTF">2014-10-05T11:05:37Z</dcterms:created>
  <dcterms:modified xsi:type="dcterms:W3CDTF">2014-12-01T14:20:10Z</dcterms:modified>
</cp:coreProperties>
</file>