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58" r:id="rId4"/>
    <p:sldId id="259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302" r:id="rId13"/>
    <p:sldId id="269" r:id="rId14"/>
    <p:sldId id="270" r:id="rId15"/>
    <p:sldId id="303" r:id="rId16"/>
    <p:sldId id="272" r:id="rId17"/>
    <p:sldId id="274" r:id="rId18"/>
    <p:sldId id="275" r:id="rId19"/>
    <p:sldId id="304" r:id="rId20"/>
    <p:sldId id="30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07AFF7B-151C-491B-B83A-DE4347253198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32560C4-9035-48FD-BBF5-A32E3943D7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7.xml"/><Relationship Id="rId7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ru.wikipedia.org/wiki/%D0%93%D0%B5%D1%80%D0%B1_%D0%A0%D0%BE%D1%81%D1%81%D0%B8%D0%B9%D1%81%D0%BA%D0%BE%D0%B9_%D0%A4%D0%B5%D0%B4%D0%B5%D1%80%D0%B0%D1%86%D0%B8%D0%B8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789040"/>
            <a:ext cx="5292080" cy="1752600"/>
          </a:xfrm>
        </p:spPr>
        <p:txBody>
          <a:bodyPr/>
          <a:lstStyle/>
          <a:p>
            <a:r>
              <a:rPr lang="ru-RU" b="1" dirty="0" smtClean="0"/>
              <a:t>Задание № 11 ЕГЭ </a:t>
            </a:r>
          </a:p>
          <a:p>
            <a:r>
              <a:rPr lang="ru-RU" b="1" dirty="0" smtClean="0"/>
              <a:t>(базовый уровень, время </a:t>
            </a:r>
            <a:r>
              <a:rPr lang="ru-RU" b="1" dirty="0"/>
              <a:t>– 5 мин)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Рекурсивные </a:t>
            </a:r>
            <a:r>
              <a:rPr lang="ru-RU" dirty="0"/>
              <a:t>алгоритмы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609329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Коротун О.В., </a:t>
            </a:r>
          </a:p>
          <a:p>
            <a:r>
              <a:rPr lang="ru-RU" dirty="0" smtClean="0"/>
              <a:t>учитель информатики МОУ «СОШ № 71»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2834640" cy="1295399"/>
          </a:xfrm>
        </p:spPr>
        <p:txBody>
          <a:bodyPr/>
          <a:lstStyle/>
          <a:p>
            <a:r>
              <a:rPr lang="ru-RU" b="1" dirty="0"/>
              <a:t>Пример задания: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1124744"/>
            <a:ext cx="3312368" cy="5544616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Дан </a:t>
            </a:r>
            <a:r>
              <a:rPr lang="ru-RU" sz="2000" i="1" dirty="0"/>
              <a:t>рекурсивный алгоритм</a:t>
            </a:r>
            <a:r>
              <a:rPr lang="ru-RU" sz="2000" i="1" dirty="0" smtClean="0"/>
              <a:t>:</a:t>
            </a:r>
          </a:p>
          <a:p>
            <a:endParaRPr lang="ru-RU" sz="2000" dirty="0"/>
          </a:p>
          <a:p>
            <a:r>
              <a:rPr lang="en-US" sz="2000" b="1" dirty="0">
                <a:solidFill>
                  <a:schemeClr val="bg1"/>
                </a:solidFill>
              </a:rPr>
              <a:t>procedure F(n: integer);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begin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 err="1">
                <a:solidFill>
                  <a:schemeClr val="bg1"/>
                </a:solidFill>
              </a:rPr>
              <a:t>writeln</a:t>
            </a:r>
            <a:r>
              <a:rPr lang="en-US" sz="2000" b="1" dirty="0">
                <a:solidFill>
                  <a:schemeClr val="bg1"/>
                </a:solidFill>
              </a:rPr>
              <a:t>(n);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if n &lt; 5 then begin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chemeClr val="bg1"/>
                </a:solidFill>
              </a:rPr>
              <a:t>F(n + 1);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chemeClr val="bg1"/>
                </a:solidFill>
              </a:rPr>
              <a:t>  F(n + 3)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end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end</a:t>
            </a:r>
            <a:r>
              <a:rPr lang="en-US" sz="2000" b="1" dirty="0" smtClean="0">
                <a:solidFill>
                  <a:schemeClr val="bg1"/>
                </a:solidFill>
              </a:rPr>
              <a:t>;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i="1" dirty="0">
                <a:solidFill>
                  <a:srgbClr val="FF0000"/>
                </a:solidFill>
              </a:rPr>
              <a:t>Найдите сумму чисел</a:t>
            </a:r>
            <a:r>
              <a:rPr lang="ru-RU" sz="2000" i="1" dirty="0"/>
              <a:t>, которые будут выведены при вызове F(1).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24664" y="18025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Продолжаем до тех пор, пока условие </a:t>
            </a:r>
            <a:r>
              <a:rPr lang="en-US" b="1" dirty="0" smtClean="0"/>
              <a:t>n&lt;5 </a:t>
            </a:r>
            <a:r>
              <a:rPr lang="ru-RU" b="1" dirty="0" smtClean="0"/>
              <a:t> не станет ложным для узловых  параметров. Получаем следующие значения: </a:t>
            </a:r>
          </a:p>
          <a:p>
            <a:pPr algn="ctr"/>
            <a:endParaRPr lang="ru-RU" b="1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1"/>
          <p:cNvGrpSpPr>
            <a:grpSpLocks noChangeAspect="1"/>
          </p:cNvGrpSpPr>
          <p:nvPr/>
        </p:nvGrpSpPr>
        <p:grpSpPr bwMode="auto">
          <a:xfrm>
            <a:off x="3650789" y="1601229"/>
            <a:ext cx="5186443" cy="3609212"/>
            <a:chOff x="3255" y="1061"/>
            <a:chExt cx="4505" cy="3136"/>
          </a:xfrm>
        </p:grpSpPr>
        <p:sp>
          <p:nvSpPr>
            <p:cNvPr id="11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255" y="1061"/>
              <a:ext cx="4505" cy="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838" y="1069"/>
              <a:ext cx="458" cy="458"/>
              <a:chOff x="5542" y="1069"/>
              <a:chExt cx="458" cy="458"/>
            </a:xfrm>
          </p:grpSpPr>
          <p:sp>
            <p:nvSpPr>
              <p:cNvPr id="53" name="Oval 4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4972" y="1734"/>
              <a:ext cx="458" cy="458"/>
              <a:chOff x="5542" y="1069"/>
              <a:chExt cx="458" cy="458"/>
            </a:xfrm>
          </p:grpSpPr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kumimoji="0" lang="en-US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6719" y="1734"/>
              <a:ext cx="458" cy="458"/>
              <a:chOff x="5542" y="1069"/>
              <a:chExt cx="458" cy="458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0" name="Rectangle 37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5505" y="2400"/>
              <a:ext cx="458" cy="458"/>
              <a:chOff x="5542" y="1069"/>
              <a:chExt cx="458" cy="458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8" name="Rectangle 34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4402" y="2400"/>
              <a:ext cx="458" cy="458"/>
              <a:chOff x="5542" y="1069"/>
              <a:chExt cx="458" cy="458"/>
            </a:xfrm>
          </p:grpSpPr>
          <p:sp>
            <p:nvSpPr>
              <p:cNvPr id="45" name="Oval 32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6" name="Rectangle 31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3832" y="3065"/>
              <a:ext cx="458" cy="458"/>
              <a:chOff x="5542" y="1069"/>
              <a:chExt cx="458" cy="458"/>
            </a:xfrm>
          </p:grpSpPr>
          <p:sp>
            <p:nvSpPr>
              <p:cNvPr id="43" name="Oval 29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3263" y="3731"/>
              <a:ext cx="458" cy="458"/>
              <a:chOff x="5542" y="1069"/>
              <a:chExt cx="458" cy="458"/>
            </a:xfrm>
          </p:grpSpPr>
          <p:sp>
            <p:nvSpPr>
              <p:cNvPr id="41" name="Oval 26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2" name="Rectangle 25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4410" y="3731"/>
              <a:ext cx="458" cy="458"/>
              <a:chOff x="5542" y="1069"/>
              <a:chExt cx="458" cy="458"/>
            </a:xfrm>
          </p:grpSpPr>
          <p:sp>
            <p:nvSpPr>
              <p:cNvPr id="39" name="Oval 23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7</a:t>
                </a:r>
                <a:endParaRPr kumimoji="0" lang="en-US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4973" y="3065"/>
              <a:ext cx="458" cy="458"/>
              <a:chOff x="5542" y="1069"/>
              <a:chExt cx="458" cy="458"/>
            </a:xfrm>
          </p:grpSpPr>
          <p:sp>
            <p:nvSpPr>
              <p:cNvPr id="37" name="Oval 20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6</a:t>
                </a:r>
                <a:endParaRPr kumimoji="0" lang="en-US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154" y="2400"/>
              <a:ext cx="458" cy="458"/>
              <a:chOff x="5542" y="1069"/>
              <a:chExt cx="458" cy="458"/>
            </a:xfrm>
          </p:grpSpPr>
          <p:sp>
            <p:nvSpPr>
              <p:cNvPr id="35" name="Oval 17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7294" y="2400"/>
              <a:ext cx="458" cy="458"/>
              <a:chOff x="5542" y="1069"/>
              <a:chExt cx="458" cy="458"/>
            </a:xfrm>
          </p:grpSpPr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7</a:t>
                </a:r>
                <a:endParaRPr kumimoji="0" lang="en-US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752" y="2146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4191" y="2801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3630" y="3478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6264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5349" y="2132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6501" y="2124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7099" y="2133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4803" y="2801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1" name="Line 3"/>
            <p:cNvSpPr>
              <a:spLocks noChangeShapeType="1"/>
            </p:cNvSpPr>
            <p:nvPr/>
          </p:nvSpPr>
          <p:spPr bwMode="auto">
            <a:xfrm>
              <a:off x="4213" y="3478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>
              <a:off x="5349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491880" y="5820072"/>
            <a:ext cx="5652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Складывая </a:t>
            </a:r>
            <a:r>
              <a:rPr lang="ru-RU" sz="2400" b="1" dirty="0"/>
              <a:t>все эти числа, получаем </a:t>
            </a:r>
            <a:r>
              <a:rPr lang="ru-RU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55" name="Управляющая кнопка: домой 5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29"/>
          <p:cNvSpPr>
            <a:spLocks noChangeArrowheads="1"/>
          </p:cNvSpPr>
          <p:nvPr/>
        </p:nvSpPr>
        <p:spPr bwMode="auto">
          <a:xfrm>
            <a:off x="7711918" y="3989739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7617515" y="4010456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15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6444941" y="3989914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91344"/>
            <a:ext cx="3168352" cy="674711"/>
          </a:xfrm>
        </p:spPr>
        <p:txBody>
          <a:bodyPr/>
          <a:lstStyle/>
          <a:p>
            <a:r>
              <a:rPr lang="ru-RU" b="1" dirty="0" smtClean="0"/>
              <a:t>Пример № 2: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1124744"/>
            <a:ext cx="3312368" cy="5544616"/>
          </a:xfrm>
        </p:spPr>
        <p:txBody>
          <a:bodyPr>
            <a:noAutofit/>
          </a:bodyPr>
          <a:lstStyle/>
          <a:p>
            <a:r>
              <a:rPr lang="ru-RU" sz="2000" i="1" dirty="0"/>
              <a:t>Дан рекурсивный алгоритм:</a:t>
            </a:r>
            <a:endParaRPr lang="ru-RU" sz="2000" dirty="0"/>
          </a:p>
          <a:p>
            <a:r>
              <a:rPr lang="en-US" sz="2000" b="1" dirty="0"/>
              <a:t>procedure F(n: integer);</a:t>
            </a:r>
            <a:endParaRPr lang="ru-RU" sz="2000" dirty="0"/>
          </a:p>
          <a:p>
            <a:r>
              <a:rPr lang="en-US" sz="2000" b="1" dirty="0"/>
              <a:t>begin</a:t>
            </a:r>
            <a:endParaRPr lang="ru-RU" sz="2000" dirty="0"/>
          </a:p>
          <a:p>
            <a:r>
              <a:rPr lang="en-US" sz="2000" b="1" dirty="0"/>
              <a:t> </a:t>
            </a:r>
            <a:r>
              <a:rPr lang="en-US" sz="2000" b="1" dirty="0" err="1"/>
              <a:t>writeln</a:t>
            </a:r>
            <a:r>
              <a:rPr lang="en-US" sz="2000" b="1" dirty="0"/>
              <a:t>(n);</a:t>
            </a:r>
            <a:endParaRPr lang="ru-RU" sz="2000" dirty="0"/>
          </a:p>
          <a:p>
            <a:r>
              <a:rPr lang="en-US" sz="2000" b="1" dirty="0"/>
              <a:t> if n &lt; 6 then begin</a:t>
            </a:r>
            <a:endParaRPr lang="ru-RU" sz="2000" dirty="0"/>
          </a:p>
          <a:p>
            <a:r>
              <a:rPr lang="en-US" sz="2000" b="1" dirty="0"/>
              <a:t>   F(n+2);</a:t>
            </a:r>
            <a:endParaRPr lang="ru-RU" sz="2000" dirty="0"/>
          </a:p>
          <a:p>
            <a:r>
              <a:rPr lang="en-US" sz="2000" b="1" dirty="0"/>
              <a:t>   F(n*3)</a:t>
            </a:r>
            <a:endParaRPr lang="ru-RU" sz="2000" dirty="0"/>
          </a:p>
          <a:p>
            <a:r>
              <a:rPr lang="en-US" sz="2000" b="1" dirty="0"/>
              <a:t> end</a:t>
            </a:r>
            <a:endParaRPr lang="ru-RU" sz="2000" dirty="0"/>
          </a:p>
          <a:p>
            <a:r>
              <a:rPr lang="en-US" sz="2000" b="1" dirty="0"/>
              <a:t>end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endParaRPr lang="ru-RU" sz="2000" dirty="0"/>
          </a:p>
          <a:p>
            <a:r>
              <a:rPr lang="ru-RU" sz="2000" i="1" dirty="0"/>
              <a:t>Найдите сумму чисел, которые будут выведены при вызове F(1).</a:t>
            </a:r>
            <a:endParaRPr lang="ru-RU" sz="2000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1"/>
          <p:cNvGrpSpPr>
            <a:grpSpLocks noChangeAspect="1"/>
          </p:cNvGrpSpPr>
          <p:nvPr/>
        </p:nvGrpSpPr>
        <p:grpSpPr bwMode="auto">
          <a:xfrm>
            <a:off x="3823513" y="1700607"/>
            <a:ext cx="5186443" cy="3609212"/>
            <a:chOff x="3352" y="1069"/>
            <a:chExt cx="4505" cy="3136"/>
          </a:xfrm>
        </p:grpSpPr>
        <p:sp>
          <p:nvSpPr>
            <p:cNvPr id="11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352" y="1069"/>
              <a:ext cx="4505" cy="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838" y="1069"/>
              <a:ext cx="458" cy="458"/>
              <a:chOff x="5542" y="1069"/>
              <a:chExt cx="458" cy="458"/>
            </a:xfrm>
          </p:grpSpPr>
          <p:sp>
            <p:nvSpPr>
              <p:cNvPr id="53" name="Oval 4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4972" y="1734"/>
              <a:ext cx="458" cy="458"/>
              <a:chOff x="5542" y="1069"/>
              <a:chExt cx="458" cy="458"/>
            </a:xfrm>
          </p:grpSpPr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en-US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6719" y="1734"/>
              <a:ext cx="458" cy="458"/>
              <a:chOff x="5542" y="1069"/>
              <a:chExt cx="458" cy="458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 dirty="0"/>
              </a:p>
            </p:txBody>
          </p:sp>
          <p:sp>
            <p:nvSpPr>
              <p:cNvPr id="50" name="Rectangle 37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5505" y="2400"/>
              <a:ext cx="458" cy="458"/>
              <a:chOff x="5542" y="1069"/>
              <a:chExt cx="458" cy="458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8" name="Rectangle 34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9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4402" y="2400"/>
              <a:ext cx="458" cy="458"/>
              <a:chOff x="5542" y="1069"/>
              <a:chExt cx="458" cy="458"/>
            </a:xfrm>
          </p:grpSpPr>
          <p:sp>
            <p:nvSpPr>
              <p:cNvPr id="45" name="Oval 32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6" name="Rectangle 31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3832" y="3065"/>
              <a:ext cx="458" cy="458"/>
              <a:chOff x="5542" y="1069"/>
              <a:chExt cx="458" cy="458"/>
            </a:xfrm>
          </p:grpSpPr>
          <p:sp>
            <p:nvSpPr>
              <p:cNvPr id="43" name="Oval 29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5573" y="112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7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4904" y="3065"/>
              <a:ext cx="622" cy="542"/>
              <a:chOff x="5473" y="1069"/>
              <a:chExt cx="622" cy="542"/>
            </a:xfrm>
          </p:grpSpPr>
          <p:sp>
            <p:nvSpPr>
              <p:cNvPr id="37" name="Oval 20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5473" y="1078"/>
                <a:ext cx="622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15</a:t>
                </a:r>
                <a:endParaRPr kumimoji="0" lang="en-US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154" y="2400"/>
              <a:ext cx="458" cy="458"/>
              <a:chOff x="5542" y="1069"/>
              <a:chExt cx="458" cy="458"/>
            </a:xfrm>
          </p:grpSpPr>
          <p:sp>
            <p:nvSpPr>
              <p:cNvPr id="35" name="Oval 17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7294" y="2400"/>
              <a:ext cx="458" cy="458"/>
              <a:chOff x="5542" y="1069"/>
              <a:chExt cx="458" cy="458"/>
            </a:xfrm>
          </p:grpSpPr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9</a:t>
                </a:r>
                <a:endParaRPr kumimoji="0" lang="en-US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752" y="2146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4191" y="2801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6264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5349" y="2132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6501" y="2124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7099" y="2133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4803" y="2801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>
              <a:off x="5349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639302" y="5820072"/>
            <a:ext cx="5397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Складывая </a:t>
            </a:r>
            <a:r>
              <a:rPr lang="ru-RU" sz="2400" b="1" dirty="0"/>
              <a:t>все эти числа, получаем </a:t>
            </a:r>
            <a:r>
              <a:rPr lang="ru-RU" sz="2400" b="1" dirty="0" smtClean="0">
                <a:solidFill>
                  <a:srgbClr val="FF0000"/>
                </a:solidFill>
              </a:rPr>
              <a:t>79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 flipH="1">
            <a:off x="6770833" y="3642170"/>
            <a:ext cx="323505" cy="3556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6484744" y="4020987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Line 4"/>
          <p:cNvSpPr>
            <a:spLocks noChangeShapeType="1"/>
          </p:cNvSpPr>
          <p:nvPr/>
        </p:nvSpPr>
        <p:spPr bwMode="auto">
          <a:xfrm>
            <a:off x="7538065" y="3654829"/>
            <a:ext cx="323505" cy="3556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62" name="TextBox 61"/>
          <p:cNvSpPr txBox="1"/>
          <p:nvPr/>
        </p:nvSpPr>
        <p:spPr>
          <a:xfrm>
            <a:off x="6049509" y="1785010"/>
            <a:ext cx="97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7308304" y="1836113"/>
            <a:ext cx="71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</a:t>
            </a:r>
            <a:r>
              <a:rPr lang="en-US" sz="2800" dirty="0" smtClean="0"/>
              <a:t>3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23513" y="260648"/>
            <a:ext cx="502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Аналогичная задача, которую можно решать с помощью дерева: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95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91344"/>
            <a:ext cx="3168352" cy="674711"/>
          </a:xfrm>
        </p:spPr>
        <p:txBody>
          <a:bodyPr/>
          <a:lstStyle/>
          <a:p>
            <a:r>
              <a:rPr lang="ru-RU" b="1" dirty="0" smtClean="0"/>
              <a:t>Пример № 2: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1124744"/>
            <a:ext cx="3312368" cy="5544616"/>
          </a:xfrm>
        </p:spPr>
        <p:txBody>
          <a:bodyPr>
            <a:noAutofit/>
          </a:bodyPr>
          <a:lstStyle/>
          <a:p>
            <a:r>
              <a:rPr lang="ru-RU" sz="2000" i="1" dirty="0"/>
              <a:t>Дан рекурсивный алгоритм:</a:t>
            </a:r>
            <a:endParaRPr lang="ru-RU" sz="2000" dirty="0"/>
          </a:p>
          <a:p>
            <a:r>
              <a:rPr lang="en-US" sz="2000" b="1" dirty="0"/>
              <a:t>procedure F(n: integer);</a:t>
            </a:r>
            <a:endParaRPr lang="ru-RU" sz="2000" dirty="0"/>
          </a:p>
          <a:p>
            <a:r>
              <a:rPr lang="en-US" sz="2000" b="1" dirty="0"/>
              <a:t>begin</a:t>
            </a:r>
            <a:endParaRPr lang="ru-RU" sz="2000" dirty="0"/>
          </a:p>
          <a:p>
            <a:r>
              <a:rPr lang="en-US" sz="2000" b="1" dirty="0"/>
              <a:t> </a:t>
            </a:r>
            <a:r>
              <a:rPr lang="en-US" sz="2000" b="1" dirty="0" err="1"/>
              <a:t>writeln</a:t>
            </a:r>
            <a:r>
              <a:rPr lang="en-US" sz="2000" b="1" dirty="0"/>
              <a:t>(n);</a:t>
            </a:r>
            <a:endParaRPr lang="ru-RU" sz="2000" dirty="0"/>
          </a:p>
          <a:p>
            <a:r>
              <a:rPr lang="en-US" sz="2000" b="1" dirty="0"/>
              <a:t> if n &lt; 6 then begin</a:t>
            </a:r>
            <a:endParaRPr lang="ru-RU" sz="2000" dirty="0"/>
          </a:p>
          <a:p>
            <a:r>
              <a:rPr lang="en-US" sz="2000" b="1" dirty="0"/>
              <a:t>   F(n+2);</a:t>
            </a:r>
            <a:endParaRPr lang="ru-RU" sz="2000" dirty="0"/>
          </a:p>
          <a:p>
            <a:r>
              <a:rPr lang="en-US" sz="2000" b="1" dirty="0"/>
              <a:t>   F(n*3)</a:t>
            </a:r>
            <a:endParaRPr lang="ru-RU" sz="2000" dirty="0"/>
          </a:p>
          <a:p>
            <a:r>
              <a:rPr lang="en-US" sz="2000" b="1" dirty="0"/>
              <a:t> end</a:t>
            </a:r>
            <a:endParaRPr lang="ru-RU" sz="2000" dirty="0"/>
          </a:p>
          <a:p>
            <a:r>
              <a:rPr lang="en-US" sz="2000" b="1" dirty="0"/>
              <a:t>end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endParaRPr lang="ru-RU" sz="2000" dirty="0"/>
          </a:p>
          <a:p>
            <a:r>
              <a:rPr lang="ru-RU" sz="2000" i="1" dirty="0"/>
              <a:t>Найдите сумму чисел, которые будут выведены при вызове F(1).</a:t>
            </a:r>
            <a:endParaRPr lang="ru-RU" sz="2000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3513" y="260648"/>
                <a:ext cx="5026418" cy="747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/>
                  <a:t>А можно обойтись и без дерева!</a:t>
                </a:r>
              </a:p>
              <a:p>
                <a:pPr algn="ctr"/>
                <a:r>
                  <a:rPr lang="ru-RU" sz="2400" b="1" dirty="0" smtClean="0"/>
                  <a:t>Пусть </a:t>
                </a:r>
                <a:r>
                  <a:rPr lang="en-US" sz="2400" b="1" dirty="0" smtClean="0"/>
                  <a:t>S(n) </a:t>
                </a:r>
                <a:r>
                  <a:rPr lang="ru-RU" sz="2400" b="1" dirty="0" smtClean="0"/>
                  <a:t>– это сумма чисел,  которые будут выведены при вызове </a:t>
                </a:r>
                <a:r>
                  <a:rPr lang="en-US" sz="2400" b="1" dirty="0" smtClean="0"/>
                  <a:t>F(n).</a:t>
                </a:r>
                <a:r>
                  <a:rPr lang="ru-RU" sz="2400" b="1" dirty="0" smtClean="0"/>
                  <a:t>  Тогда</a:t>
                </a:r>
              </a:p>
              <a:p>
                <a:pPr algn="ctr"/>
                <a:endParaRPr lang="en-US" sz="2400" b="1" dirty="0" smtClean="0"/>
              </a:p>
              <a:p>
                <a:pPr algn="ctr"/>
                <a:endParaRPr lang="en-US" sz="2400" b="1" dirty="0"/>
              </a:p>
              <a:p>
                <a:r>
                  <a:rPr lang="en-US" sz="2400" b="1" dirty="0" smtClean="0"/>
                  <a:t>                     </a:t>
                </a:r>
                <a:r>
                  <a:rPr lang="en-US" sz="2400" b="1" dirty="0" err="1" smtClean="0"/>
                  <a:t>n+S</a:t>
                </a:r>
                <a:r>
                  <a:rPr lang="en-US" sz="2400" b="1" dirty="0" smtClean="0"/>
                  <a:t>(n+2)+S(n*3),   n&lt;6</a:t>
                </a:r>
              </a:p>
              <a:p>
                <a:r>
                  <a:rPr lang="en-US" sz="2400" b="1" dirty="0" smtClean="0"/>
                  <a:t>     S(n) =</a:t>
                </a:r>
              </a:p>
              <a:p>
                <a:r>
                  <a:rPr lang="en-US" sz="2400" b="1" dirty="0" smtClean="0"/>
                  <a:t>                     n,  n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endParaRPr lang="en-US" sz="2400" b="1" dirty="0" smtClean="0"/>
              </a:p>
              <a:p>
                <a:endParaRPr lang="en-US" sz="2400" b="1" dirty="0"/>
              </a:p>
              <a:p>
                <a:r>
                  <a:rPr lang="ru-RU" sz="2400" b="1" dirty="0" smtClean="0"/>
                  <a:t>Выполняем вычисления:</a:t>
                </a:r>
              </a:p>
              <a:p>
                <a:r>
                  <a:rPr lang="en-US" sz="2400" b="1" dirty="0" smtClean="0"/>
                  <a:t>S(1)=1+S(3)+S(3)</a:t>
                </a:r>
              </a:p>
              <a:p>
                <a:r>
                  <a:rPr lang="en-US" sz="2400" b="1" dirty="0" smtClean="0"/>
                  <a:t>S(3)=3+S(5)+S(9)=12+S(5)</a:t>
                </a:r>
              </a:p>
              <a:p>
                <a:r>
                  <a:rPr lang="en-US" sz="2400" b="1" dirty="0" smtClean="0"/>
                  <a:t>S(5)=5+S(7)+S(15)=5+7+15=27</a:t>
                </a:r>
              </a:p>
              <a:p>
                <a:r>
                  <a:rPr lang="ru-RU" sz="2400" b="1" dirty="0" smtClean="0"/>
                  <a:t>Делаем обратный ход:</a:t>
                </a:r>
              </a:p>
              <a:p>
                <a:r>
                  <a:rPr lang="en-US" sz="2400" b="1" dirty="0" smtClean="0"/>
                  <a:t>S(3)=12+27=39</a:t>
                </a:r>
              </a:p>
              <a:p>
                <a:r>
                  <a:rPr lang="en-US" sz="2400" b="1" dirty="0" smtClean="0"/>
                  <a:t>S(1)=1+39+39=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79</a:t>
                </a:r>
                <a:r>
                  <a:rPr lang="ru-RU" sz="2400" b="1" dirty="0" smtClean="0"/>
                  <a:t>   </a:t>
                </a:r>
                <a:endParaRPr lang="en-US" sz="2400" b="1" dirty="0"/>
              </a:p>
              <a:p>
                <a:endParaRPr lang="en-US" sz="2400" b="1" dirty="0" smtClean="0"/>
              </a:p>
              <a:p>
                <a:endParaRPr lang="en-US" sz="2400" b="1" dirty="0"/>
              </a:p>
              <a:p>
                <a:endParaRPr lang="ru-RU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513" y="260648"/>
                <a:ext cx="5026418" cy="7478970"/>
              </a:xfrm>
              <a:prstGeom prst="rect">
                <a:avLst/>
              </a:prstGeom>
              <a:blipFill rotWithShape="1">
                <a:blip r:embed="rId2"/>
                <a:stretch>
                  <a:fillRect l="-1818" t="-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Левая фигурная скобка 7"/>
          <p:cNvSpPr/>
          <p:nvPr/>
        </p:nvSpPr>
        <p:spPr>
          <a:xfrm>
            <a:off x="5076056" y="2348880"/>
            <a:ext cx="216024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val 29"/>
          <p:cNvSpPr>
            <a:spLocks noChangeArrowheads="1"/>
          </p:cNvSpPr>
          <p:nvPr/>
        </p:nvSpPr>
        <p:spPr bwMode="auto">
          <a:xfrm>
            <a:off x="4283968" y="4873301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90" name="Oval 29"/>
          <p:cNvSpPr>
            <a:spLocks noChangeArrowheads="1"/>
          </p:cNvSpPr>
          <p:nvPr/>
        </p:nvSpPr>
        <p:spPr bwMode="auto">
          <a:xfrm>
            <a:off x="3724664" y="4846105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4" name="Oval 29"/>
          <p:cNvSpPr>
            <a:spLocks noChangeArrowheads="1"/>
          </p:cNvSpPr>
          <p:nvPr/>
        </p:nvSpPr>
        <p:spPr bwMode="auto">
          <a:xfrm>
            <a:off x="6965511" y="3977080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91344"/>
            <a:ext cx="3168352" cy="674711"/>
          </a:xfrm>
        </p:spPr>
        <p:txBody>
          <a:bodyPr/>
          <a:lstStyle/>
          <a:p>
            <a:r>
              <a:rPr lang="ru-RU" b="1" dirty="0" smtClean="0"/>
              <a:t>Пример № 3: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1124744"/>
            <a:ext cx="3312368" cy="5544616"/>
          </a:xfrm>
        </p:spPr>
        <p:txBody>
          <a:bodyPr>
            <a:noAutofit/>
          </a:bodyPr>
          <a:lstStyle/>
          <a:p>
            <a:r>
              <a:rPr lang="ru-RU" sz="2000" i="1" dirty="0"/>
              <a:t>Дан рекурсивный алгоритм:</a:t>
            </a:r>
            <a:endParaRPr lang="ru-RU" sz="2000" dirty="0"/>
          </a:p>
          <a:p>
            <a:r>
              <a:rPr lang="ru-RU" sz="2000" b="1" dirty="0" err="1"/>
              <a:t>procedure</a:t>
            </a:r>
            <a:r>
              <a:rPr lang="ru-RU" sz="2000" b="1" dirty="0"/>
              <a:t> F(n: </a:t>
            </a:r>
            <a:r>
              <a:rPr lang="ru-RU" sz="2000" b="1" dirty="0" err="1"/>
              <a:t>integer</a:t>
            </a:r>
            <a:r>
              <a:rPr lang="ru-RU" sz="2000" b="1" dirty="0"/>
              <a:t>);</a:t>
            </a:r>
            <a:endParaRPr lang="ru-RU" sz="2000" dirty="0"/>
          </a:p>
          <a:p>
            <a:r>
              <a:rPr lang="ru-RU" sz="2000" b="1" dirty="0" err="1"/>
              <a:t>begin</a:t>
            </a:r>
            <a:endParaRPr lang="ru-RU" sz="2000" dirty="0"/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writeln</a:t>
            </a:r>
            <a:r>
              <a:rPr lang="ru-RU" sz="2000" b="1" dirty="0">
                <a:solidFill>
                  <a:srgbClr val="FF0000"/>
                </a:solidFill>
              </a:rPr>
              <a:t>('*')</a:t>
            </a:r>
            <a:r>
              <a:rPr lang="ru-RU" sz="2000" b="1" dirty="0">
                <a:solidFill>
                  <a:schemeClr val="bg1"/>
                </a:solidFill>
              </a:rPr>
              <a:t>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/>
              <a:t> </a:t>
            </a:r>
            <a:r>
              <a:rPr lang="ru-RU" sz="2000" b="1" dirty="0" err="1"/>
              <a:t>if</a:t>
            </a:r>
            <a:r>
              <a:rPr lang="ru-RU" sz="2000" b="1" dirty="0"/>
              <a:t> n &gt; 0 </a:t>
            </a:r>
            <a:r>
              <a:rPr lang="ru-RU" sz="2000" b="1" dirty="0" err="1"/>
              <a:t>then</a:t>
            </a:r>
            <a:r>
              <a:rPr lang="ru-RU" sz="2000" b="1" dirty="0"/>
              <a:t> </a:t>
            </a:r>
            <a:r>
              <a:rPr lang="ru-RU" sz="2000" b="1" dirty="0" err="1"/>
              <a:t>begin</a:t>
            </a:r>
            <a:endParaRPr lang="ru-RU" sz="2000" dirty="0"/>
          </a:p>
          <a:p>
            <a:r>
              <a:rPr lang="ru-RU" sz="2000" b="1" dirty="0"/>
              <a:t>   F(n-2);</a:t>
            </a:r>
            <a:endParaRPr lang="ru-RU" sz="2000" dirty="0"/>
          </a:p>
          <a:p>
            <a:r>
              <a:rPr lang="ru-RU" sz="2000" b="1" dirty="0"/>
              <a:t>   F(n </a:t>
            </a:r>
            <a:r>
              <a:rPr lang="ru-RU" sz="2000" b="1" dirty="0" err="1"/>
              <a:t>div</a:t>
            </a:r>
            <a:r>
              <a:rPr lang="ru-RU" sz="2000" b="1" dirty="0"/>
              <a:t> 2)</a:t>
            </a:r>
            <a:endParaRPr lang="ru-RU" sz="2000" dirty="0"/>
          </a:p>
          <a:p>
            <a:r>
              <a:rPr lang="ru-RU" sz="2000" b="1" dirty="0"/>
              <a:t> </a:t>
            </a:r>
            <a:r>
              <a:rPr lang="ru-RU" sz="2000" b="1" dirty="0" err="1"/>
              <a:t>end</a:t>
            </a:r>
            <a:endParaRPr lang="ru-RU" sz="2000" dirty="0"/>
          </a:p>
          <a:p>
            <a:r>
              <a:rPr lang="ru-RU" sz="2000" b="1" dirty="0" err="1"/>
              <a:t>end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endParaRPr lang="ru-RU" sz="2000" dirty="0"/>
          </a:p>
          <a:p>
            <a:r>
              <a:rPr lang="ru-RU" sz="2000" i="1" dirty="0"/>
              <a:t> Сколько символов "звездочка" будет напечатано на экране при выполнении вызова F(7)?</a:t>
            </a:r>
            <a:endParaRPr lang="ru-RU" sz="2000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1"/>
          <p:cNvGrpSpPr>
            <a:grpSpLocks noChangeAspect="1"/>
          </p:cNvGrpSpPr>
          <p:nvPr/>
        </p:nvGrpSpPr>
        <p:grpSpPr bwMode="auto">
          <a:xfrm>
            <a:off x="3419872" y="-166147"/>
            <a:ext cx="5397124" cy="4725581"/>
            <a:chOff x="3064" y="-499"/>
            <a:chExt cx="4688" cy="4106"/>
          </a:xfrm>
        </p:grpSpPr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838" y="1069"/>
              <a:ext cx="458" cy="458"/>
              <a:chOff x="5542" y="1069"/>
              <a:chExt cx="458" cy="458"/>
            </a:xfrm>
          </p:grpSpPr>
          <p:sp>
            <p:nvSpPr>
              <p:cNvPr id="53" name="Oval 4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7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4972" y="1734"/>
              <a:ext cx="458" cy="458"/>
              <a:chOff x="5542" y="1069"/>
              <a:chExt cx="458" cy="458"/>
            </a:xfrm>
          </p:grpSpPr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en-US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6719" y="1734"/>
              <a:ext cx="458" cy="458"/>
              <a:chOff x="5542" y="1069"/>
              <a:chExt cx="458" cy="458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 dirty="0"/>
              </a:p>
            </p:txBody>
          </p:sp>
          <p:sp>
            <p:nvSpPr>
              <p:cNvPr id="50" name="Rectangle 37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5505" y="2400"/>
              <a:ext cx="458" cy="458"/>
              <a:chOff x="5542" y="1069"/>
              <a:chExt cx="458" cy="458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8" name="Rectangle 34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4402" y="2400"/>
              <a:ext cx="458" cy="458"/>
              <a:chOff x="5542" y="1069"/>
              <a:chExt cx="458" cy="458"/>
            </a:xfrm>
          </p:grpSpPr>
          <p:sp>
            <p:nvSpPr>
              <p:cNvPr id="45" name="Oval 32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6" name="Rectangle 31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4121" y="3089"/>
              <a:ext cx="458" cy="458"/>
              <a:chOff x="5831" y="1093"/>
              <a:chExt cx="458" cy="458"/>
            </a:xfrm>
          </p:grpSpPr>
          <p:sp>
            <p:nvSpPr>
              <p:cNvPr id="43" name="Oval 29"/>
              <p:cNvSpPr>
                <a:spLocks noChangeArrowheads="1"/>
              </p:cNvSpPr>
              <p:nvPr/>
            </p:nvSpPr>
            <p:spPr bwMode="auto">
              <a:xfrm>
                <a:off x="5831" y="1093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5841" y="1132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4579" y="3074"/>
              <a:ext cx="622" cy="533"/>
              <a:chOff x="5148" y="1078"/>
              <a:chExt cx="622" cy="533"/>
            </a:xfrm>
          </p:grpSpPr>
          <p:sp>
            <p:nvSpPr>
              <p:cNvPr id="37" name="Oval 20"/>
              <p:cNvSpPr>
                <a:spLocks noChangeArrowheads="1"/>
              </p:cNvSpPr>
              <p:nvPr/>
            </p:nvSpPr>
            <p:spPr bwMode="auto">
              <a:xfrm>
                <a:off x="5232" y="1102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5148" y="1078"/>
                <a:ext cx="622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en-US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154" y="2400"/>
              <a:ext cx="458" cy="458"/>
              <a:chOff x="5542" y="1069"/>
              <a:chExt cx="458" cy="458"/>
            </a:xfrm>
          </p:grpSpPr>
          <p:sp>
            <p:nvSpPr>
              <p:cNvPr id="35" name="Oval 17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7294" y="2400"/>
              <a:ext cx="458" cy="458"/>
              <a:chOff x="5542" y="1069"/>
              <a:chExt cx="458" cy="458"/>
            </a:xfrm>
          </p:grpSpPr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en-US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752" y="2146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4437" y="2860"/>
              <a:ext cx="142" cy="2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6264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5349" y="2132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6501" y="2124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7099" y="2133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4663" y="2849"/>
              <a:ext cx="227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>
              <a:off x="5349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11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064" y="-499"/>
              <a:ext cx="4505" cy="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3724663" y="180256"/>
            <a:ext cx="516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этом примере на экран выводятся не значения параметра </a:t>
            </a:r>
            <a:r>
              <a:rPr lang="en-US" sz="2400" b="1" dirty="0" smtClean="0"/>
              <a:t>n</a:t>
            </a:r>
            <a:r>
              <a:rPr lang="ru-RU" sz="2400" b="1" dirty="0" smtClean="0"/>
              <a:t>, а символ </a:t>
            </a:r>
            <a:r>
              <a:rPr lang="ru-RU" sz="2400" b="1" dirty="0" smtClean="0">
                <a:solidFill>
                  <a:srgbClr val="FF0000"/>
                </a:solidFill>
              </a:rPr>
              <a:t>*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22740" y="1785010"/>
            <a:ext cx="97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-2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7249419" y="1739738"/>
            <a:ext cx="146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div </a:t>
            </a:r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64" name="Line 2"/>
          <p:cNvSpPr>
            <a:spLocks noChangeShapeType="1"/>
          </p:cNvSpPr>
          <p:nvPr/>
        </p:nvSpPr>
        <p:spPr bwMode="auto">
          <a:xfrm>
            <a:off x="6530486" y="3697413"/>
            <a:ext cx="338586" cy="3088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66" name="Oval 20"/>
          <p:cNvSpPr>
            <a:spLocks noChangeArrowheads="1"/>
          </p:cNvSpPr>
          <p:nvPr/>
        </p:nvSpPr>
        <p:spPr bwMode="auto">
          <a:xfrm>
            <a:off x="6438232" y="3963270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ine 10"/>
          <p:cNvSpPr>
            <a:spLocks noChangeShapeType="1"/>
          </p:cNvSpPr>
          <p:nvPr/>
        </p:nvSpPr>
        <p:spPr bwMode="auto">
          <a:xfrm flipH="1">
            <a:off x="6217844" y="3697413"/>
            <a:ext cx="323505" cy="3556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68" name="Oval 20"/>
          <p:cNvSpPr>
            <a:spLocks noChangeArrowheads="1"/>
          </p:cNvSpPr>
          <p:nvPr/>
        </p:nvSpPr>
        <p:spPr bwMode="auto">
          <a:xfrm>
            <a:off x="5905442" y="3989164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69" name="Rectangle 19"/>
          <p:cNvSpPr>
            <a:spLocks noChangeArrowheads="1"/>
          </p:cNvSpPr>
          <p:nvPr/>
        </p:nvSpPr>
        <p:spPr bwMode="auto">
          <a:xfrm>
            <a:off x="5796136" y="3967700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 dirty="0">
                <a:latin typeface="Arial" pitchFamily="34" charset="0"/>
                <a:cs typeface="Times New Roman" pitchFamily="18" charset="0"/>
              </a:rPr>
              <a:t>0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4"/>
          <p:cNvSpPr>
            <a:spLocks noChangeShapeType="1"/>
          </p:cNvSpPr>
          <p:nvPr/>
        </p:nvSpPr>
        <p:spPr bwMode="auto">
          <a:xfrm>
            <a:off x="7376765" y="3646774"/>
            <a:ext cx="378838" cy="3740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H="1">
            <a:off x="7166075" y="3699714"/>
            <a:ext cx="165415" cy="3210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3" name="Rectangle 28"/>
          <p:cNvSpPr>
            <a:spLocks noChangeArrowheads="1"/>
          </p:cNvSpPr>
          <p:nvPr/>
        </p:nvSpPr>
        <p:spPr bwMode="auto">
          <a:xfrm>
            <a:off x="6965511" y="4000849"/>
            <a:ext cx="530549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dirty="0" smtClean="0">
                <a:latin typeface="Arial" pitchFamily="34" charset="0"/>
                <a:cs typeface="Times New Roman" pitchFamily="18" charset="0"/>
              </a:rPr>
              <a:t>-1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7518352" y="3973629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7473561" y="4005064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 dirty="0">
                <a:latin typeface="Arial" pitchFamily="34" charset="0"/>
                <a:cs typeface="Times New Roman" pitchFamily="18" charset="0"/>
              </a:rPr>
              <a:t>0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4"/>
          <p:cNvSpPr>
            <a:spLocks noChangeShapeType="1"/>
          </p:cNvSpPr>
          <p:nvPr/>
        </p:nvSpPr>
        <p:spPr bwMode="auto">
          <a:xfrm flipH="1">
            <a:off x="8315038" y="3687055"/>
            <a:ext cx="285145" cy="34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8" name="Line 4"/>
          <p:cNvSpPr>
            <a:spLocks noChangeShapeType="1"/>
          </p:cNvSpPr>
          <p:nvPr/>
        </p:nvSpPr>
        <p:spPr bwMode="auto">
          <a:xfrm>
            <a:off x="8600183" y="3687054"/>
            <a:ext cx="242134" cy="3337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9" name="Oval 29"/>
          <p:cNvSpPr>
            <a:spLocks noChangeArrowheads="1"/>
          </p:cNvSpPr>
          <p:nvPr/>
        </p:nvSpPr>
        <p:spPr bwMode="auto">
          <a:xfrm>
            <a:off x="8045631" y="3989164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8045631" y="4000849"/>
            <a:ext cx="530549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dirty="0" smtClean="0">
                <a:latin typeface="Arial" pitchFamily="34" charset="0"/>
                <a:cs typeface="Times New Roman" pitchFamily="18" charset="0"/>
              </a:rPr>
              <a:t>-1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20"/>
          <p:cNvSpPr>
            <a:spLocks noChangeArrowheads="1"/>
          </p:cNvSpPr>
          <p:nvPr/>
        </p:nvSpPr>
        <p:spPr bwMode="auto">
          <a:xfrm>
            <a:off x="8616721" y="4001514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2" name="Rectangle 19"/>
          <p:cNvSpPr>
            <a:spLocks noChangeArrowheads="1"/>
          </p:cNvSpPr>
          <p:nvPr/>
        </p:nvSpPr>
        <p:spPr bwMode="auto">
          <a:xfrm>
            <a:off x="8536434" y="4039708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 dirty="0">
                <a:latin typeface="Arial" pitchFamily="34" charset="0"/>
                <a:cs typeface="Times New Roman" pitchFamily="18" charset="0"/>
              </a:rPr>
              <a:t>0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 flipH="1">
            <a:off x="4139952" y="4346422"/>
            <a:ext cx="508318" cy="5166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4" name="Line 10"/>
          <p:cNvSpPr>
            <a:spLocks noChangeShapeType="1"/>
          </p:cNvSpPr>
          <p:nvPr/>
        </p:nvSpPr>
        <p:spPr bwMode="auto">
          <a:xfrm flipH="1">
            <a:off x="4636756" y="4437112"/>
            <a:ext cx="87643" cy="442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 flipH="1">
            <a:off x="5223902" y="4490381"/>
            <a:ext cx="308172" cy="3726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6" name="Line 10"/>
          <p:cNvSpPr>
            <a:spLocks noChangeShapeType="1"/>
          </p:cNvSpPr>
          <p:nvPr/>
        </p:nvSpPr>
        <p:spPr bwMode="auto">
          <a:xfrm>
            <a:off x="5656776" y="4473118"/>
            <a:ext cx="265964" cy="3733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7" name="Line 10"/>
          <p:cNvSpPr>
            <a:spLocks noChangeShapeType="1"/>
          </p:cNvSpPr>
          <p:nvPr/>
        </p:nvSpPr>
        <p:spPr bwMode="auto">
          <a:xfrm flipH="1">
            <a:off x="6512221" y="4490381"/>
            <a:ext cx="181267" cy="3887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8" name="Line 10"/>
          <p:cNvSpPr>
            <a:spLocks noChangeShapeType="1"/>
          </p:cNvSpPr>
          <p:nvPr/>
        </p:nvSpPr>
        <p:spPr bwMode="auto">
          <a:xfrm>
            <a:off x="6804248" y="4470028"/>
            <a:ext cx="336507" cy="3991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9" name="Rectangle 28"/>
          <p:cNvSpPr>
            <a:spLocks noChangeArrowheads="1"/>
          </p:cNvSpPr>
          <p:nvPr/>
        </p:nvSpPr>
        <p:spPr bwMode="auto">
          <a:xfrm>
            <a:off x="3724825" y="4869160"/>
            <a:ext cx="530549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dirty="0" smtClean="0">
                <a:latin typeface="Arial" pitchFamily="34" charset="0"/>
                <a:cs typeface="Times New Roman" pitchFamily="18" charset="0"/>
              </a:rPr>
              <a:t>-1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val 29"/>
          <p:cNvSpPr>
            <a:spLocks noChangeArrowheads="1"/>
          </p:cNvSpPr>
          <p:nvPr/>
        </p:nvSpPr>
        <p:spPr bwMode="auto">
          <a:xfrm>
            <a:off x="6276969" y="4848527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92" name="Rectangle 28"/>
          <p:cNvSpPr>
            <a:spLocks noChangeArrowheads="1"/>
          </p:cNvSpPr>
          <p:nvPr/>
        </p:nvSpPr>
        <p:spPr bwMode="auto">
          <a:xfrm>
            <a:off x="6273699" y="4836245"/>
            <a:ext cx="530549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dirty="0" smtClean="0">
                <a:latin typeface="Arial" pitchFamily="34" charset="0"/>
                <a:cs typeface="Times New Roman" pitchFamily="18" charset="0"/>
              </a:rPr>
              <a:t>-1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4921120" y="4846105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94" name="Rectangle 28"/>
          <p:cNvSpPr>
            <a:spLocks noChangeArrowheads="1"/>
          </p:cNvSpPr>
          <p:nvPr/>
        </p:nvSpPr>
        <p:spPr bwMode="auto">
          <a:xfrm>
            <a:off x="4945120" y="4869160"/>
            <a:ext cx="530549" cy="50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dirty="0" smtClean="0">
                <a:latin typeface="Arial" pitchFamily="34" charset="0"/>
                <a:cs typeface="Times New Roman" pitchFamily="18" charset="0"/>
              </a:rPr>
              <a:t>-1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19"/>
          <p:cNvSpPr>
            <a:spLocks noChangeArrowheads="1"/>
          </p:cNvSpPr>
          <p:nvPr/>
        </p:nvSpPr>
        <p:spPr bwMode="auto">
          <a:xfrm>
            <a:off x="4215954" y="4869160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 dirty="0">
                <a:latin typeface="Arial" pitchFamily="34" charset="0"/>
                <a:cs typeface="Times New Roman" pitchFamily="18" charset="0"/>
              </a:rPr>
              <a:t>0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29"/>
          <p:cNvSpPr>
            <a:spLocks noChangeArrowheads="1"/>
          </p:cNvSpPr>
          <p:nvPr/>
        </p:nvSpPr>
        <p:spPr bwMode="auto">
          <a:xfrm>
            <a:off x="5626900" y="4859765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98" name="Oval 29"/>
          <p:cNvSpPr>
            <a:spLocks noChangeArrowheads="1"/>
          </p:cNvSpPr>
          <p:nvPr/>
        </p:nvSpPr>
        <p:spPr bwMode="auto">
          <a:xfrm>
            <a:off x="6946282" y="4800908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99" name="Rectangle 19"/>
          <p:cNvSpPr>
            <a:spLocks noChangeArrowheads="1"/>
          </p:cNvSpPr>
          <p:nvPr/>
        </p:nvSpPr>
        <p:spPr bwMode="auto">
          <a:xfrm>
            <a:off x="5581900" y="4909499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 dirty="0">
                <a:latin typeface="Arial" pitchFamily="34" charset="0"/>
                <a:cs typeface="Times New Roman" pitchFamily="18" charset="0"/>
              </a:rPr>
              <a:t>0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>
            <a:off x="6893503" y="4830142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 dirty="0">
                <a:latin typeface="Arial" pitchFamily="34" charset="0"/>
                <a:cs typeface="Times New Roman" pitchFamily="18" charset="0"/>
              </a:rPr>
              <a:t>0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val 29"/>
          <p:cNvSpPr>
            <a:spLocks noChangeArrowheads="1"/>
          </p:cNvSpPr>
          <p:nvPr/>
        </p:nvSpPr>
        <p:spPr bwMode="auto">
          <a:xfrm>
            <a:off x="4283968" y="4873301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90" name="Oval 29"/>
          <p:cNvSpPr>
            <a:spLocks noChangeArrowheads="1"/>
          </p:cNvSpPr>
          <p:nvPr/>
        </p:nvSpPr>
        <p:spPr bwMode="auto">
          <a:xfrm>
            <a:off x="3724664" y="4846105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4" name="Oval 29"/>
          <p:cNvSpPr>
            <a:spLocks noChangeArrowheads="1"/>
          </p:cNvSpPr>
          <p:nvPr/>
        </p:nvSpPr>
        <p:spPr bwMode="auto">
          <a:xfrm>
            <a:off x="6965511" y="3977080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91344"/>
            <a:ext cx="3168352" cy="674711"/>
          </a:xfrm>
        </p:spPr>
        <p:txBody>
          <a:bodyPr/>
          <a:lstStyle/>
          <a:p>
            <a:r>
              <a:rPr lang="ru-RU" b="1" dirty="0" smtClean="0"/>
              <a:t>Пример № 3: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980728"/>
            <a:ext cx="3312368" cy="5976664"/>
          </a:xfrm>
        </p:spPr>
        <p:txBody>
          <a:bodyPr>
            <a:noAutofit/>
          </a:bodyPr>
          <a:lstStyle/>
          <a:p>
            <a:r>
              <a:rPr lang="ru-RU" sz="2000" i="1" dirty="0"/>
              <a:t>Дан рекурсивный алгоритм:</a:t>
            </a:r>
            <a:endParaRPr lang="ru-RU" sz="2000" dirty="0"/>
          </a:p>
          <a:p>
            <a:r>
              <a:rPr lang="ru-RU" sz="2000" b="1" dirty="0" err="1"/>
              <a:t>procedure</a:t>
            </a:r>
            <a:r>
              <a:rPr lang="ru-RU" sz="2000" b="1" dirty="0"/>
              <a:t> F(n: </a:t>
            </a:r>
            <a:r>
              <a:rPr lang="ru-RU" sz="2000" b="1" dirty="0" err="1"/>
              <a:t>integer</a:t>
            </a:r>
            <a:r>
              <a:rPr lang="ru-RU" sz="2000" b="1" dirty="0"/>
              <a:t>);</a:t>
            </a:r>
            <a:endParaRPr lang="ru-RU" sz="2000" dirty="0"/>
          </a:p>
          <a:p>
            <a:r>
              <a:rPr lang="ru-RU" sz="2000" b="1" dirty="0" err="1"/>
              <a:t>begin</a:t>
            </a:r>
            <a:endParaRPr lang="ru-RU" sz="2000" dirty="0"/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writeln</a:t>
            </a:r>
            <a:r>
              <a:rPr lang="ru-RU" sz="2000" b="1" dirty="0">
                <a:solidFill>
                  <a:schemeClr val="bg1"/>
                </a:solidFill>
              </a:rPr>
              <a:t>('*');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/>
              <a:t> </a:t>
            </a:r>
            <a:r>
              <a:rPr lang="ru-RU" sz="2000" b="1" dirty="0" err="1"/>
              <a:t>if</a:t>
            </a:r>
            <a:r>
              <a:rPr lang="ru-RU" sz="2000" b="1" dirty="0"/>
              <a:t> n &gt; 0 </a:t>
            </a:r>
            <a:r>
              <a:rPr lang="ru-RU" sz="2000" b="1" dirty="0" err="1"/>
              <a:t>then</a:t>
            </a:r>
            <a:r>
              <a:rPr lang="ru-RU" sz="2000" b="1" dirty="0"/>
              <a:t> </a:t>
            </a:r>
            <a:r>
              <a:rPr lang="ru-RU" sz="2000" b="1" dirty="0" err="1"/>
              <a:t>begin</a:t>
            </a:r>
            <a:endParaRPr lang="ru-RU" sz="2000" dirty="0"/>
          </a:p>
          <a:p>
            <a:r>
              <a:rPr lang="ru-RU" sz="2000" b="1" dirty="0"/>
              <a:t>   F(n-2);</a:t>
            </a:r>
            <a:endParaRPr lang="ru-RU" sz="2000" dirty="0"/>
          </a:p>
          <a:p>
            <a:r>
              <a:rPr lang="ru-RU" sz="2000" b="1" dirty="0"/>
              <a:t>   F(n </a:t>
            </a:r>
            <a:r>
              <a:rPr lang="ru-RU" sz="2000" b="1" dirty="0" err="1"/>
              <a:t>div</a:t>
            </a:r>
            <a:r>
              <a:rPr lang="ru-RU" sz="2000" b="1" dirty="0"/>
              <a:t> 2)</a:t>
            </a:r>
            <a:endParaRPr lang="ru-RU" sz="2000" dirty="0"/>
          </a:p>
          <a:p>
            <a:r>
              <a:rPr lang="ru-RU" sz="2000" b="1" dirty="0"/>
              <a:t> </a:t>
            </a:r>
            <a:r>
              <a:rPr lang="ru-RU" sz="2000" b="1" dirty="0" err="1"/>
              <a:t>end</a:t>
            </a:r>
            <a:endParaRPr lang="ru-RU" sz="2000" dirty="0"/>
          </a:p>
          <a:p>
            <a:r>
              <a:rPr lang="ru-RU" sz="2000" b="1" dirty="0" err="1"/>
              <a:t>end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endParaRPr lang="en-US" sz="2000" i="1" dirty="0" smtClean="0"/>
          </a:p>
          <a:p>
            <a:r>
              <a:rPr lang="ru-RU" sz="2000" i="1" dirty="0" smtClean="0"/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Сколько символов "звездочка" будет напечатано на экране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r>
              <a:rPr lang="ru-RU" sz="2000" i="1" dirty="0" smtClean="0"/>
              <a:t>при </a:t>
            </a:r>
            <a:r>
              <a:rPr lang="ru-RU" sz="2000" i="1" dirty="0"/>
              <a:t>выполнении вызова </a:t>
            </a:r>
            <a:r>
              <a:rPr lang="ru-RU" sz="2000" i="1" dirty="0" smtClean="0"/>
              <a:t>F(7</a:t>
            </a:r>
            <a:r>
              <a:rPr lang="ru-RU" sz="2000" i="1" dirty="0"/>
              <a:t>)?</a:t>
            </a:r>
            <a:endParaRPr lang="ru-RU" sz="2000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1"/>
          <p:cNvGrpSpPr>
            <a:grpSpLocks noChangeAspect="1"/>
          </p:cNvGrpSpPr>
          <p:nvPr/>
        </p:nvGrpSpPr>
        <p:grpSpPr bwMode="auto">
          <a:xfrm>
            <a:off x="1872574" y="-731237"/>
            <a:ext cx="6944422" cy="5290671"/>
            <a:chOff x="1720" y="-990"/>
            <a:chExt cx="6032" cy="4597"/>
          </a:xfrm>
        </p:grpSpPr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838" y="1069"/>
              <a:ext cx="458" cy="551"/>
              <a:chOff x="5542" y="1069"/>
              <a:chExt cx="458" cy="551"/>
            </a:xfrm>
          </p:grpSpPr>
          <p:sp>
            <p:nvSpPr>
              <p:cNvPr id="53" name="Oval 4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*</a:t>
                </a:r>
                <a:endParaRPr kumimoji="0" lang="ru-RU" alt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" name="Oval 41"/>
            <p:cNvSpPr>
              <a:spLocks noChangeArrowheads="1"/>
            </p:cNvSpPr>
            <p:nvPr/>
          </p:nvSpPr>
          <p:spPr bwMode="auto">
            <a:xfrm>
              <a:off x="4972" y="1734"/>
              <a:ext cx="458" cy="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49" name="Oval 38"/>
            <p:cNvSpPr>
              <a:spLocks noChangeArrowheads="1"/>
            </p:cNvSpPr>
            <p:nvPr/>
          </p:nvSpPr>
          <p:spPr bwMode="auto">
            <a:xfrm>
              <a:off x="6719" y="1734"/>
              <a:ext cx="458" cy="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dirty="0"/>
            </a:p>
          </p:txBody>
        </p:sp>
        <p:sp>
          <p:nvSpPr>
            <p:cNvPr id="47" name="Oval 35"/>
            <p:cNvSpPr>
              <a:spLocks noChangeArrowheads="1"/>
            </p:cNvSpPr>
            <p:nvPr/>
          </p:nvSpPr>
          <p:spPr bwMode="auto">
            <a:xfrm>
              <a:off x="5505" y="2400"/>
              <a:ext cx="458" cy="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4402" y="2400"/>
              <a:ext cx="458" cy="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43" name="Oval 29"/>
            <p:cNvSpPr>
              <a:spLocks noChangeArrowheads="1"/>
            </p:cNvSpPr>
            <p:nvPr/>
          </p:nvSpPr>
          <p:spPr bwMode="auto">
            <a:xfrm>
              <a:off x="4121" y="3089"/>
              <a:ext cx="458" cy="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4579" y="3074"/>
              <a:ext cx="622" cy="533"/>
              <a:chOff x="5148" y="1078"/>
              <a:chExt cx="622" cy="533"/>
            </a:xfrm>
          </p:grpSpPr>
          <p:sp>
            <p:nvSpPr>
              <p:cNvPr id="37" name="Oval 20"/>
              <p:cNvSpPr>
                <a:spLocks noChangeArrowheads="1"/>
              </p:cNvSpPr>
              <p:nvPr/>
            </p:nvSpPr>
            <p:spPr bwMode="auto">
              <a:xfrm>
                <a:off x="5232" y="1102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5148" y="1078"/>
                <a:ext cx="622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6154" y="2400"/>
              <a:ext cx="458" cy="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3" name="Oval 14"/>
            <p:cNvSpPr>
              <a:spLocks noChangeArrowheads="1"/>
            </p:cNvSpPr>
            <p:nvPr/>
          </p:nvSpPr>
          <p:spPr bwMode="auto">
            <a:xfrm>
              <a:off x="7294" y="2400"/>
              <a:ext cx="458" cy="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752" y="2146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4437" y="2860"/>
              <a:ext cx="142" cy="2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6264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5349" y="2132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6501" y="2124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7099" y="2133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4663" y="2849"/>
              <a:ext cx="227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>
              <a:off x="5349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11" name="AutoShape 45"/>
            <p:cNvSpPr>
              <a:spLocks noChangeAspect="1" noChangeArrowheads="1" noTextEdit="1"/>
            </p:cNvSpPr>
            <p:nvPr/>
          </p:nvSpPr>
          <p:spPr bwMode="auto">
            <a:xfrm>
              <a:off x="1720" y="-990"/>
              <a:ext cx="2540" cy="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450909" y="5820072"/>
            <a:ext cx="565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Подсчитав количество «звездочек», </a:t>
            </a:r>
            <a:r>
              <a:rPr lang="ru-RU" sz="2400" b="1" dirty="0"/>
              <a:t>получаем </a:t>
            </a:r>
            <a:r>
              <a:rPr lang="ru-RU" sz="2400" b="1" dirty="0" smtClean="0">
                <a:solidFill>
                  <a:srgbClr val="FF0000"/>
                </a:solidFill>
              </a:rPr>
              <a:t>21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724663" y="180256"/>
            <a:ext cx="516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этом примере на экран выводятся не значения параметра </a:t>
            </a:r>
            <a:r>
              <a:rPr lang="en-US" sz="2400" b="1" dirty="0" smtClean="0"/>
              <a:t>n</a:t>
            </a:r>
            <a:r>
              <a:rPr lang="ru-RU" sz="2400" b="1" dirty="0" smtClean="0"/>
              <a:t>, а символ </a:t>
            </a:r>
            <a:r>
              <a:rPr lang="ru-RU" sz="2400" b="1" dirty="0" smtClean="0">
                <a:solidFill>
                  <a:srgbClr val="FF0000"/>
                </a:solidFill>
              </a:rPr>
              <a:t>*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Line 2"/>
          <p:cNvSpPr>
            <a:spLocks noChangeShapeType="1"/>
          </p:cNvSpPr>
          <p:nvPr/>
        </p:nvSpPr>
        <p:spPr bwMode="auto">
          <a:xfrm>
            <a:off x="6530486" y="3697413"/>
            <a:ext cx="338586" cy="3088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66" name="Oval 20"/>
          <p:cNvSpPr>
            <a:spLocks noChangeArrowheads="1"/>
          </p:cNvSpPr>
          <p:nvPr/>
        </p:nvSpPr>
        <p:spPr bwMode="auto">
          <a:xfrm>
            <a:off x="6438232" y="3963270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ine 10"/>
          <p:cNvSpPr>
            <a:spLocks noChangeShapeType="1"/>
          </p:cNvSpPr>
          <p:nvPr/>
        </p:nvSpPr>
        <p:spPr bwMode="auto">
          <a:xfrm flipH="1">
            <a:off x="6217844" y="3697413"/>
            <a:ext cx="323505" cy="3556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68" name="Oval 20"/>
          <p:cNvSpPr>
            <a:spLocks noChangeArrowheads="1"/>
          </p:cNvSpPr>
          <p:nvPr/>
        </p:nvSpPr>
        <p:spPr bwMode="auto">
          <a:xfrm>
            <a:off x="5905442" y="3989164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69" name="Rectangle 19"/>
          <p:cNvSpPr>
            <a:spLocks noChangeArrowheads="1"/>
          </p:cNvSpPr>
          <p:nvPr/>
        </p:nvSpPr>
        <p:spPr bwMode="auto">
          <a:xfrm>
            <a:off x="5796136" y="3967700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4"/>
          <p:cNvSpPr>
            <a:spLocks noChangeShapeType="1"/>
          </p:cNvSpPr>
          <p:nvPr/>
        </p:nvSpPr>
        <p:spPr bwMode="auto">
          <a:xfrm>
            <a:off x="7376765" y="3646774"/>
            <a:ext cx="378838" cy="3740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H="1">
            <a:off x="7166075" y="3699714"/>
            <a:ext cx="165415" cy="3210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7518352" y="3973629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7473561" y="4005064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4"/>
          <p:cNvSpPr>
            <a:spLocks noChangeShapeType="1"/>
          </p:cNvSpPr>
          <p:nvPr/>
        </p:nvSpPr>
        <p:spPr bwMode="auto">
          <a:xfrm flipH="1">
            <a:off x="8315038" y="3687055"/>
            <a:ext cx="285145" cy="34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8" name="Line 4"/>
          <p:cNvSpPr>
            <a:spLocks noChangeShapeType="1"/>
          </p:cNvSpPr>
          <p:nvPr/>
        </p:nvSpPr>
        <p:spPr bwMode="auto">
          <a:xfrm>
            <a:off x="8600183" y="3687054"/>
            <a:ext cx="242134" cy="3337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9" name="Oval 29"/>
          <p:cNvSpPr>
            <a:spLocks noChangeArrowheads="1"/>
          </p:cNvSpPr>
          <p:nvPr/>
        </p:nvSpPr>
        <p:spPr bwMode="auto">
          <a:xfrm>
            <a:off x="8045631" y="3989164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8045631" y="4000849"/>
            <a:ext cx="530549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20"/>
          <p:cNvSpPr>
            <a:spLocks noChangeArrowheads="1"/>
          </p:cNvSpPr>
          <p:nvPr/>
        </p:nvSpPr>
        <p:spPr bwMode="auto">
          <a:xfrm>
            <a:off x="8616721" y="4001514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2" name="Rectangle 19"/>
          <p:cNvSpPr>
            <a:spLocks noChangeArrowheads="1"/>
          </p:cNvSpPr>
          <p:nvPr/>
        </p:nvSpPr>
        <p:spPr bwMode="auto">
          <a:xfrm>
            <a:off x="8536434" y="4039708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 flipH="1">
            <a:off x="4139952" y="4346422"/>
            <a:ext cx="508318" cy="5166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4" name="Line 10"/>
          <p:cNvSpPr>
            <a:spLocks noChangeShapeType="1"/>
          </p:cNvSpPr>
          <p:nvPr/>
        </p:nvSpPr>
        <p:spPr bwMode="auto">
          <a:xfrm flipH="1">
            <a:off x="4636756" y="4437112"/>
            <a:ext cx="87643" cy="442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 flipH="1">
            <a:off x="5223902" y="4490381"/>
            <a:ext cx="308172" cy="3726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6" name="Line 10"/>
          <p:cNvSpPr>
            <a:spLocks noChangeShapeType="1"/>
          </p:cNvSpPr>
          <p:nvPr/>
        </p:nvSpPr>
        <p:spPr bwMode="auto">
          <a:xfrm>
            <a:off x="5656776" y="4473118"/>
            <a:ext cx="265964" cy="3733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7" name="Line 10"/>
          <p:cNvSpPr>
            <a:spLocks noChangeShapeType="1"/>
          </p:cNvSpPr>
          <p:nvPr/>
        </p:nvSpPr>
        <p:spPr bwMode="auto">
          <a:xfrm flipH="1">
            <a:off x="6512221" y="4490381"/>
            <a:ext cx="181267" cy="3887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8" name="Line 10"/>
          <p:cNvSpPr>
            <a:spLocks noChangeShapeType="1"/>
          </p:cNvSpPr>
          <p:nvPr/>
        </p:nvSpPr>
        <p:spPr bwMode="auto">
          <a:xfrm>
            <a:off x="6804248" y="4470028"/>
            <a:ext cx="336507" cy="3991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89" name="Rectangle 28"/>
          <p:cNvSpPr>
            <a:spLocks noChangeArrowheads="1"/>
          </p:cNvSpPr>
          <p:nvPr/>
        </p:nvSpPr>
        <p:spPr bwMode="auto">
          <a:xfrm>
            <a:off x="3724825" y="4869160"/>
            <a:ext cx="530549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val 29"/>
          <p:cNvSpPr>
            <a:spLocks noChangeArrowheads="1"/>
          </p:cNvSpPr>
          <p:nvPr/>
        </p:nvSpPr>
        <p:spPr bwMode="auto">
          <a:xfrm>
            <a:off x="6276969" y="4848527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92" name="Rectangle 28"/>
          <p:cNvSpPr>
            <a:spLocks noChangeArrowheads="1"/>
          </p:cNvSpPr>
          <p:nvPr/>
        </p:nvSpPr>
        <p:spPr bwMode="auto">
          <a:xfrm>
            <a:off x="6273699" y="4836245"/>
            <a:ext cx="530549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4921120" y="4846105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94" name="Rectangle 28"/>
          <p:cNvSpPr>
            <a:spLocks noChangeArrowheads="1"/>
          </p:cNvSpPr>
          <p:nvPr/>
        </p:nvSpPr>
        <p:spPr bwMode="auto">
          <a:xfrm>
            <a:off x="4945120" y="4869160"/>
            <a:ext cx="530549" cy="50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19"/>
          <p:cNvSpPr>
            <a:spLocks noChangeArrowheads="1"/>
          </p:cNvSpPr>
          <p:nvPr/>
        </p:nvSpPr>
        <p:spPr bwMode="auto">
          <a:xfrm>
            <a:off x="4215954" y="4869160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29"/>
          <p:cNvSpPr>
            <a:spLocks noChangeArrowheads="1"/>
          </p:cNvSpPr>
          <p:nvPr/>
        </p:nvSpPr>
        <p:spPr bwMode="auto">
          <a:xfrm>
            <a:off x="5626900" y="4859765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98" name="Oval 29"/>
          <p:cNvSpPr>
            <a:spLocks noChangeArrowheads="1"/>
          </p:cNvSpPr>
          <p:nvPr/>
        </p:nvSpPr>
        <p:spPr bwMode="auto">
          <a:xfrm>
            <a:off x="6946282" y="4800908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99" name="Rectangle 19"/>
          <p:cNvSpPr>
            <a:spLocks noChangeArrowheads="1"/>
          </p:cNvSpPr>
          <p:nvPr/>
        </p:nvSpPr>
        <p:spPr bwMode="auto">
          <a:xfrm>
            <a:off x="5581900" y="4909499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>
            <a:off x="6893503" y="4830142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43"/>
          <p:cNvSpPr>
            <a:spLocks noChangeArrowheads="1"/>
          </p:cNvSpPr>
          <p:nvPr/>
        </p:nvSpPr>
        <p:spPr bwMode="auto">
          <a:xfrm>
            <a:off x="5630059" y="2420888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43"/>
          <p:cNvSpPr>
            <a:spLocks noChangeArrowheads="1"/>
          </p:cNvSpPr>
          <p:nvPr/>
        </p:nvSpPr>
        <p:spPr bwMode="auto">
          <a:xfrm>
            <a:off x="7668344" y="2457059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5019785" y="3194026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43"/>
          <p:cNvSpPr>
            <a:spLocks noChangeArrowheads="1"/>
          </p:cNvSpPr>
          <p:nvPr/>
        </p:nvSpPr>
        <p:spPr bwMode="auto">
          <a:xfrm>
            <a:off x="6306565" y="3194026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43"/>
          <p:cNvSpPr>
            <a:spLocks noChangeArrowheads="1"/>
          </p:cNvSpPr>
          <p:nvPr/>
        </p:nvSpPr>
        <p:spPr bwMode="auto">
          <a:xfrm>
            <a:off x="7027625" y="3194026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43"/>
          <p:cNvSpPr>
            <a:spLocks noChangeArrowheads="1"/>
          </p:cNvSpPr>
          <p:nvPr/>
        </p:nvSpPr>
        <p:spPr bwMode="auto">
          <a:xfrm>
            <a:off x="8348989" y="3217489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43"/>
          <p:cNvSpPr>
            <a:spLocks noChangeArrowheads="1"/>
          </p:cNvSpPr>
          <p:nvPr/>
        </p:nvSpPr>
        <p:spPr bwMode="auto">
          <a:xfrm>
            <a:off x="4716194" y="3977582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43"/>
          <p:cNvSpPr>
            <a:spLocks noChangeArrowheads="1"/>
          </p:cNvSpPr>
          <p:nvPr/>
        </p:nvSpPr>
        <p:spPr bwMode="auto">
          <a:xfrm>
            <a:off x="5308153" y="4005064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5933882" y="4005064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43"/>
          <p:cNvSpPr>
            <a:spLocks noChangeArrowheads="1"/>
          </p:cNvSpPr>
          <p:nvPr/>
        </p:nvSpPr>
        <p:spPr bwMode="auto">
          <a:xfrm>
            <a:off x="6493746" y="4019376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43"/>
          <p:cNvSpPr>
            <a:spLocks noChangeArrowheads="1"/>
          </p:cNvSpPr>
          <p:nvPr/>
        </p:nvSpPr>
        <p:spPr bwMode="auto">
          <a:xfrm>
            <a:off x="7027625" y="4033443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43"/>
          <p:cNvSpPr>
            <a:spLocks noChangeArrowheads="1"/>
          </p:cNvSpPr>
          <p:nvPr/>
        </p:nvSpPr>
        <p:spPr bwMode="auto">
          <a:xfrm>
            <a:off x="7558070" y="4033443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43"/>
          <p:cNvSpPr>
            <a:spLocks noChangeArrowheads="1"/>
          </p:cNvSpPr>
          <p:nvPr/>
        </p:nvSpPr>
        <p:spPr bwMode="auto">
          <a:xfrm>
            <a:off x="8095249" y="4005064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43"/>
          <p:cNvSpPr>
            <a:spLocks noChangeArrowheads="1"/>
          </p:cNvSpPr>
          <p:nvPr/>
        </p:nvSpPr>
        <p:spPr bwMode="auto">
          <a:xfrm>
            <a:off x="8655187" y="4005064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43"/>
          <p:cNvSpPr>
            <a:spLocks noChangeArrowheads="1"/>
          </p:cNvSpPr>
          <p:nvPr/>
        </p:nvSpPr>
        <p:spPr bwMode="auto">
          <a:xfrm>
            <a:off x="3764118" y="4869160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43"/>
          <p:cNvSpPr>
            <a:spLocks noChangeArrowheads="1"/>
          </p:cNvSpPr>
          <p:nvPr/>
        </p:nvSpPr>
        <p:spPr bwMode="auto">
          <a:xfrm>
            <a:off x="4323686" y="4869160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43"/>
          <p:cNvSpPr>
            <a:spLocks noChangeArrowheads="1"/>
          </p:cNvSpPr>
          <p:nvPr/>
        </p:nvSpPr>
        <p:spPr bwMode="auto">
          <a:xfrm>
            <a:off x="4945120" y="4869160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43"/>
          <p:cNvSpPr>
            <a:spLocks noChangeArrowheads="1"/>
          </p:cNvSpPr>
          <p:nvPr/>
        </p:nvSpPr>
        <p:spPr bwMode="auto">
          <a:xfrm>
            <a:off x="5681521" y="4909499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6356406" y="4878367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6948264" y="4864569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91344"/>
            <a:ext cx="3168352" cy="674711"/>
          </a:xfrm>
        </p:spPr>
        <p:txBody>
          <a:bodyPr/>
          <a:lstStyle/>
          <a:p>
            <a:r>
              <a:rPr lang="ru-RU" b="1" dirty="0" smtClean="0"/>
              <a:t>Пример № 3: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980728"/>
            <a:ext cx="3312368" cy="5976664"/>
          </a:xfrm>
        </p:spPr>
        <p:txBody>
          <a:bodyPr>
            <a:noAutofit/>
          </a:bodyPr>
          <a:lstStyle/>
          <a:p>
            <a:r>
              <a:rPr lang="ru-RU" sz="2000" i="1" dirty="0"/>
              <a:t>Дан рекурсивный алгоритм:</a:t>
            </a:r>
            <a:endParaRPr lang="ru-RU" sz="2000" dirty="0"/>
          </a:p>
          <a:p>
            <a:r>
              <a:rPr lang="ru-RU" sz="2000" b="1" dirty="0" err="1"/>
              <a:t>procedure</a:t>
            </a:r>
            <a:r>
              <a:rPr lang="ru-RU" sz="2000" b="1" dirty="0"/>
              <a:t> F(n: </a:t>
            </a:r>
            <a:r>
              <a:rPr lang="ru-RU" sz="2000" b="1" dirty="0" err="1"/>
              <a:t>integer</a:t>
            </a:r>
            <a:r>
              <a:rPr lang="ru-RU" sz="2000" b="1" dirty="0"/>
              <a:t>);</a:t>
            </a:r>
            <a:endParaRPr lang="ru-RU" sz="2000" dirty="0"/>
          </a:p>
          <a:p>
            <a:r>
              <a:rPr lang="ru-RU" sz="2000" b="1" dirty="0" err="1"/>
              <a:t>begin</a:t>
            </a:r>
            <a:endParaRPr lang="ru-RU" sz="2000" dirty="0"/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writeln</a:t>
            </a:r>
            <a:r>
              <a:rPr lang="ru-RU" sz="2000" b="1" dirty="0">
                <a:solidFill>
                  <a:schemeClr val="bg1"/>
                </a:solidFill>
              </a:rPr>
              <a:t>('*');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/>
              <a:t> </a:t>
            </a:r>
            <a:r>
              <a:rPr lang="ru-RU" sz="2000" b="1" dirty="0" err="1"/>
              <a:t>if</a:t>
            </a:r>
            <a:r>
              <a:rPr lang="ru-RU" sz="2000" b="1" dirty="0"/>
              <a:t> n &gt; 0 </a:t>
            </a:r>
            <a:r>
              <a:rPr lang="ru-RU" sz="2000" b="1" dirty="0" err="1"/>
              <a:t>then</a:t>
            </a:r>
            <a:r>
              <a:rPr lang="ru-RU" sz="2000" b="1" dirty="0"/>
              <a:t> </a:t>
            </a:r>
            <a:r>
              <a:rPr lang="ru-RU" sz="2000" b="1" dirty="0" err="1"/>
              <a:t>begin</a:t>
            </a:r>
            <a:endParaRPr lang="ru-RU" sz="2000" dirty="0"/>
          </a:p>
          <a:p>
            <a:r>
              <a:rPr lang="ru-RU" sz="2000" b="1" dirty="0"/>
              <a:t>   F(n-2);</a:t>
            </a:r>
            <a:endParaRPr lang="ru-RU" sz="2000" dirty="0"/>
          </a:p>
          <a:p>
            <a:r>
              <a:rPr lang="ru-RU" sz="2000" b="1" dirty="0"/>
              <a:t>   F(n </a:t>
            </a:r>
            <a:r>
              <a:rPr lang="ru-RU" sz="2000" b="1" dirty="0" err="1"/>
              <a:t>div</a:t>
            </a:r>
            <a:r>
              <a:rPr lang="ru-RU" sz="2000" b="1" dirty="0"/>
              <a:t> 2)</a:t>
            </a:r>
            <a:endParaRPr lang="ru-RU" sz="2000" dirty="0"/>
          </a:p>
          <a:p>
            <a:r>
              <a:rPr lang="ru-RU" sz="2000" b="1" dirty="0"/>
              <a:t> </a:t>
            </a:r>
            <a:r>
              <a:rPr lang="ru-RU" sz="2000" b="1" dirty="0" err="1"/>
              <a:t>end</a:t>
            </a:r>
            <a:endParaRPr lang="ru-RU" sz="2000" dirty="0"/>
          </a:p>
          <a:p>
            <a:r>
              <a:rPr lang="ru-RU" sz="2000" b="1" dirty="0" err="1"/>
              <a:t>end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endParaRPr lang="en-US" sz="2000" i="1" dirty="0" smtClean="0"/>
          </a:p>
          <a:p>
            <a:r>
              <a:rPr lang="ru-RU" sz="2000" i="1" dirty="0" smtClean="0"/>
              <a:t> </a:t>
            </a:r>
            <a:r>
              <a:rPr lang="ru-RU" sz="2000" b="1" i="1" dirty="0">
                <a:solidFill>
                  <a:schemeClr val="bg1"/>
                </a:solidFill>
              </a:rPr>
              <a:t>Сколько символов "звездочка" будет напечатано на экране 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/>
              <a:t>при </a:t>
            </a:r>
            <a:r>
              <a:rPr lang="ru-RU" sz="2000" b="1" i="1" dirty="0"/>
              <a:t>выполнении вызова </a:t>
            </a:r>
            <a:r>
              <a:rPr lang="ru-RU" sz="2000" b="1" i="1" dirty="0" smtClean="0"/>
              <a:t>F(7</a:t>
            </a:r>
            <a:r>
              <a:rPr lang="ru-RU" sz="2000" b="1" i="1" dirty="0"/>
              <a:t>)?</a:t>
            </a:r>
            <a:endParaRPr lang="ru-RU" sz="2000" b="1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3724663" y="180256"/>
                <a:ext cx="5169813" cy="683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/>
                  <a:t>Решим задачу без дерева.</a:t>
                </a:r>
              </a:p>
              <a:p>
                <a:pPr algn="ctr"/>
                <a:r>
                  <a:rPr lang="ru-RU" sz="2000" b="1" dirty="0"/>
                  <a:t>Пусть </a:t>
                </a:r>
                <a:r>
                  <a:rPr lang="en-US" sz="2000" b="1" dirty="0"/>
                  <a:t>S(n) </a:t>
                </a:r>
                <a:r>
                  <a:rPr lang="ru-RU" sz="2000" b="1" dirty="0"/>
                  <a:t>– это </a:t>
                </a:r>
                <a:r>
                  <a:rPr lang="ru-RU" sz="2000" b="1" dirty="0" smtClean="0"/>
                  <a:t>количество «звездочек»,  </a:t>
                </a:r>
                <a:r>
                  <a:rPr lang="ru-RU" sz="2000" b="1" dirty="0"/>
                  <a:t>которые будут выведены при вызове </a:t>
                </a:r>
                <a:r>
                  <a:rPr lang="en-US" sz="2000" b="1" dirty="0"/>
                  <a:t>F(n).</a:t>
                </a:r>
                <a:r>
                  <a:rPr lang="ru-RU" sz="2000" b="1" dirty="0"/>
                  <a:t>  </a:t>
                </a:r>
                <a:r>
                  <a:rPr lang="ru-RU" sz="2000" b="1" dirty="0" smtClean="0"/>
                  <a:t>Тогда</a:t>
                </a:r>
                <a:endParaRPr lang="en-US" sz="2000" b="1" dirty="0" smtClean="0"/>
              </a:p>
              <a:p>
                <a:pPr algn="ctr"/>
                <a:endParaRPr lang="ru-RU" sz="2000" b="1" dirty="0"/>
              </a:p>
              <a:p>
                <a:r>
                  <a:rPr lang="en-US" sz="2400" b="1" dirty="0" smtClean="0"/>
                  <a:t>                     1+S(n-2</a:t>
                </a:r>
                <a:r>
                  <a:rPr lang="en-US" sz="2400" b="1" dirty="0"/>
                  <a:t>)+</a:t>
                </a:r>
                <a:r>
                  <a:rPr lang="en-US" sz="2400" b="1" dirty="0" smtClean="0"/>
                  <a:t>S(n div 2),   n&gt;0</a:t>
                </a:r>
              </a:p>
              <a:p>
                <a:r>
                  <a:rPr lang="en-US" sz="2400" b="1" dirty="0" smtClean="0"/>
                  <a:t>                     </a:t>
                </a:r>
                <a:r>
                  <a:rPr lang="ru-RU" sz="2400" b="1" dirty="0" smtClean="0"/>
                  <a:t>1</a:t>
                </a:r>
                <a:r>
                  <a:rPr lang="en-US" sz="2400" b="1" dirty="0" smtClean="0"/>
                  <a:t>,  n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/>
              </a:p>
              <a:p>
                <a:endParaRPr lang="en-US" sz="2400" b="1" dirty="0" smtClean="0"/>
              </a:p>
              <a:p>
                <a:r>
                  <a:rPr lang="ru-RU" sz="2200" b="1" dirty="0" smtClean="0"/>
                  <a:t>Нам нужно узнать </a:t>
                </a:r>
                <a:r>
                  <a:rPr lang="en-US" sz="2200" b="1" dirty="0" smtClean="0"/>
                  <a:t>S(7). </a:t>
                </a:r>
              </a:p>
              <a:p>
                <a:r>
                  <a:rPr lang="en-US" sz="2200" b="1" dirty="0" smtClean="0"/>
                  <a:t>S(</a:t>
                </a:r>
                <a:r>
                  <a:rPr lang="ru-RU" sz="2200" b="1" dirty="0" smtClean="0"/>
                  <a:t>7</a:t>
                </a:r>
                <a:r>
                  <a:rPr lang="en-US" sz="2200" b="1" dirty="0" smtClean="0"/>
                  <a:t>)=</a:t>
                </a:r>
                <a:r>
                  <a:rPr lang="ru-RU" sz="2200" b="1" dirty="0" smtClean="0"/>
                  <a:t>1</a:t>
                </a:r>
                <a:r>
                  <a:rPr lang="en-US" sz="2200" b="1" dirty="0" smtClean="0"/>
                  <a:t>+S(</a:t>
                </a:r>
                <a:r>
                  <a:rPr lang="ru-RU" sz="2200" b="1" dirty="0" smtClean="0"/>
                  <a:t>5</a:t>
                </a:r>
                <a:r>
                  <a:rPr lang="en-US" sz="2200" b="1" dirty="0" smtClean="0"/>
                  <a:t>)+</a:t>
                </a:r>
                <a:r>
                  <a:rPr lang="en-US" sz="2200" b="1" dirty="0"/>
                  <a:t>S(3)</a:t>
                </a:r>
              </a:p>
              <a:p>
                <a:r>
                  <a:rPr lang="en-US" sz="2200" b="1" dirty="0" smtClean="0"/>
                  <a:t>S(</a:t>
                </a:r>
                <a:r>
                  <a:rPr lang="ru-RU" sz="2200" b="1" dirty="0" smtClean="0"/>
                  <a:t>5</a:t>
                </a:r>
                <a:r>
                  <a:rPr lang="en-US" sz="2200" b="1" dirty="0" smtClean="0"/>
                  <a:t>)=</a:t>
                </a:r>
                <a:r>
                  <a:rPr lang="ru-RU" sz="2200" b="1" dirty="0"/>
                  <a:t>1</a:t>
                </a:r>
                <a:r>
                  <a:rPr lang="en-US" sz="2200" b="1" dirty="0" smtClean="0"/>
                  <a:t>+S(</a:t>
                </a:r>
                <a:r>
                  <a:rPr lang="ru-RU" sz="2200" b="1" dirty="0" smtClean="0"/>
                  <a:t>3</a:t>
                </a:r>
                <a:r>
                  <a:rPr lang="en-US" sz="2200" b="1" dirty="0" smtClean="0"/>
                  <a:t>)+S(</a:t>
                </a:r>
                <a:r>
                  <a:rPr lang="ru-RU" sz="2200" b="1" dirty="0" smtClean="0"/>
                  <a:t>2</a:t>
                </a:r>
                <a:r>
                  <a:rPr lang="en-US" sz="2200" b="1" dirty="0" smtClean="0"/>
                  <a:t>)</a:t>
                </a:r>
                <a:endParaRPr lang="en-US" sz="2200" b="1" dirty="0"/>
              </a:p>
              <a:p>
                <a:r>
                  <a:rPr lang="en-US" sz="2200" b="1" dirty="0" smtClean="0"/>
                  <a:t>S(</a:t>
                </a:r>
                <a:r>
                  <a:rPr lang="ru-RU" sz="2200" b="1" dirty="0" smtClean="0"/>
                  <a:t>3</a:t>
                </a:r>
                <a:r>
                  <a:rPr lang="en-US" sz="2200" b="1" dirty="0" smtClean="0"/>
                  <a:t>)=</a:t>
                </a:r>
                <a:r>
                  <a:rPr lang="ru-RU" sz="2200" b="1" dirty="0" smtClean="0"/>
                  <a:t>1</a:t>
                </a:r>
                <a:r>
                  <a:rPr lang="en-US" sz="2200" b="1" dirty="0" smtClean="0"/>
                  <a:t>+S(</a:t>
                </a:r>
                <a:r>
                  <a:rPr lang="ru-RU" sz="2200" b="1" dirty="0" smtClean="0"/>
                  <a:t>1</a:t>
                </a:r>
                <a:r>
                  <a:rPr lang="en-US" sz="2200" b="1" dirty="0" smtClean="0"/>
                  <a:t>)+S(</a:t>
                </a:r>
                <a:r>
                  <a:rPr lang="ru-RU" sz="2200" b="1" dirty="0" smtClean="0"/>
                  <a:t>1)</a:t>
                </a:r>
                <a:endParaRPr lang="en-US" sz="2200" b="1" dirty="0" smtClean="0"/>
              </a:p>
              <a:p>
                <a:r>
                  <a:rPr lang="en-US" sz="2200" b="1" dirty="0" smtClean="0"/>
                  <a:t>S(2)=1+S(0)+S(1)=1+1+S(1)=2+S(1)</a:t>
                </a:r>
                <a:endParaRPr lang="ru-RU" sz="2200" b="1" dirty="0"/>
              </a:p>
              <a:p>
                <a:r>
                  <a:rPr lang="en-US" sz="2200" b="1" dirty="0" smtClean="0"/>
                  <a:t>S(</a:t>
                </a:r>
                <a:r>
                  <a:rPr lang="ru-RU" sz="2200" b="1" dirty="0" smtClean="0"/>
                  <a:t>1</a:t>
                </a:r>
                <a:r>
                  <a:rPr lang="en-US" sz="2200" b="1" dirty="0" smtClean="0"/>
                  <a:t>)=</a:t>
                </a:r>
                <a:r>
                  <a:rPr lang="ru-RU" sz="2200" b="1" dirty="0" smtClean="0"/>
                  <a:t>1+</a:t>
                </a:r>
                <a:r>
                  <a:rPr lang="en-US" sz="2200" b="1" dirty="0" smtClean="0"/>
                  <a:t>S(-1)+S(0)=1+1+1=3</a:t>
                </a:r>
              </a:p>
              <a:p>
                <a:r>
                  <a:rPr lang="ru-RU" sz="2200" b="1" dirty="0"/>
                  <a:t>Делаем обратный ход</a:t>
                </a:r>
                <a:r>
                  <a:rPr lang="ru-RU" sz="2200" b="1" dirty="0" smtClean="0"/>
                  <a:t>:</a:t>
                </a:r>
                <a:endParaRPr lang="en-US" sz="2200" b="1" dirty="0" smtClean="0"/>
              </a:p>
              <a:p>
                <a:r>
                  <a:rPr lang="en-US" sz="2200" b="1" dirty="0" smtClean="0"/>
                  <a:t>S(2)=2+3=5</a:t>
                </a:r>
                <a:endParaRPr lang="ru-RU" sz="2200" b="1" dirty="0"/>
              </a:p>
              <a:p>
                <a:r>
                  <a:rPr lang="en-US" sz="2200" b="1" dirty="0" smtClean="0"/>
                  <a:t>S(3)=1+3+3=7</a:t>
                </a:r>
              </a:p>
              <a:p>
                <a:r>
                  <a:rPr lang="en-US" sz="2200" b="1" dirty="0" smtClean="0"/>
                  <a:t>S(5)=1+7+5=13</a:t>
                </a:r>
              </a:p>
              <a:p>
                <a:r>
                  <a:rPr lang="en-US" sz="2200" b="1" dirty="0" smtClean="0"/>
                  <a:t>S(7)=1+13+7=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21</a:t>
                </a:r>
                <a:endParaRPr lang="en-US" sz="2200" b="1" dirty="0">
                  <a:solidFill>
                    <a:srgbClr val="FF0000"/>
                  </a:solidFill>
                </a:endParaRPr>
              </a:p>
              <a:p>
                <a:pPr algn="ctr"/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663" y="180256"/>
                <a:ext cx="5169813" cy="6832640"/>
              </a:xfrm>
              <a:prstGeom prst="rect">
                <a:avLst/>
              </a:prstGeom>
              <a:blipFill rotWithShape="1">
                <a:blip r:embed="rId2"/>
                <a:stretch>
                  <a:fillRect l="-1415" t="-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19"/>
          <p:cNvSpPr>
            <a:spLocks noChangeArrowheads="1"/>
          </p:cNvSpPr>
          <p:nvPr/>
        </p:nvSpPr>
        <p:spPr bwMode="auto">
          <a:xfrm>
            <a:off x="8536434" y="4039708"/>
            <a:ext cx="716086" cy="6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28"/>
          <p:cNvSpPr>
            <a:spLocks noChangeArrowheads="1"/>
          </p:cNvSpPr>
          <p:nvPr/>
        </p:nvSpPr>
        <p:spPr bwMode="auto">
          <a:xfrm>
            <a:off x="3724825" y="4869160"/>
            <a:ext cx="530549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43"/>
          <p:cNvSpPr>
            <a:spLocks noChangeArrowheads="1"/>
          </p:cNvSpPr>
          <p:nvPr/>
        </p:nvSpPr>
        <p:spPr bwMode="auto">
          <a:xfrm>
            <a:off x="8655187" y="4005064"/>
            <a:ext cx="447842" cy="5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Левая фигурная скобка 120"/>
          <p:cNvSpPr/>
          <p:nvPr/>
        </p:nvSpPr>
        <p:spPr>
          <a:xfrm>
            <a:off x="4923032" y="1556792"/>
            <a:ext cx="216024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81893" y="1948190"/>
            <a:ext cx="84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 (n)=</a:t>
            </a:r>
            <a:endParaRPr lang="ru-RU" b="1" dirty="0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29"/>
          <p:cNvSpPr>
            <a:spLocks noChangeArrowheads="1"/>
          </p:cNvSpPr>
          <p:nvPr/>
        </p:nvSpPr>
        <p:spPr bwMode="auto">
          <a:xfrm>
            <a:off x="7633297" y="3189921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7" name="Oval 29"/>
          <p:cNvSpPr>
            <a:spLocks noChangeArrowheads="1"/>
          </p:cNvSpPr>
          <p:nvPr/>
        </p:nvSpPr>
        <p:spPr bwMode="auto">
          <a:xfrm>
            <a:off x="5640589" y="3212976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4" name="Oval 29"/>
          <p:cNvSpPr>
            <a:spLocks noChangeArrowheads="1"/>
          </p:cNvSpPr>
          <p:nvPr/>
        </p:nvSpPr>
        <p:spPr bwMode="auto">
          <a:xfrm>
            <a:off x="6600472" y="2492896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91344"/>
            <a:ext cx="3168352" cy="674711"/>
          </a:xfrm>
        </p:spPr>
        <p:txBody>
          <a:bodyPr/>
          <a:lstStyle/>
          <a:p>
            <a:r>
              <a:rPr lang="ru-RU" b="1" dirty="0" smtClean="0"/>
              <a:t>Пример № 4: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52400" y="1011253"/>
            <a:ext cx="3312368" cy="5544616"/>
          </a:xfrm>
        </p:spPr>
        <p:txBody>
          <a:bodyPr>
            <a:noAutofit/>
          </a:bodyPr>
          <a:lstStyle/>
          <a:p>
            <a:r>
              <a:rPr lang="en-US" sz="2000" b="1" dirty="0"/>
              <a:t>procedure F(n: integer);</a:t>
            </a:r>
            <a:endParaRPr lang="ru-RU" sz="2000" dirty="0"/>
          </a:p>
          <a:p>
            <a:r>
              <a:rPr lang="en-US" sz="2000" b="1" dirty="0"/>
              <a:t>begin</a:t>
            </a:r>
            <a:endParaRPr lang="ru-RU" sz="2000" dirty="0"/>
          </a:p>
          <a:p>
            <a:r>
              <a:rPr lang="en-US" sz="2000" b="1" dirty="0"/>
              <a:t>  if n &lt; 3 then</a:t>
            </a:r>
            <a:endParaRPr lang="ru-RU" sz="2000" dirty="0"/>
          </a:p>
          <a:p>
            <a:r>
              <a:rPr lang="en-US" sz="2000" b="1" dirty="0"/>
              <a:t>    write('*')</a:t>
            </a:r>
            <a:endParaRPr lang="ru-RU" sz="2000" dirty="0"/>
          </a:p>
          <a:p>
            <a:r>
              <a:rPr lang="en-US" sz="2000" b="1" dirty="0"/>
              <a:t>  else begin</a:t>
            </a:r>
            <a:endParaRPr lang="ru-RU" sz="2000" dirty="0"/>
          </a:p>
          <a:p>
            <a:r>
              <a:rPr lang="en-US" sz="2000" b="1" dirty="0"/>
              <a:t>    F(n-1);</a:t>
            </a:r>
            <a:endParaRPr lang="ru-RU" sz="2000" dirty="0"/>
          </a:p>
          <a:p>
            <a:r>
              <a:rPr lang="en-US" sz="2000" b="1" dirty="0"/>
              <a:t>    </a:t>
            </a:r>
            <a:r>
              <a:rPr lang="ru-RU" sz="2000" b="1" dirty="0"/>
              <a:t>F(n-2);</a:t>
            </a:r>
            <a:endParaRPr lang="ru-RU" sz="2000" dirty="0"/>
          </a:p>
          <a:p>
            <a:r>
              <a:rPr lang="ru-RU" sz="2000" b="1" dirty="0"/>
              <a:t>    F(n-2)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end</a:t>
            </a:r>
            <a:r>
              <a:rPr lang="ru-RU" sz="2000" b="1" dirty="0"/>
              <a:t>;</a:t>
            </a:r>
            <a:endParaRPr lang="ru-RU" sz="2000" dirty="0"/>
          </a:p>
          <a:p>
            <a:r>
              <a:rPr lang="ru-RU" sz="2000" b="1" dirty="0" err="1"/>
              <a:t>end</a:t>
            </a:r>
            <a:r>
              <a:rPr lang="ru-RU" sz="2000" b="1" dirty="0" smtClean="0"/>
              <a:t>;</a:t>
            </a:r>
          </a:p>
          <a:p>
            <a:endParaRPr lang="ru-RU" sz="2000" dirty="0"/>
          </a:p>
          <a:p>
            <a:r>
              <a:rPr lang="ru-RU" sz="2000" i="1" dirty="0"/>
              <a:t>Сколько звездочек напечатает эта процедура при вызове F(6)? В ответе запишите только целое число.</a:t>
            </a:r>
            <a:endParaRPr lang="ru-RU" sz="2000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1"/>
          <p:cNvGrpSpPr>
            <a:grpSpLocks noChangeAspect="1"/>
          </p:cNvGrpSpPr>
          <p:nvPr/>
        </p:nvGrpSpPr>
        <p:grpSpPr bwMode="auto">
          <a:xfrm>
            <a:off x="4960262" y="1638459"/>
            <a:ext cx="3856733" cy="2058954"/>
            <a:chOff x="4402" y="1069"/>
            <a:chExt cx="3350" cy="1789"/>
          </a:xfrm>
        </p:grpSpPr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838" y="1069"/>
              <a:ext cx="458" cy="458"/>
              <a:chOff x="5542" y="1069"/>
              <a:chExt cx="458" cy="458"/>
            </a:xfrm>
          </p:grpSpPr>
          <p:sp>
            <p:nvSpPr>
              <p:cNvPr id="53" name="Oval 4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6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4972" y="1734"/>
              <a:ext cx="458" cy="458"/>
              <a:chOff x="5542" y="1069"/>
              <a:chExt cx="458" cy="458"/>
            </a:xfrm>
          </p:grpSpPr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en-US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6719" y="1734"/>
              <a:ext cx="458" cy="458"/>
              <a:chOff x="5542" y="1069"/>
              <a:chExt cx="458" cy="458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 dirty="0"/>
              </a:p>
            </p:txBody>
          </p:sp>
          <p:sp>
            <p:nvSpPr>
              <p:cNvPr id="50" name="Rectangle 37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5505" y="2400"/>
              <a:ext cx="458" cy="458"/>
              <a:chOff x="5542" y="1069"/>
              <a:chExt cx="458" cy="458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8" name="Rectangle 34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4402" y="2400"/>
              <a:ext cx="458" cy="458"/>
              <a:chOff x="5542" y="1069"/>
              <a:chExt cx="458" cy="458"/>
            </a:xfrm>
          </p:grpSpPr>
          <p:sp>
            <p:nvSpPr>
              <p:cNvPr id="45" name="Oval 32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6" name="Rectangle 31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154" y="2400"/>
              <a:ext cx="458" cy="458"/>
              <a:chOff x="5542" y="1069"/>
              <a:chExt cx="458" cy="458"/>
            </a:xfrm>
          </p:grpSpPr>
          <p:sp>
            <p:nvSpPr>
              <p:cNvPr id="35" name="Oval 17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7294" y="2400"/>
              <a:ext cx="458" cy="458"/>
              <a:chOff x="5542" y="1069"/>
              <a:chExt cx="458" cy="458"/>
            </a:xfrm>
          </p:grpSpPr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kumimoji="0" lang="en-US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752" y="2146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6264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5349" y="2132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6501" y="2124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7099" y="2133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>
              <a:off x="5349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3635896" y="180256"/>
            <a:ext cx="5467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эта задача по сути такая же, как и </a:t>
            </a:r>
            <a:r>
              <a:rPr lang="ru-RU" sz="2000" b="1" dirty="0" smtClean="0"/>
              <a:t>предыдущая: </a:t>
            </a:r>
            <a:r>
              <a:rPr lang="ru-RU" sz="2000" b="1" dirty="0"/>
              <a:t>для n &lt; </a:t>
            </a:r>
            <a:r>
              <a:rPr lang="ru-RU" sz="2000" b="1" dirty="0" smtClean="0"/>
              <a:t>3 функция </a:t>
            </a:r>
            <a:r>
              <a:rPr lang="ru-RU" sz="2000" b="1" dirty="0"/>
              <a:t>выводит одну </a:t>
            </a:r>
            <a:r>
              <a:rPr lang="ru-RU" sz="2000" b="1" dirty="0" smtClean="0"/>
              <a:t>звездочку, а </a:t>
            </a:r>
            <a:r>
              <a:rPr lang="ru-RU" sz="2000" b="1" dirty="0"/>
              <a:t>для </a:t>
            </a:r>
            <a:r>
              <a:rPr lang="ru-RU" sz="2000" b="1" dirty="0" err="1"/>
              <a:t>бóльших</a:t>
            </a:r>
            <a:r>
              <a:rPr lang="ru-RU" sz="2000" b="1" dirty="0"/>
              <a:t> </a:t>
            </a:r>
            <a:r>
              <a:rPr lang="en-US" sz="2000" b="1" dirty="0"/>
              <a:t>n</a:t>
            </a:r>
            <a:r>
              <a:rPr lang="ru-RU" sz="2000" b="1" dirty="0"/>
              <a:t> </a:t>
            </a:r>
            <a:r>
              <a:rPr lang="ru-RU" sz="2000" b="1" dirty="0" smtClean="0"/>
              <a:t>продолжаем рисовать дерево</a:t>
            </a:r>
            <a:endParaRPr lang="ru-RU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812604" y="1739738"/>
            <a:ext cx="97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-1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7249419" y="1739738"/>
            <a:ext cx="146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ru-RU" sz="3200" dirty="0" smtClean="0"/>
              <a:t>-2</a:t>
            </a:r>
            <a:endParaRPr lang="ru-RU" sz="3200" dirty="0"/>
          </a:p>
        </p:txBody>
      </p:sp>
      <p:sp>
        <p:nvSpPr>
          <p:cNvPr id="101" name="Line 11"/>
          <p:cNvSpPr>
            <a:spLocks noChangeShapeType="1"/>
          </p:cNvSpPr>
          <p:nvPr/>
        </p:nvSpPr>
        <p:spPr bwMode="auto">
          <a:xfrm flipH="1">
            <a:off x="6864112" y="2142553"/>
            <a:ext cx="0" cy="353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2" name="Rectangle 40"/>
          <p:cNvSpPr>
            <a:spLocks noChangeArrowheads="1"/>
          </p:cNvSpPr>
          <p:nvPr/>
        </p:nvSpPr>
        <p:spPr bwMode="auto">
          <a:xfrm>
            <a:off x="6613477" y="2459981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44208" y="1980129"/>
            <a:ext cx="72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-2</a:t>
            </a:r>
            <a:endParaRPr lang="ru-RU" sz="3200" dirty="0"/>
          </a:p>
        </p:txBody>
      </p:sp>
      <p:sp>
        <p:nvSpPr>
          <p:cNvPr id="105" name="Line 11"/>
          <p:cNvSpPr>
            <a:spLocks noChangeShapeType="1"/>
          </p:cNvSpPr>
          <p:nvPr/>
        </p:nvSpPr>
        <p:spPr bwMode="auto">
          <a:xfrm flipH="1">
            <a:off x="5880119" y="2924944"/>
            <a:ext cx="0" cy="3257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6" name="Rectangle 34"/>
          <p:cNvSpPr>
            <a:spLocks noChangeArrowheads="1"/>
          </p:cNvSpPr>
          <p:nvPr/>
        </p:nvSpPr>
        <p:spPr bwMode="auto">
          <a:xfrm>
            <a:off x="5653143" y="3212976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7692211" y="3212976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Line 10"/>
          <p:cNvSpPr>
            <a:spLocks noChangeShapeType="1"/>
          </p:cNvSpPr>
          <p:nvPr/>
        </p:nvSpPr>
        <p:spPr bwMode="auto">
          <a:xfrm>
            <a:off x="7872874" y="2924945"/>
            <a:ext cx="24062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37466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1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29"/>
          <p:cNvSpPr>
            <a:spLocks noChangeArrowheads="1"/>
          </p:cNvSpPr>
          <p:nvPr/>
        </p:nvSpPr>
        <p:spPr bwMode="auto">
          <a:xfrm>
            <a:off x="7633297" y="3189921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7" name="Oval 29"/>
          <p:cNvSpPr>
            <a:spLocks noChangeArrowheads="1"/>
          </p:cNvSpPr>
          <p:nvPr/>
        </p:nvSpPr>
        <p:spPr bwMode="auto">
          <a:xfrm>
            <a:off x="5640589" y="3212976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4" name="Oval 29"/>
          <p:cNvSpPr>
            <a:spLocks noChangeArrowheads="1"/>
          </p:cNvSpPr>
          <p:nvPr/>
        </p:nvSpPr>
        <p:spPr bwMode="auto">
          <a:xfrm>
            <a:off x="6600472" y="2492896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91344"/>
            <a:ext cx="3168352" cy="674711"/>
          </a:xfrm>
        </p:spPr>
        <p:txBody>
          <a:bodyPr/>
          <a:lstStyle/>
          <a:p>
            <a:r>
              <a:rPr lang="ru-RU" b="1" dirty="0" smtClean="0"/>
              <a:t>Пример № 4: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52400" y="1011253"/>
            <a:ext cx="3312368" cy="5544616"/>
          </a:xfrm>
        </p:spPr>
        <p:txBody>
          <a:bodyPr>
            <a:noAutofit/>
          </a:bodyPr>
          <a:lstStyle/>
          <a:p>
            <a:r>
              <a:rPr lang="en-US" sz="2000" b="1" dirty="0"/>
              <a:t>procedure F(n: integer);</a:t>
            </a:r>
            <a:endParaRPr lang="ru-RU" sz="2000" dirty="0"/>
          </a:p>
          <a:p>
            <a:r>
              <a:rPr lang="en-US" sz="2000" b="1" dirty="0"/>
              <a:t>begin</a:t>
            </a:r>
            <a:endParaRPr lang="ru-RU" sz="2000" dirty="0"/>
          </a:p>
          <a:p>
            <a:r>
              <a:rPr lang="en-US" sz="2000" b="1" dirty="0"/>
              <a:t>  if </a:t>
            </a:r>
            <a:r>
              <a:rPr lang="en-US" sz="2000" b="1" dirty="0">
                <a:solidFill>
                  <a:srgbClr val="FF0000"/>
                </a:solidFill>
              </a:rPr>
              <a:t>n &lt; 3 </a:t>
            </a:r>
            <a:r>
              <a:rPr lang="en-US" sz="2000" b="1" dirty="0"/>
              <a:t>then</a:t>
            </a:r>
            <a:endParaRPr lang="ru-RU" sz="2000" dirty="0"/>
          </a:p>
          <a:p>
            <a:r>
              <a:rPr lang="en-US" sz="2000" b="1" dirty="0"/>
              <a:t>    </a:t>
            </a:r>
            <a:r>
              <a:rPr lang="en-US" sz="2000" b="1" dirty="0">
                <a:solidFill>
                  <a:srgbClr val="FF0000"/>
                </a:solidFill>
              </a:rPr>
              <a:t>write('*')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en-US" sz="2000" b="1" dirty="0"/>
              <a:t>  else begin</a:t>
            </a:r>
            <a:endParaRPr lang="ru-RU" sz="2000" dirty="0"/>
          </a:p>
          <a:p>
            <a:r>
              <a:rPr lang="en-US" sz="2000" b="1" dirty="0"/>
              <a:t>    F(n-1);</a:t>
            </a:r>
            <a:endParaRPr lang="ru-RU" sz="2000" dirty="0"/>
          </a:p>
          <a:p>
            <a:r>
              <a:rPr lang="en-US" sz="2000" b="1" dirty="0"/>
              <a:t>    </a:t>
            </a:r>
            <a:r>
              <a:rPr lang="ru-RU" sz="2000" b="1" dirty="0"/>
              <a:t>F(n-2);</a:t>
            </a:r>
            <a:endParaRPr lang="ru-RU" sz="2000" dirty="0"/>
          </a:p>
          <a:p>
            <a:r>
              <a:rPr lang="ru-RU" sz="2000" b="1" dirty="0"/>
              <a:t>    F(n-2)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end</a:t>
            </a:r>
            <a:r>
              <a:rPr lang="ru-RU" sz="2000" b="1" dirty="0"/>
              <a:t>;</a:t>
            </a:r>
            <a:endParaRPr lang="ru-RU" sz="2000" dirty="0"/>
          </a:p>
          <a:p>
            <a:r>
              <a:rPr lang="ru-RU" sz="2000" b="1" dirty="0" err="1"/>
              <a:t>end</a:t>
            </a:r>
            <a:r>
              <a:rPr lang="ru-RU" sz="2000" b="1" dirty="0" smtClean="0"/>
              <a:t>;</a:t>
            </a:r>
          </a:p>
          <a:p>
            <a:endParaRPr lang="ru-RU" sz="2000" dirty="0"/>
          </a:p>
          <a:p>
            <a:r>
              <a:rPr lang="ru-RU" sz="2000" i="1" dirty="0"/>
              <a:t>Сколько звездочек напечатает эта процедура при вызове F(6)? В ответе запишите только целое число.</a:t>
            </a:r>
            <a:endParaRPr lang="ru-RU" sz="2000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1"/>
          <p:cNvGrpSpPr>
            <a:grpSpLocks noChangeAspect="1"/>
          </p:cNvGrpSpPr>
          <p:nvPr/>
        </p:nvGrpSpPr>
        <p:grpSpPr bwMode="auto">
          <a:xfrm>
            <a:off x="4960262" y="1638459"/>
            <a:ext cx="3856733" cy="2058954"/>
            <a:chOff x="4402" y="1069"/>
            <a:chExt cx="3350" cy="1789"/>
          </a:xfrm>
        </p:grpSpPr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838" y="1069"/>
              <a:ext cx="458" cy="458"/>
              <a:chOff x="5542" y="1069"/>
              <a:chExt cx="458" cy="458"/>
            </a:xfrm>
          </p:grpSpPr>
          <p:sp>
            <p:nvSpPr>
              <p:cNvPr id="53" name="Oval 4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6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4972" y="1734"/>
              <a:ext cx="458" cy="458"/>
              <a:chOff x="5542" y="1069"/>
              <a:chExt cx="458" cy="458"/>
            </a:xfrm>
          </p:grpSpPr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en-US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6719" y="1734"/>
              <a:ext cx="458" cy="458"/>
              <a:chOff x="5542" y="1069"/>
              <a:chExt cx="458" cy="458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 dirty="0"/>
              </a:p>
            </p:txBody>
          </p:sp>
          <p:sp>
            <p:nvSpPr>
              <p:cNvPr id="50" name="Rectangle 37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5505" y="2400"/>
              <a:ext cx="458" cy="458"/>
              <a:chOff x="5542" y="1069"/>
              <a:chExt cx="458" cy="458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8" name="Rectangle 34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4402" y="2400"/>
              <a:ext cx="458" cy="458"/>
              <a:chOff x="5542" y="1069"/>
              <a:chExt cx="458" cy="458"/>
            </a:xfrm>
          </p:grpSpPr>
          <p:sp>
            <p:nvSpPr>
              <p:cNvPr id="45" name="Oval 32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6" name="Rectangle 31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154" y="2400"/>
              <a:ext cx="458" cy="458"/>
              <a:chOff x="5542" y="1069"/>
              <a:chExt cx="458" cy="458"/>
            </a:xfrm>
          </p:grpSpPr>
          <p:sp>
            <p:nvSpPr>
              <p:cNvPr id="35" name="Oval 17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7294" y="2400"/>
              <a:ext cx="458" cy="458"/>
              <a:chOff x="5542" y="1069"/>
              <a:chExt cx="458" cy="458"/>
            </a:xfrm>
          </p:grpSpPr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*</a:t>
                </a:r>
                <a:endParaRPr kumimoji="0" lang="en-US" alt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752" y="2146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6264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5349" y="2132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6501" y="2124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7099" y="2133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>
              <a:off x="5349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12604" y="1739738"/>
            <a:ext cx="97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-1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7249419" y="1739738"/>
            <a:ext cx="146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ru-RU" sz="3200" dirty="0" smtClean="0"/>
              <a:t>-2</a:t>
            </a:r>
            <a:endParaRPr lang="ru-RU" sz="3200" dirty="0"/>
          </a:p>
        </p:txBody>
      </p:sp>
      <p:sp>
        <p:nvSpPr>
          <p:cNvPr id="101" name="Line 11"/>
          <p:cNvSpPr>
            <a:spLocks noChangeShapeType="1"/>
          </p:cNvSpPr>
          <p:nvPr/>
        </p:nvSpPr>
        <p:spPr bwMode="auto">
          <a:xfrm flipH="1">
            <a:off x="6864112" y="2142553"/>
            <a:ext cx="0" cy="353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2" name="Rectangle 40"/>
          <p:cNvSpPr>
            <a:spLocks noChangeArrowheads="1"/>
          </p:cNvSpPr>
          <p:nvPr/>
        </p:nvSpPr>
        <p:spPr bwMode="auto">
          <a:xfrm>
            <a:off x="6613477" y="2459981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44208" y="1980129"/>
            <a:ext cx="72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-2</a:t>
            </a:r>
            <a:endParaRPr lang="ru-RU" sz="3200" dirty="0"/>
          </a:p>
        </p:txBody>
      </p:sp>
      <p:sp>
        <p:nvSpPr>
          <p:cNvPr id="105" name="Line 11"/>
          <p:cNvSpPr>
            <a:spLocks noChangeShapeType="1"/>
          </p:cNvSpPr>
          <p:nvPr/>
        </p:nvSpPr>
        <p:spPr bwMode="auto">
          <a:xfrm flipH="1">
            <a:off x="5880119" y="2924944"/>
            <a:ext cx="0" cy="3257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6" name="Rectangle 34"/>
          <p:cNvSpPr>
            <a:spLocks noChangeArrowheads="1"/>
          </p:cNvSpPr>
          <p:nvPr/>
        </p:nvSpPr>
        <p:spPr bwMode="auto">
          <a:xfrm>
            <a:off x="5653143" y="3212976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7692211" y="3212976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en-US" alt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Line 10"/>
          <p:cNvSpPr>
            <a:spLocks noChangeShapeType="1"/>
          </p:cNvSpPr>
          <p:nvPr/>
        </p:nvSpPr>
        <p:spPr bwMode="auto">
          <a:xfrm>
            <a:off x="7872874" y="2924945"/>
            <a:ext cx="24062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11" name="Прямоугольник 110"/>
          <p:cNvSpPr/>
          <p:nvPr/>
        </p:nvSpPr>
        <p:spPr>
          <a:xfrm>
            <a:off x="3536833" y="4365104"/>
            <a:ext cx="5467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Вторая и третья ветви абсолютно одинаковые, поэтому будем рисовать одну, а количество «звездочек» потом умножим на 2.</a:t>
            </a:r>
          </a:p>
          <a:p>
            <a:pPr lvl="0" algn="ctr"/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332656"/>
            <a:ext cx="493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 условии </a:t>
            </a:r>
            <a:r>
              <a:rPr lang="en-US" sz="2400" b="1" dirty="0" smtClean="0"/>
              <a:t>n&lt;3</a:t>
            </a:r>
            <a:r>
              <a:rPr lang="ru-RU" sz="2400" b="1" dirty="0" smtClean="0"/>
              <a:t> на экране появляются «звездочки».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65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29"/>
          <p:cNvSpPr>
            <a:spLocks noChangeArrowheads="1"/>
          </p:cNvSpPr>
          <p:nvPr/>
        </p:nvSpPr>
        <p:spPr bwMode="auto">
          <a:xfrm>
            <a:off x="4548777" y="4738971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3" name="Oval 29"/>
          <p:cNvSpPr>
            <a:spLocks noChangeArrowheads="1"/>
          </p:cNvSpPr>
          <p:nvPr/>
        </p:nvSpPr>
        <p:spPr bwMode="auto">
          <a:xfrm>
            <a:off x="6444208" y="3861048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0" name="Oval 29"/>
          <p:cNvSpPr>
            <a:spLocks noChangeArrowheads="1"/>
          </p:cNvSpPr>
          <p:nvPr/>
        </p:nvSpPr>
        <p:spPr bwMode="auto">
          <a:xfrm>
            <a:off x="5796136" y="3868296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9" name="Oval 29"/>
          <p:cNvSpPr>
            <a:spLocks noChangeArrowheads="1"/>
          </p:cNvSpPr>
          <p:nvPr/>
        </p:nvSpPr>
        <p:spPr bwMode="auto">
          <a:xfrm>
            <a:off x="7633297" y="3189921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7" name="Oval 29"/>
          <p:cNvSpPr>
            <a:spLocks noChangeArrowheads="1"/>
          </p:cNvSpPr>
          <p:nvPr/>
        </p:nvSpPr>
        <p:spPr bwMode="auto">
          <a:xfrm>
            <a:off x="5640589" y="3212976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4" name="Oval 29"/>
          <p:cNvSpPr>
            <a:spLocks noChangeArrowheads="1"/>
          </p:cNvSpPr>
          <p:nvPr/>
        </p:nvSpPr>
        <p:spPr bwMode="auto">
          <a:xfrm>
            <a:off x="6600472" y="2492896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91344"/>
            <a:ext cx="3168352" cy="674711"/>
          </a:xfrm>
        </p:spPr>
        <p:txBody>
          <a:bodyPr/>
          <a:lstStyle/>
          <a:p>
            <a:r>
              <a:rPr lang="ru-RU" b="1" dirty="0" smtClean="0"/>
              <a:t>Пример № 4: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52400" y="1011253"/>
            <a:ext cx="3312368" cy="5544616"/>
          </a:xfrm>
        </p:spPr>
        <p:txBody>
          <a:bodyPr>
            <a:noAutofit/>
          </a:bodyPr>
          <a:lstStyle/>
          <a:p>
            <a:r>
              <a:rPr lang="en-US" sz="2000" b="1" dirty="0"/>
              <a:t>procedure F(n: integer);</a:t>
            </a:r>
            <a:endParaRPr lang="ru-RU" sz="2000" dirty="0"/>
          </a:p>
          <a:p>
            <a:r>
              <a:rPr lang="en-US" sz="2000" b="1" dirty="0"/>
              <a:t>begin</a:t>
            </a:r>
            <a:endParaRPr lang="ru-RU" sz="2000" dirty="0"/>
          </a:p>
          <a:p>
            <a:r>
              <a:rPr lang="en-US" sz="2000" b="1" dirty="0"/>
              <a:t>  if </a:t>
            </a:r>
            <a:r>
              <a:rPr lang="en-US" sz="2000" b="1" dirty="0">
                <a:solidFill>
                  <a:srgbClr val="FF0000"/>
                </a:solidFill>
              </a:rPr>
              <a:t>n &lt; 3 </a:t>
            </a:r>
            <a:r>
              <a:rPr lang="en-US" sz="2000" b="1" dirty="0"/>
              <a:t>then</a:t>
            </a:r>
            <a:endParaRPr lang="ru-RU" sz="2000" dirty="0"/>
          </a:p>
          <a:p>
            <a:r>
              <a:rPr lang="en-US" sz="2000" b="1" dirty="0"/>
              <a:t>    </a:t>
            </a:r>
            <a:r>
              <a:rPr lang="en-US" sz="2000" b="1" dirty="0">
                <a:solidFill>
                  <a:srgbClr val="FF0000"/>
                </a:solidFill>
              </a:rPr>
              <a:t>write('*')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en-US" sz="2000" b="1" dirty="0"/>
              <a:t>  else begin</a:t>
            </a:r>
            <a:endParaRPr lang="ru-RU" sz="2000" dirty="0"/>
          </a:p>
          <a:p>
            <a:r>
              <a:rPr lang="en-US" sz="2000" b="1" dirty="0"/>
              <a:t>    F(n-1);</a:t>
            </a:r>
            <a:endParaRPr lang="ru-RU" sz="2000" dirty="0"/>
          </a:p>
          <a:p>
            <a:r>
              <a:rPr lang="en-US" sz="2000" b="1" dirty="0"/>
              <a:t>    </a:t>
            </a:r>
            <a:r>
              <a:rPr lang="ru-RU" sz="2000" b="1" dirty="0"/>
              <a:t>F(n-2);</a:t>
            </a:r>
            <a:endParaRPr lang="ru-RU" sz="2000" dirty="0"/>
          </a:p>
          <a:p>
            <a:r>
              <a:rPr lang="ru-RU" sz="2000" b="1" dirty="0"/>
              <a:t>    F(n-2)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end</a:t>
            </a:r>
            <a:r>
              <a:rPr lang="ru-RU" sz="2000" b="1" dirty="0"/>
              <a:t>;</a:t>
            </a:r>
            <a:endParaRPr lang="ru-RU" sz="2000" dirty="0"/>
          </a:p>
          <a:p>
            <a:r>
              <a:rPr lang="ru-RU" sz="2000" b="1" dirty="0" err="1"/>
              <a:t>end</a:t>
            </a:r>
            <a:r>
              <a:rPr lang="ru-RU" sz="2000" b="1" dirty="0" smtClean="0"/>
              <a:t>;</a:t>
            </a:r>
          </a:p>
          <a:p>
            <a:endParaRPr lang="ru-RU" sz="2000" dirty="0"/>
          </a:p>
          <a:p>
            <a:r>
              <a:rPr lang="ru-RU" sz="2000" i="1" dirty="0"/>
              <a:t>Сколько звездочек напечатает эта процедура при вызове F(6)? В ответе запишите только целое число.</a:t>
            </a:r>
            <a:endParaRPr lang="ru-RU" sz="2000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1"/>
          <p:cNvGrpSpPr>
            <a:grpSpLocks noChangeAspect="1"/>
          </p:cNvGrpSpPr>
          <p:nvPr/>
        </p:nvGrpSpPr>
        <p:grpSpPr bwMode="auto">
          <a:xfrm>
            <a:off x="4960261" y="1638459"/>
            <a:ext cx="3194756" cy="2058954"/>
            <a:chOff x="4402" y="1069"/>
            <a:chExt cx="2775" cy="1789"/>
          </a:xfrm>
        </p:grpSpPr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838" y="1069"/>
              <a:ext cx="458" cy="458"/>
              <a:chOff x="5542" y="1069"/>
              <a:chExt cx="458" cy="458"/>
            </a:xfrm>
          </p:grpSpPr>
          <p:sp>
            <p:nvSpPr>
              <p:cNvPr id="53" name="Oval 4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6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4972" y="1734"/>
              <a:ext cx="458" cy="458"/>
              <a:chOff x="5542" y="1069"/>
              <a:chExt cx="458" cy="458"/>
            </a:xfrm>
          </p:grpSpPr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en-US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6719" y="1734"/>
              <a:ext cx="458" cy="458"/>
              <a:chOff x="5542" y="1069"/>
              <a:chExt cx="458" cy="458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 dirty="0"/>
              </a:p>
            </p:txBody>
          </p:sp>
          <p:sp>
            <p:nvSpPr>
              <p:cNvPr id="50" name="Rectangle 37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5505" y="2400"/>
              <a:ext cx="458" cy="458"/>
              <a:chOff x="5542" y="1069"/>
              <a:chExt cx="458" cy="458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8" name="Rectangle 34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4402" y="2400"/>
              <a:ext cx="458" cy="458"/>
              <a:chOff x="5542" y="1069"/>
              <a:chExt cx="458" cy="458"/>
            </a:xfrm>
          </p:grpSpPr>
          <p:sp>
            <p:nvSpPr>
              <p:cNvPr id="45" name="Oval 32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6" name="Rectangle 31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154" y="2400"/>
              <a:ext cx="458" cy="458"/>
              <a:chOff x="5542" y="1069"/>
              <a:chExt cx="458" cy="458"/>
            </a:xfrm>
          </p:grpSpPr>
          <p:sp>
            <p:nvSpPr>
              <p:cNvPr id="35" name="Oval 17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752" y="2146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6264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5349" y="2132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6501" y="2124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>
              <a:off x="5349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12604" y="1739738"/>
            <a:ext cx="97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-1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7249419" y="1739738"/>
            <a:ext cx="146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ru-RU" sz="3200" dirty="0" smtClean="0"/>
              <a:t>-2</a:t>
            </a:r>
            <a:endParaRPr lang="ru-RU" sz="3200" dirty="0"/>
          </a:p>
        </p:txBody>
      </p:sp>
      <p:sp>
        <p:nvSpPr>
          <p:cNvPr id="101" name="Line 11"/>
          <p:cNvSpPr>
            <a:spLocks noChangeShapeType="1"/>
          </p:cNvSpPr>
          <p:nvPr/>
        </p:nvSpPr>
        <p:spPr bwMode="auto">
          <a:xfrm flipH="1">
            <a:off x="6864112" y="2142553"/>
            <a:ext cx="0" cy="353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2" name="Rectangle 40"/>
          <p:cNvSpPr>
            <a:spLocks noChangeArrowheads="1"/>
          </p:cNvSpPr>
          <p:nvPr/>
        </p:nvSpPr>
        <p:spPr bwMode="auto">
          <a:xfrm>
            <a:off x="6613477" y="2459981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44208" y="1980129"/>
            <a:ext cx="72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-2</a:t>
            </a:r>
            <a:endParaRPr lang="ru-RU" sz="3200" dirty="0"/>
          </a:p>
        </p:txBody>
      </p:sp>
      <p:sp>
        <p:nvSpPr>
          <p:cNvPr id="105" name="Line 11"/>
          <p:cNvSpPr>
            <a:spLocks noChangeShapeType="1"/>
          </p:cNvSpPr>
          <p:nvPr/>
        </p:nvSpPr>
        <p:spPr bwMode="auto">
          <a:xfrm flipH="1">
            <a:off x="5880119" y="2924944"/>
            <a:ext cx="0" cy="3257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106" name="Rectangle 34"/>
          <p:cNvSpPr>
            <a:spLocks noChangeArrowheads="1"/>
          </p:cNvSpPr>
          <p:nvPr/>
        </p:nvSpPr>
        <p:spPr bwMode="auto">
          <a:xfrm>
            <a:off x="5653143" y="3212976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7692211" y="3252069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**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Line 10"/>
          <p:cNvSpPr>
            <a:spLocks noChangeShapeType="1"/>
          </p:cNvSpPr>
          <p:nvPr/>
        </p:nvSpPr>
        <p:spPr bwMode="auto">
          <a:xfrm>
            <a:off x="7872874" y="2924945"/>
            <a:ext cx="24062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 flipH="1">
            <a:off x="4919678" y="3659901"/>
            <a:ext cx="161753" cy="248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>
            <a:off x="5223900" y="3697414"/>
            <a:ext cx="125883" cy="18315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4548777" y="3867753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4556206" y="3898826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29"/>
          <p:cNvSpPr>
            <a:spLocks noChangeArrowheads="1"/>
          </p:cNvSpPr>
          <p:nvPr/>
        </p:nvSpPr>
        <p:spPr bwMode="auto">
          <a:xfrm>
            <a:off x="5124841" y="3861048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5204278" y="3933056"/>
            <a:ext cx="447842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**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Line 11"/>
          <p:cNvSpPr>
            <a:spLocks noChangeShapeType="1"/>
          </p:cNvSpPr>
          <p:nvPr/>
        </p:nvSpPr>
        <p:spPr bwMode="auto">
          <a:xfrm>
            <a:off x="5940153" y="3740086"/>
            <a:ext cx="0" cy="1679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5724128" y="3972149"/>
            <a:ext cx="614956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***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Line 11"/>
          <p:cNvSpPr>
            <a:spLocks noChangeShapeType="1"/>
          </p:cNvSpPr>
          <p:nvPr/>
        </p:nvSpPr>
        <p:spPr bwMode="auto">
          <a:xfrm>
            <a:off x="6588224" y="3677939"/>
            <a:ext cx="169161" cy="220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6405316" y="3972148"/>
            <a:ext cx="614956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***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29"/>
          <p:cNvSpPr>
            <a:spLocks noChangeArrowheads="1"/>
          </p:cNvSpPr>
          <p:nvPr/>
        </p:nvSpPr>
        <p:spPr bwMode="auto">
          <a:xfrm>
            <a:off x="7157255" y="3868499"/>
            <a:ext cx="527279" cy="5271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>
            <a:off x="7361165" y="3717033"/>
            <a:ext cx="0" cy="16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6" name="Rectangle 13"/>
          <p:cNvSpPr>
            <a:spLocks noChangeArrowheads="1"/>
          </p:cNvSpPr>
          <p:nvPr/>
        </p:nvSpPr>
        <p:spPr bwMode="auto">
          <a:xfrm>
            <a:off x="7113416" y="3972149"/>
            <a:ext cx="614956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***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13"/>
          <p:cNvSpPr>
            <a:spLocks noChangeArrowheads="1"/>
          </p:cNvSpPr>
          <p:nvPr/>
        </p:nvSpPr>
        <p:spPr bwMode="auto">
          <a:xfrm>
            <a:off x="4499992" y="4869160"/>
            <a:ext cx="614956" cy="4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***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>
            <a:off x="4788024" y="4383344"/>
            <a:ext cx="2192" cy="3556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7" name="TextBox 6"/>
          <p:cNvSpPr txBox="1"/>
          <p:nvPr/>
        </p:nvSpPr>
        <p:spPr>
          <a:xfrm>
            <a:off x="3635896" y="5589240"/>
            <a:ext cx="5467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Получаем по первой ветви 11 «звездочек», по третьей, а значит и по второй – по 5. </a:t>
            </a:r>
          </a:p>
          <a:p>
            <a:pPr algn="ctr"/>
            <a:r>
              <a:rPr lang="ru-RU" sz="2000" b="1" dirty="0" smtClean="0"/>
              <a:t>Всего – </a:t>
            </a:r>
            <a:r>
              <a:rPr lang="ru-RU" sz="2000" b="1" dirty="0" smtClean="0">
                <a:solidFill>
                  <a:srgbClr val="FF0000"/>
                </a:solidFill>
              </a:rPr>
              <a:t>21</a:t>
            </a:r>
            <a:endParaRPr lang="ru-RU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779912" y="332656"/>
            <a:ext cx="493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 условии </a:t>
            </a:r>
            <a:r>
              <a:rPr lang="en-US" sz="2400" b="1" dirty="0" smtClean="0"/>
              <a:t>n&lt;3</a:t>
            </a:r>
            <a:r>
              <a:rPr lang="ru-RU" sz="2400" b="1" dirty="0" smtClean="0"/>
              <a:t> на экране появляются «звездочки».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85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91344"/>
            <a:ext cx="3168352" cy="674711"/>
          </a:xfrm>
        </p:spPr>
        <p:txBody>
          <a:bodyPr/>
          <a:lstStyle/>
          <a:p>
            <a:r>
              <a:rPr lang="ru-RU" b="1" dirty="0" smtClean="0"/>
              <a:t>Пример № 4: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52400" y="1011253"/>
            <a:ext cx="3312368" cy="5544616"/>
          </a:xfrm>
        </p:spPr>
        <p:txBody>
          <a:bodyPr>
            <a:noAutofit/>
          </a:bodyPr>
          <a:lstStyle/>
          <a:p>
            <a:r>
              <a:rPr lang="en-US" sz="2000" b="1" dirty="0"/>
              <a:t>procedure F(n: integer);</a:t>
            </a:r>
            <a:endParaRPr lang="ru-RU" sz="2000" dirty="0"/>
          </a:p>
          <a:p>
            <a:r>
              <a:rPr lang="en-US" sz="2000" b="1" dirty="0"/>
              <a:t>begin</a:t>
            </a:r>
            <a:endParaRPr lang="ru-RU" sz="2000" dirty="0"/>
          </a:p>
          <a:p>
            <a:r>
              <a:rPr lang="en-US" sz="2000" b="1" dirty="0"/>
              <a:t>  if n &lt; 3 then</a:t>
            </a:r>
            <a:endParaRPr lang="ru-RU" sz="2000" dirty="0"/>
          </a:p>
          <a:p>
            <a:r>
              <a:rPr lang="en-US" sz="2000" b="1" dirty="0"/>
              <a:t>    write('*')</a:t>
            </a:r>
            <a:endParaRPr lang="ru-RU" sz="2000" dirty="0"/>
          </a:p>
          <a:p>
            <a:r>
              <a:rPr lang="en-US" sz="2000" b="1" dirty="0"/>
              <a:t>  else begin</a:t>
            </a:r>
            <a:endParaRPr lang="ru-RU" sz="2000" dirty="0"/>
          </a:p>
          <a:p>
            <a:r>
              <a:rPr lang="en-US" sz="2000" b="1" dirty="0"/>
              <a:t>    F(n-1);</a:t>
            </a:r>
            <a:endParaRPr lang="ru-RU" sz="2000" dirty="0"/>
          </a:p>
          <a:p>
            <a:r>
              <a:rPr lang="en-US" sz="2000" b="1" dirty="0"/>
              <a:t>    </a:t>
            </a:r>
            <a:r>
              <a:rPr lang="ru-RU" sz="2000" b="1" dirty="0"/>
              <a:t>F(n-2);</a:t>
            </a:r>
            <a:endParaRPr lang="ru-RU" sz="2000" dirty="0"/>
          </a:p>
          <a:p>
            <a:r>
              <a:rPr lang="ru-RU" sz="2000" b="1" dirty="0"/>
              <a:t>    F(n-2)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end</a:t>
            </a:r>
            <a:r>
              <a:rPr lang="ru-RU" sz="2000" b="1" dirty="0"/>
              <a:t>;</a:t>
            </a:r>
            <a:endParaRPr lang="ru-RU" sz="2000" dirty="0"/>
          </a:p>
          <a:p>
            <a:r>
              <a:rPr lang="ru-RU" sz="2000" b="1" dirty="0" err="1"/>
              <a:t>end</a:t>
            </a:r>
            <a:r>
              <a:rPr lang="ru-RU" sz="2000" b="1" dirty="0" smtClean="0"/>
              <a:t>;</a:t>
            </a:r>
          </a:p>
          <a:p>
            <a:endParaRPr lang="ru-RU" sz="2000" dirty="0"/>
          </a:p>
          <a:p>
            <a:r>
              <a:rPr lang="ru-RU" sz="2000" i="1" dirty="0"/>
              <a:t>Сколько звездочек напечатает эта процедура при вызове F(6)? В ответе запишите только целое число.</a:t>
            </a:r>
            <a:endParaRPr lang="ru-RU" sz="2000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586111" y="180256"/>
                <a:ext cx="5308365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/>
                  <a:t>Решим задачу без дерева.</a:t>
                </a:r>
              </a:p>
              <a:p>
                <a:pPr algn="ctr"/>
                <a:r>
                  <a:rPr lang="ru-RU" sz="2000" b="1" dirty="0"/>
                  <a:t>Пусть </a:t>
                </a:r>
                <a:r>
                  <a:rPr lang="en-US" sz="2000" b="1" dirty="0"/>
                  <a:t>S(n) </a:t>
                </a:r>
                <a:r>
                  <a:rPr lang="ru-RU" sz="2000" b="1" dirty="0"/>
                  <a:t>– это </a:t>
                </a:r>
                <a:r>
                  <a:rPr lang="ru-RU" sz="2000" b="1" dirty="0" smtClean="0"/>
                  <a:t>количество «звездочек»,  </a:t>
                </a:r>
                <a:r>
                  <a:rPr lang="ru-RU" sz="2000" b="1" dirty="0"/>
                  <a:t>которые будут выведены при вызове </a:t>
                </a:r>
                <a:r>
                  <a:rPr lang="en-US" sz="2000" b="1" dirty="0"/>
                  <a:t>F(n).</a:t>
                </a:r>
                <a:r>
                  <a:rPr lang="ru-RU" sz="2000" b="1" dirty="0"/>
                  <a:t>  </a:t>
                </a:r>
                <a:r>
                  <a:rPr lang="ru-RU" sz="2000" b="1" dirty="0" smtClean="0"/>
                  <a:t>Тогда</a:t>
                </a:r>
                <a:endParaRPr lang="en-US" sz="2000" b="1" dirty="0" smtClean="0"/>
              </a:p>
              <a:p>
                <a:pPr algn="ctr"/>
                <a:endParaRPr lang="ru-RU" sz="2000" b="1" dirty="0"/>
              </a:p>
              <a:p>
                <a:r>
                  <a:rPr lang="en-US" sz="2400" b="1" dirty="0" smtClean="0"/>
                  <a:t>              S(n-1)+S(n-2)+S(n-2),   n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              </a:t>
                </a:r>
                <a:r>
                  <a:rPr lang="ru-RU" sz="2400" b="1" dirty="0" smtClean="0"/>
                  <a:t>1</a:t>
                </a:r>
                <a:r>
                  <a:rPr lang="en-US" sz="2400" b="1" dirty="0" smtClean="0"/>
                  <a:t>,  n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sz="2400" b="1" dirty="0" smtClean="0"/>
              </a:p>
              <a:p>
                <a:endParaRPr lang="en-US" sz="2400" b="1" dirty="0" smtClean="0"/>
              </a:p>
              <a:p>
                <a:r>
                  <a:rPr lang="ru-RU" sz="2200" b="1" dirty="0" smtClean="0"/>
                  <a:t>ИЛИ</a:t>
                </a:r>
              </a:p>
              <a:p>
                <a:pPr lvl="0"/>
                <a:r>
                  <a:rPr lang="ru-RU" sz="2200" b="1" dirty="0" smtClean="0">
                    <a:solidFill>
                      <a:srgbClr val="FF0000"/>
                    </a:solidFill>
                  </a:rPr>
                  <a:t>               </a:t>
                </a:r>
                <a:r>
                  <a:rPr lang="en-US" sz="2400" b="1" dirty="0" smtClean="0">
                    <a:solidFill>
                      <a:srgbClr val="2E2224"/>
                    </a:solidFill>
                  </a:rPr>
                  <a:t>S(n-1)+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2*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S(n-2)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2400" b="1" dirty="0" smtClean="0"/>
                  <a:t>,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2400" b="1" dirty="0">
                    <a:solidFill>
                      <a:srgbClr val="2E2224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2E2224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1" i="1">
                        <a:solidFill>
                          <a:srgbClr val="2E2224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sz="2400" b="1" dirty="0">
                  <a:solidFill>
                    <a:srgbClr val="2E2224"/>
                  </a:solidFill>
                </a:endParaRPr>
              </a:p>
              <a:p>
                <a:pPr lvl="0"/>
                <a:r>
                  <a:rPr lang="en-US" sz="2400" b="1" dirty="0">
                    <a:solidFill>
                      <a:srgbClr val="2E2224"/>
                    </a:solidFill>
                  </a:rPr>
                  <a:t>              </a:t>
                </a:r>
                <a:r>
                  <a:rPr lang="ru-RU" sz="2400" b="1" dirty="0">
                    <a:solidFill>
                      <a:srgbClr val="2E2224"/>
                    </a:solidFill>
                  </a:rPr>
                  <a:t>1</a:t>
                </a:r>
                <a:r>
                  <a:rPr lang="en-US" sz="2400" b="1" dirty="0">
                    <a:solidFill>
                      <a:srgbClr val="2E2224"/>
                    </a:solidFill>
                  </a:rPr>
                  <a:t>,  n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2E2224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>
                        <a:solidFill>
                          <a:srgbClr val="2E2224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sz="2400" b="1" dirty="0">
                  <a:solidFill>
                    <a:srgbClr val="2E2224"/>
                  </a:solidFill>
                </a:endParaRPr>
              </a:p>
              <a:p>
                <a:endParaRPr lang="ru-RU" sz="2200" b="1" dirty="0" smtClean="0">
                  <a:solidFill>
                    <a:srgbClr val="FF0000"/>
                  </a:solidFill>
                </a:endParaRPr>
              </a:p>
              <a:p>
                <a:endParaRPr lang="en-US" sz="2200" b="1" dirty="0">
                  <a:solidFill>
                    <a:srgbClr val="FF0000"/>
                  </a:solidFill>
                </a:endParaRPr>
              </a:p>
              <a:p>
                <a:pPr algn="ctr"/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11" y="180256"/>
                <a:ext cx="5308365" cy="4862870"/>
              </a:xfrm>
              <a:prstGeom prst="rect">
                <a:avLst/>
              </a:prstGeom>
              <a:blipFill rotWithShape="1">
                <a:blip r:embed="rId2"/>
                <a:stretch>
                  <a:fillRect l="-1378" t="-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Левая фигурная скобка 56"/>
          <p:cNvSpPr/>
          <p:nvPr/>
        </p:nvSpPr>
        <p:spPr>
          <a:xfrm>
            <a:off x="4355976" y="1556792"/>
            <a:ext cx="216024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586111" y="1948190"/>
            <a:ext cx="84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 (n)=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586111" y="3429000"/>
            <a:ext cx="84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 (n)=</a:t>
            </a:r>
            <a:endParaRPr lang="ru-RU" b="1" dirty="0"/>
          </a:p>
        </p:txBody>
      </p:sp>
      <p:sp>
        <p:nvSpPr>
          <p:cNvPr id="60" name="Левая фигурная скобка 59"/>
          <p:cNvSpPr/>
          <p:nvPr/>
        </p:nvSpPr>
        <p:spPr>
          <a:xfrm>
            <a:off x="4355976" y="3037602"/>
            <a:ext cx="216024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 action="ppaction://hlinksldjump"/>
              </a:rPr>
              <a:t>Определение рекурсии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Примеры решения задач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 action="ppaction://hlinksldjump"/>
              </a:rPr>
              <a:t>Пример 1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 action="ppaction://hlinksldjump"/>
              </a:rPr>
              <a:t>Пример 2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 action="ppaction://hlinksldjump"/>
              </a:rPr>
              <a:t>Пример 3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 action="ppaction://hlinksldjump"/>
              </a:rPr>
              <a:t>Пример 4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 action="ppaction://hlinksldjump"/>
              </a:rPr>
              <a:t>Задания для тренировки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Файл:Screenshot_Recursion_via_vlc.png TerritorioScuola Enhan…"/>
          <p:cNvPicPr>
            <a:picLocks noGrp="1" noChangeAspect="1" noChangeArrowheads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6" r="16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91344"/>
            <a:ext cx="3168352" cy="674711"/>
          </a:xfrm>
        </p:spPr>
        <p:txBody>
          <a:bodyPr/>
          <a:lstStyle/>
          <a:p>
            <a:r>
              <a:rPr lang="ru-RU" b="1" dirty="0" smtClean="0"/>
              <a:t>Пример № 4: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52400" y="1011253"/>
            <a:ext cx="3312368" cy="5544616"/>
          </a:xfrm>
        </p:spPr>
        <p:txBody>
          <a:bodyPr>
            <a:noAutofit/>
          </a:bodyPr>
          <a:lstStyle/>
          <a:p>
            <a:r>
              <a:rPr lang="en-US" sz="2000" b="1" dirty="0"/>
              <a:t>procedure F(n: integer);</a:t>
            </a:r>
            <a:endParaRPr lang="ru-RU" sz="2000" dirty="0"/>
          </a:p>
          <a:p>
            <a:r>
              <a:rPr lang="en-US" sz="2000" b="1" dirty="0"/>
              <a:t>begin</a:t>
            </a:r>
            <a:endParaRPr lang="ru-RU" sz="2000" dirty="0"/>
          </a:p>
          <a:p>
            <a:r>
              <a:rPr lang="en-US" sz="2000" b="1" dirty="0"/>
              <a:t>  if n &lt; 3 then</a:t>
            </a:r>
            <a:endParaRPr lang="ru-RU" sz="2000" dirty="0"/>
          </a:p>
          <a:p>
            <a:r>
              <a:rPr lang="en-US" sz="2000" b="1" dirty="0"/>
              <a:t>    write('*')</a:t>
            </a:r>
            <a:endParaRPr lang="ru-RU" sz="2000" dirty="0"/>
          </a:p>
          <a:p>
            <a:r>
              <a:rPr lang="en-US" sz="2000" b="1" dirty="0"/>
              <a:t>  else begin</a:t>
            </a:r>
            <a:endParaRPr lang="ru-RU" sz="2000" dirty="0"/>
          </a:p>
          <a:p>
            <a:r>
              <a:rPr lang="en-US" sz="2000" b="1" dirty="0"/>
              <a:t>    F(n-1);</a:t>
            </a:r>
            <a:endParaRPr lang="ru-RU" sz="2000" dirty="0"/>
          </a:p>
          <a:p>
            <a:r>
              <a:rPr lang="en-US" sz="2000" b="1" dirty="0"/>
              <a:t>    </a:t>
            </a:r>
            <a:r>
              <a:rPr lang="ru-RU" sz="2000" b="1" dirty="0"/>
              <a:t>F(n-2);</a:t>
            </a:r>
            <a:endParaRPr lang="ru-RU" sz="2000" dirty="0"/>
          </a:p>
          <a:p>
            <a:r>
              <a:rPr lang="ru-RU" sz="2000" b="1" dirty="0"/>
              <a:t>    F(n-2)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end</a:t>
            </a:r>
            <a:r>
              <a:rPr lang="ru-RU" sz="2000" b="1" dirty="0"/>
              <a:t>;</a:t>
            </a:r>
            <a:endParaRPr lang="ru-RU" sz="2000" dirty="0"/>
          </a:p>
          <a:p>
            <a:r>
              <a:rPr lang="ru-RU" sz="2000" b="1" dirty="0" err="1"/>
              <a:t>end</a:t>
            </a:r>
            <a:r>
              <a:rPr lang="ru-RU" sz="2000" b="1" dirty="0" smtClean="0"/>
              <a:t>;</a:t>
            </a:r>
          </a:p>
          <a:p>
            <a:endParaRPr lang="ru-RU" sz="2000" dirty="0"/>
          </a:p>
          <a:p>
            <a:r>
              <a:rPr lang="ru-RU" sz="2000" i="1" dirty="0"/>
              <a:t>Сколько звездочек напечатает эта процедура при вызове F(6)? В ответе запишите только целое число.</a:t>
            </a:r>
            <a:endParaRPr lang="ru-RU" sz="2000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586111" y="358512"/>
                <a:ext cx="5308365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2E2224"/>
                    </a:solidFill>
                  </a:rPr>
                  <a:t>S(n-1)+</a:t>
                </a:r>
                <a:r>
                  <a:rPr lang="ru-RU" sz="2400" b="1" dirty="0" smtClean="0"/>
                  <a:t>2*</a:t>
                </a:r>
                <a:r>
                  <a:rPr lang="en-US" sz="2400" b="1" dirty="0" smtClean="0"/>
                  <a:t>S(n-2)</a:t>
                </a:r>
                <a:r>
                  <a:rPr lang="ru-RU" sz="2400" b="1" dirty="0" smtClean="0"/>
                  <a:t> ,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2400" b="1" dirty="0">
                    <a:solidFill>
                      <a:srgbClr val="2E2224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2E2224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1" i="1">
                        <a:solidFill>
                          <a:srgbClr val="2E2224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sz="2400" b="1" dirty="0">
                  <a:solidFill>
                    <a:srgbClr val="2E2224"/>
                  </a:solidFill>
                </a:endParaRPr>
              </a:p>
              <a:p>
                <a:pPr lvl="0"/>
                <a:r>
                  <a:rPr lang="en-US" sz="2400" b="1" dirty="0">
                    <a:solidFill>
                      <a:srgbClr val="2E2224"/>
                    </a:solidFill>
                  </a:rPr>
                  <a:t>             </a:t>
                </a:r>
                <a:r>
                  <a:rPr lang="en-US" sz="2400" b="1" dirty="0" smtClean="0">
                    <a:solidFill>
                      <a:srgbClr val="2E2224"/>
                    </a:solidFill>
                  </a:rPr>
                  <a:t>    </a:t>
                </a:r>
                <a:r>
                  <a:rPr lang="ru-RU" sz="2400" b="1" dirty="0">
                    <a:solidFill>
                      <a:srgbClr val="2E2224"/>
                    </a:solidFill>
                  </a:rPr>
                  <a:t>1</a:t>
                </a:r>
                <a:r>
                  <a:rPr lang="en-US" sz="2400" b="1" dirty="0">
                    <a:solidFill>
                      <a:srgbClr val="2E2224"/>
                    </a:solidFill>
                  </a:rPr>
                  <a:t>,  n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2E2224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>
                        <a:solidFill>
                          <a:srgbClr val="2E2224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sz="2400" b="1" dirty="0">
                  <a:solidFill>
                    <a:srgbClr val="2E2224"/>
                  </a:solidFill>
                </a:endParaRPr>
              </a:p>
              <a:p>
                <a:endParaRPr lang="ru-RU" sz="2200" b="1" dirty="0" smtClean="0">
                  <a:solidFill>
                    <a:srgbClr val="FF0000"/>
                  </a:solidFill>
                </a:endParaRPr>
              </a:p>
              <a:p>
                <a:endParaRPr lang="en-US" sz="2200" b="1" dirty="0">
                  <a:solidFill>
                    <a:srgbClr val="FF0000"/>
                  </a:solidFill>
                </a:endParaRPr>
              </a:p>
              <a:p>
                <a:pPr algn="ctr"/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11" y="358512"/>
                <a:ext cx="5308365" cy="1877437"/>
              </a:xfrm>
              <a:prstGeom prst="rect">
                <a:avLst/>
              </a:prstGeom>
              <a:blipFill rotWithShape="1">
                <a:blip r:embed="rId2"/>
                <a:stretch>
                  <a:fillRect t="-2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Левая фигурная скобка 56"/>
          <p:cNvSpPr/>
          <p:nvPr/>
        </p:nvSpPr>
        <p:spPr>
          <a:xfrm>
            <a:off x="4502724" y="216024"/>
            <a:ext cx="138552" cy="10527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616644" y="557033"/>
            <a:ext cx="84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 (n)=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6644" y="1691129"/>
            <a:ext cx="50598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Нам нужно узнать </a:t>
            </a:r>
            <a:r>
              <a:rPr lang="en-US" sz="2400" b="1" dirty="0"/>
              <a:t>S(</a:t>
            </a:r>
            <a:r>
              <a:rPr lang="ru-RU" sz="2400" b="1" dirty="0"/>
              <a:t>6</a:t>
            </a:r>
            <a:r>
              <a:rPr lang="en-US" sz="2400" b="1" dirty="0"/>
              <a:t>). </a:t>
            </a:r>
          </a:p>
          <a:p>
            <a:r>
              <a:rPr lang="en-US" sz="2400" b="1" dirty="0"/>
              <a:t>S(</a:t>
            </a:r>
            <a:r>
              <a:rPr lang="ru-RU" sz="2400" b="1" dirty="0"/>
              <a:t>6</a:t>
            </a:r>
            <a:r>
              <a:rPr lang="en-US" sz="2400" b="1" dirty="0" smtClean="0"/>
              <a:t>)=S(</a:t>
            </a:r>
            <a:r>
              <a:rPr lang="ru-RU" sz="2400" b="1" dirty="0"/>
              <a:t>5</a:t>
            </a:r>
            <a:r>
              <a:rPr lang="en-US" sz="2400" b="1" dirty="0"/>
              <a:t>)+</a:t>
            </a:r>
            <a:r>
              <a:rPr lang="ru-RU" sz="2400" b="1" dirty="0"/>
              <a:t>2*</a:t>
            </a:r>
            <a:r>
              <a:rPr lang="en-US" sz="2400" b="1" dirty="0"/>
              <a:t>S(</a:t>
            </a:r>
            <a:r>
              <a:rPr lang="ru-RU" sz="2400" b="1" dirty="0"/>
              <a:t>4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S(</a:t>
            </a:r>
            <a:r>
              <a:rPr lang="ru-RU" sz="2400" b="1" dirty="0"/>
              <a:t>5</a:t>
            </a:r>
            <a:r>
              <a:rPr lang="en-US" sz="2400" b="1" dirty="0" smtClean="0"/>
              <a:t>)=S(</a:t>
            </a:r>
            <a:r>
              <a:rPr lang="ru-RU" sz="2400" b="1" dirty="0"/>
              <a:t>4</a:t>
            </a:r>
            <a:r>
              <a:rPr lang="en-US" sz="2400" b="1" dirty="0"/>
              <a:t>)+</a:t>
            </a:r>
            <a:r>
              <a:rPr lang="ru-RU" sz="2400" b="1" dirty="0"/>
              <a:t>2*</a:t>
            </a:r>
            <a:r>
              <a:rPr lang="en-US" sz="2400" b="1" dirty="0"/>
              <a:t>S(</a:t>
            </a:r>
            <a:r>
              <a:rPr lang="ru-RU" sz="2400" b="1" dirty="0"/>
              <a:t>3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S(</a:t>
            </a:r>
            <a:r>
              <a:rPr lang="ru-RU" sz="2400" b="1" dirty="0"/>
              <a:t>4</a:t>
            </a:r>
            <a:r>
              <a:rPr lang="en-US" sz="2400" b="1" dirty="0" smtClean="0"/>
              <a:t>)=S(</a:t>
            </a:r>
            <a:r>
              <a:rPr lang="ru-RU" sz="2400" b="1" dirty="0"/>
              <a:t>3</a:t>
            </a:r>
            <a:r>
              <a:rPr lang="en-US" sz="2400" b="1" dirty="0"/>
              <a:t>)+</a:t>
            </a:r>
            <a:r>
              <a:rPr lang="ru-RU" sz="2400" b="1" dirty="0"/>
              <a:t>2*</a:t>
            </a:r>
            <a:r>
              <a:rPr lang="en-US" sz="2400" b="1" dirty="0"/>
              <a:t>S(</a:t>
            </a:r>
            <a:r>
              <a:rPr lang="ru-RU" sz="2400" b="1" dirty="0"/>
              <a:t>2)</a:t>
            </a:r>
            <a:endParaRPr lang="en-US" sz="2400" b="1" dirty="0"/>
          </a:p>
          <a:p>
            <a:r>
              <a:rPr lang="en-US" sz="2400" b="1" dirty="0"/>
              <a:t>S(</a:t>
            </a:r>
            <a:r>
              <a:rPr lang="ru-RU" sz="2400" b="1" dirty="0"/>
              <a:t>3</a:t>
            </a:r>
            <a:r>
              <a:rPr lang="en-US" sz="2400" b="1" dirty="0" smtClean="0"/>
              <a:t>)=S(</a:t>
            </a:r>
            <a:r>
              <a:rPr lang="ru-RU" sz="2400" b="1" dirty="0"/>
              <a:t>2</a:t>
            </a:r>
            <a:r>
              <a:rPr lang="en-US" sz="2400" b="1" dirty="0"/>
              <a:t>)+</a:t>
            </a:r>
            <a:r>
              <a:rPr lang="ru-RU" sz="2400" b="1" dirty="0"/>
              <a:t>2*</a:t>
            </a:r>
            <a:r>
              <a:rPr lang="en-US" sz="2400" b="1" dirty="0"/>
              <a:t>S(</a:t>
            </a:r>
            <a:r>
              <a:rPr lang="ru-RU" sz="2400" b="1" dirty="0"/>
              <a:t>0</a:t>
            </a:r>
            <a:r>
              <a:rPr lang="en-US" sz="2400" b="1" dirty="0" smtClean="0"/>
              <a:t>)=S(</a:t>
            </a:r>
            <a:r>
              <a:rPr lang="ru-RU" sz="2400" b="1" dirty="0"/>
              <a:t>2</a:t>
            </a:r>
            <a:r>
              <a:rPr lang="en-US" sz="2400" b="1" dirty="0" smtClean="0"/>
              <a:t>)+2*1=S(</a:t>
            </a:r>
            <a:r>
              <a:rPr lang="ru-RU" sz="2400" b="1" dirty="0"/>
              <a:t>2</a:t>
            </a:r>
            <a:r>
              <a:rPr lang="en-US" sz="2400" b="1" dirty="0" smtClean="0"/>
              <a:t>)+2</a:t>
            </a:r>
            <a:endParaRPr lang="ru-RU" sz="2400" b="1" dirty="0"/>
          </a:p>
          <a:p>
            <a:r>
              <a:rPr lang="en-US" sz="2400" b="1" dirty="0"/>
              <a:t>S(</a:t>
            </a:r>
            <a:r>
              <a:rPr lang="ru-RU" sz="2400" b="1" dirty="0"/>
              <a:t>2</a:t>
            </a:r>
            <a:r>
              <a:rPr lang="en-US" sz="2400" b="1" dirty="0"/>
              <a:t>)=</a:t>
            </a:r>
            <a:r>
              <a:rPr lang="ru-RU" sz="2400" b="1" dirty="0" smtClean="0"/>
              <a:t>1</a:t>
            </a:r>
          </a:p>
          <a:p>
            <a:endParaRPr lang="ru-RU" sz="2400" b="1" dirty="0"/>
          </a:p>
          <a:p>
            <a:r>
              <a:rPr lang="ru-RU" sz="2400" b="1" dirty="0" smtClean="0"/>
              <a:t>Делаем обратный ход:</a:t>
            </a:r>
          </a:p>
          <a:p>
            <a:r>
              <a:rPr lang="en-US" sz="2400" b="1" dirty="0" smtClean="0"/>
              <a:t>S(3)=1+2=3</a:t>
            </a:r>
          </a:p>
          <a:p>
            <a:r>
              <a:rPr lang="en-US" sz="2400" b="1" dirty="0" smtClean="0"/>
              <a:t>S(4)=3+2*1=5</a:t>
            </a:r>
          </a:p>
          <a:p>
            <a:r>
              <a:rPr lang="en-US" sz="2400" b="1" dirty="0" smtClean="0"/>
              <a:t>S(5)=5+2*3=11</a:t>
            </a:r>
          </a:p>
          <a:p>
            <a:r>
              <a:rPr lang="en-US" sz="2400" b="1" dirty="0" smtClean="0"/>
              <a:t>S(6)=11+2*5=</a:t>
            </a:r>
            <a:r>
              <a:rPr lang="en-US" sz="2400" b="1" dirty="0" smtClean="0">
                <a:solidFill>
                  <a:srgbClr val="FF0000"/>
                </a:solidFill>
              </a:rPr>
              <a:t>21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 animBg="1"/>
      <p:bldP spid="59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тренировки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1: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</a:t>
            </a:r>
            <a:r>
              <a:rPr lang="ru-RU" sz="2400" dirty="0" smtClean="0"/>
              <a:t>алгоритм: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0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Сколько символов "звездочка" будет напечатано на экране при выполнении вызова F(5)?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34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1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2: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0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Сколько символов "звездочка" будет напечатано на экране при выполнении вызова F(6)?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58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6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3: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0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F(n-3);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Сколько символов "звездочка" будет напечатано на экране при выполнении вызова F(7)?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15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4: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0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F(n-3);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Сколько символов "звездочка" будет напечатано на экране при выполнении вызова F(7)?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55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5: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0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F(n-3);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Сколько символов "звездочка" будет напечатано на экране при выполнении вызова F(6)?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97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6: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0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Сколько символов "звездочка" будет напечатано на экране при выполнении вызова F(7)?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31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7: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0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Сколько символов "звездочка" будет напечатано на экране при выполнении вызова F(7)?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81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8: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0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 </a:t>
            </a:r>
            <a:r>
              <a:rPr lang="ru-RU" sz="2400" dirty="0"/>
              <a:t>Сколько символов "звездочка" будет напечатано на экране при выполнении вызова F(6)?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77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0297" y="188640"/>
            <a:ext cx="2834640" cy="615279"/>
          </a:xfrm>
        </p:spPr>
        <p:txBody>
          <a:bodyPr/>
          <a:lstStyle/>
          <a:p>
            <a:r>
              <a:rPr lang="ru-RU" dirty="0" smtClean="0"/>
              <a:t>Что нужно знать: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90912" y="836712"/>
            <a:ext cx="3145552" cy="4712208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Реку́рсия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в определении, описании, изображении какого-либо объекта или процесса внутри самого этого объекта или процесса, то есть ситуация, когда объект является частью самого себя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Герб Российской Федерации"/>
              </a:rPr>
              <a:t>Герб Российской 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рекурсивно-определённым графическим объектом: в правой лапе изображённого на нём двуглавого орла зажат скипетр, который венчается уменьшенной копией герба. Так как на этом гербе в правой лапе орла также находится скипетр, получается бесконечная рекурсия.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 descr="https://upload.wikimedia.org/wikipedia/commons/thumb/e/e0/Rekgerb.gif/220px-Rekgerb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81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6304002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Рекурсивный герб России</a:t>
            </a:r>
          </a:p>
        </p:txBody>
      </p:sp>
    </p:spTree>
    <p:extLst>
      <p:ext uri="{BB962C8B-B14F-4D97-AF65-F5344CB8AC3E}">
        <p14:creationId xmlns:p14="http://schemas.microsoft.com/office/powerpoint/2010/main" val="29232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9: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0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F(n-1);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F(n-1);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 </a:t>
            </a:r>
            <a:r>
              <a:rPr lang="ru-RU" sz="2400" dirty="0"/>
              <a:t>Сколько символов "звездочка" будет напечатано на экране при выполнении вызова F(5)?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148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10: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0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F(n-1);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F(n-1);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 </a:t>
            </a:r>
            <a:r>
              <a:rPr lang="ru-RU" sz="2400" dirty="0"/>
              <a:t>Сколько символов "звездочка" будет напечатано на экране при выполнении вызова F(5)?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197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11: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1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F(n-1);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Сколько символов "звездочка" будет напечатано на экране при выполнении вызова F(7)?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88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12: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F(n: integer);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&gt; 2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F(n-2);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F(n-1);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 F(n div 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b="1" dirty="0"/>
              <a:t>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writeln('*');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 </a:t>
            </a:r>
            <a:r>
              <a:rPr lang="ru-RU" sz="2400" dirty="0"/>
              <a:t>Сколько символов "звездочка" будет напечатано на экране при выполнении вызова F(6)?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33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7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13: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6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F(n*3)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30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14: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</a:t>
            </a:r>
            <a:r>
              <a:rPr lang="ru-RU" sz="2400" b="1" dirty="0"/>
              <a:t>5</a:t>
            </a:r>
            <a:r>
              <a:rPr lang="en-US" sz="2400" b="1" dirty="0"/>
              <a:t>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</a:t>
            </a:r>
            <a:r>
              <a:rPr lang="ru-RU" sz="2400" b="1" dirty="0"/>
              <a:t>2</a:t>
            </a:r>
            <a:r>
              <a:rPr lang="en-US" sz="2400" b="1" dirty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F(1).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53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15: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</a:t>
            </a:r>
            <a:r>
              <a:rPr lang="ru-RU" sz="2400" b="1" dirty="0"/>
              <a:t>5</a:t>
            </a:r>
            <a:r>
              <a:rPr lang="en-US" sz="2400" b="1" dirty="0"/>
              <a:t>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</a:t>
            </a:r>
            <a:r>
              <a:rPr lang="ru-RU" sz="2400" b="1" dirty="0"/>
              <a:t>3</a:t>
            </a:r>
            <a:r>
              <a:rPr lang="en-US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</a:t>
            </a:r>
            <a:r>
              <a:rPr lang="ru-RU" sz="2400" b="1" dirty="0"/>
              <a:t>3</a:t>
            </a:r>
            <a:r>
              <a:rPr lang="en-US" sz="2400" b="1" dirty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F(1).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42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16: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</a:t>
            </a:r>
            <a:r>
              <a:rPr lang="ru-RU" sz="2400" b="1" dirty="0"/>
              <a:t>7</a:t>
            </a:r>
            <a:r>
              <a:rPr lang="en-US" sz="2400" b="1" dirty="0"/>
              <a:t>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</a:t>
            </a:r>
            <a:r>
              <a:rPr lang="ru-RU" sz="2400" b="1" dirty="0"/>
              <a:t>3</a:t>
            </a:r>
            <a:r>
              <a:rPr lang="en-US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</a:t>
            </a:r>
            <a:r>
              <a:rPr lang="ru-RU" sz="2400" b="1" dirty="0"/>
              <a:t>2</a:t>
            </a:r>
            <a:r>
              <a:rPr lang="en-US" sz="2400" b="1" dirty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44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17: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</a:t>
            </a:r>
            <a:r>
              <a:rPr lang="ru-RU" sz="2400" b="1" dirty="0"/>
              <a:t>7</a:t>
            </a:r>
            <a:r>
              <a:rPr lang="en-US" sz="2400" b="1" dirty="0"/>
              <a:t>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</a:t>
            </a:r>
            <a:r>
              <a:rPr lang="ru-RU" sz="2400" b="1" dirty="0"/>
              <a:t>2</a:t>
            </a:r>
            <a:r>
              <a:rPr lang="en-US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</a:t>
            </a:r>
            <a:r>
              <a:rPr lang="ru-RU" sz="2400" b="1" dirty="0"/>
              <a:t>+3</a:t>
            </a:r>
            <a:r>
              <a:rPr lang="en-US" sz="2400" b="1" dirty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F(1).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81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18: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</a:t>
            </a:r>
            <a:r>
              <a:rPr lang="ru-RU" sz="2400" b="1" dirty="0"/>
              <a:t>5</a:t>
            </a:r>
            <a:r>
              <a:rPr lang="en-US" sz="2400" b="1" dirty="0"/>
              <a:t>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</a:t>
            </a:r>
            <a:r>
              <a:rPr lang="ru-RU" sz="2400" b="1" dirty="0"/>
              <a:t>2</a:t>
            </a:r>
            <a:r>
              <a:rPr lang="en-US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</a:t>
            </a:r>
            <a:r>
              <a:rPr lang="ru-RU" sz="2400" b="1" dirty="0"/>
              <a:t>+3</a:t>
            </a:r>
            <a:r>
              <a:rPr lang="en-US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</a:t>
            </a:r>
            <a:r>
              <a:rPr lang="ru-RU" sz="2400" b="1" dirty="0"/>
              <a:t>*2</a:t>
            </a:r>
            <a:r>
              <a:rPr lang="en-US" sz="2400" b="1" dirty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F(1).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103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гущество, сила и красота Великой Америки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9" y="116632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19: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</a:t>
            </a:r>
            <a:r>
              <a:rPr lang="ru-RU" sz="2400" b="1" dirty="0"/>
              <a:t>5</a:t>
            </a:r>
            <a:r>
              <a:rPr lang="en-US" sz="2400" b="1" dirty="0"/>
              <a:t>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F(n+1);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</a:t>
            </a:r>
            <a:r>
              <a:rPr lang="ru-RU" sz="2400" b="1" dirty="0"/>
              <a:t>+</a:t>
            </a:r>
            <a:r>
              <a:rPr lang="en-US" sz="2400" b="1" dirty="0"/>
              <a:t>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</a:t>
            </a:r>
            <a:r>
              <a:rPr lang="ru-RU" sz="2400" b="1" dirty="0"/>
              <a:t>*</a:t>
            </a:r>
            <a:r>
              <a:rPr lang="en-US" sz="2400" b="1" dirty="0"/>
              <a:t>3)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79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0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20: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6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F(n*3)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36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21: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5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F(n+3);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F(n*3)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F(1).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50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22: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7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F(n+1);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F(n*3)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en-US" sz="2400" b="1" dirty="0" smtClean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425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23: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6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F(n+1);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F(n*2)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F(1).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530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24: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6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F(n+1);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F(n*3)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169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120640" cy="90031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Задача 25: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764704"/>
            <a:ext cx="5129543" cy="266700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Дан рекурсивный алгоритм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if n &lt; 7 then begin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writeln(n);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F(n+2);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F(n*2);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  F(n*3)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 end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end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Найдите сумму чисел, которые будут выведены при вызове F(1).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150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Ответ: 426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51520" y="404664"/>
            <a:ext cx="3146425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программировании рекурсия — вызов функции из неё же самой, непосредственно или через другие функции, например, функция A вызывает функцию B, а функция B — функцию A. Количество вложенных вызовов функции или процедуры называется глубиной рекурсии</a:t>
            </a:r>
            <a:r>
              <a:rPr lang="ru-RU" sz="2400" dirty="0" smtClean="0"/>
              <a:t>.</a:t>
            </a:r>
            <a:endParaRPr lang="en-US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6206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пример рекурсии:</a:t>
            </a:r>
            <a:r>
              <a:rPr lang="ru-RU" dirty="0"/>
              <a:t> Если у вас жирное пятно на </a:t>
            </a:r>
            <a:r>
              <a:rPr lang="ru-RU" dirty="0" err="1"/>
              <a:t>платье,не</a:t>
            </a:r>
            <a:r>
              <a:rPr lang="ru-RU" dirty="0"/>
              <a:t> переживайте. Пятна от масла убираются </a:t>
            </a:r>
            <a:r>
              <a:rPr lang="ru-RU" dirty="0" err="1"/>
              <a:t>бензином.Пятно</a:t>
            </a:r>
            <a:r>
              <a:rPr lang="ru-RU" dirty="0"/>
              <a:t> от бензина раствором </a:t>
            </a:r>
            <a:r>
              <a:rPr lang="ru-RU" dirty="0" err="1"/>
              <a:t>щёлочи.Щелочь</a:t>
            </a:r>
            <a:r>
              <a:rPr lang="ru-RU" dirty="0"/>
              <a:t> убирается </a:t>
            </a:r>
            <a:r>
              <a:rPr lang="ru-RU" dirty="0" err="1"/>
              <a:t>эссенцией.След</a:t>
            </a:r>
            <a:r>
              <a:rPr lang="ru-RU" dirty="0"/>
              <a:t> от эссенции потрите </a:t>
            </a:r>
            <a:r>
              <a:rPr lang="ru-RU" dirty="0" err="1"/>
              <a:t>маслом.Hу,а</a:t>
            </a:r>
            <a:r>
              <a:rPr lang="ru-RU" dirty="0"/>
              <a:t> как убрать пятна от </a:t>
            </a:r>
            <a:r>
              <a:rPr lang="ru-RU" dirty="0" err="1"/>
              <a:t>масла,вы</a:t>
            </a:r>
            <a:r>
              <a:rPr lang="ru-RU" dirty="0"/>
              <a:t> уже знаете!</a:t>
            </a:r>
          </a:p>
        </p:txBody>
      </p:sp>
      <p:pic>
        <p:nvPicPr>
          <p:cNvPr id="10" name="Picture 2" descr="Gamemag: новые впечатления от Xbox One - Страница 4 - Обсуждение статей - Форумы GameMA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81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2834640" cy="1295399"/>
          </a:xfrm>
        </p:spPr>
        <p:txBody>
          <a:bodyPr/>
          <a:lstStyle/>
          <a:p>
            <a:r>
              <a:rPr lang="ru-RU" b="1" dirty="0"/>
              <a:t>Пример задания: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1124744"/>
            <a:ext cx="3312368" cy="471220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Дан </a:t>
            </a:r>
            <a:r>
              <a:rPr lang="ru-RU" sz="2000" i="1" dirty="0"/>
              <a:t>рекурсивный алгоритм</a:t>
            </a:r>
            <a:r>
              <a:rPr lang="ru-RU" sz="2000" i="1" dirty="0" smtClean="0"/>
              <a:t>:</a:t>
            </a:r>
          </a:p>
          <a:p>
            <a:endParaRPr lang="ru-RU" sz="2000" dirty="0"/>
          </a:p>
          <a:p>
            <a:r>
              <a:rPr lang="en-US" sz="2000" b="1" dirty="0">
                <a:solidFill>
                  <a:schemeClr val="bg1"/>
                </a:solidFill>
              </a:rPr>
              <a:t>procedure F(n: integer);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begin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 err="1">
                <a:solidFill>
                  <a:schemeClr val="bg1"/>
                </a:solidFill>
              </a:rPr>
              <a:t>writeln</a:t>
            </a:r>
            <a:r>
              <a:rPr lang="en-US" sz="2000" b="1" dirty="0">
                <a:solidFill>
                  <a:schemeClr val="bg1"/>
                </a:solidFill>
              </a:rPr>
              <a:t>(n);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if n &lt; 5 then begin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chemeClr val="bg1"/>
                </a:solidFill>
              </a:rPr>
              <a:t>F(n + 1);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chemeClr val="bg1"/>
                </a:solidFill>
              </a:rPr>
              <a:t>  F(n + 3)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end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end</a:t>
            </a:r>
            <a:r>
              <a:rPr lang="en-US" sz="2000" b="1" dirty="0" smtClean="0">
                <a:solidFill>
                  <a:schemeClr val="bg1"/>
                </a:solidFill>
              </a:rPr>
              <a:t>;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i="1" dirty="0"/>
              <a:t>Найдите сумму чисел, которые будут выведены при вызове F(1).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332656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Решение с помощью дерева вызовов:</a:t>
            </a:r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начале каждого вызова на экран выводится значение единственного параметра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15311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2834640" cy="1295399"/>
          </a:xfrm>
        </p:spPr>
        <p:txBody>
          <a:bodyPr/>
          <a:lstStyle/>
          <a:p>
            <a:r>
              <a:rPr lang="ru-RU" b="1" dirty="0"/>
              <a:t>Пример задания: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1124744"/>
            <a:ext cx="3312368" cy="471220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Дан </a:t>
            </a:r>
            <a:r>
              <a:rPr lang="ru-RU" sz="2000" i="1" dirty="0"/>
              <a:t>рекурсивный алгоритм</a:t>
            </a:r>
            <a:r>
              <a:rPr lang="ru-RU" sz="2000" i="1" dirty="0" smtClean="0"/>
              <a:t>:</a:t>
            </a:r>
          </a:p>
          <a:p>
            <a:endParaRPr lang="ru-RU" sz="2000" dirty="0"/>
          </a:p>
          <a:p>
            <a:r>
              <a:rPr lang="en-US" sz="2000" b="1" dirty="0">
                <a:solidFill>
                  <a:schemeClr val="bg1"/>
                </a:solidFill>
              </a:rPr>
              <a:t>procedure F(n: integer);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begin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writeln</a:t>
            </a:r>
            <a:r>
              <a:rPr lang="en-US" sz="2000" b="1" dirty="0">
                <a:solidFill>
                  <a:srgbClr val="FF0000"/>
                </a:solidFill>
              </a:rPr>
              <a:t>(n)</a:t>
            </a:r>
            <a:r>
              <a:rPr lang="en-US" sz="2000" b="1" dirty="0">
                <a:solidFill>
                  <a:schemeClr val="bg1"/>
                </a:solidFill>
              </a:rPr>
              <a:t>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if n &lt; 5 then begin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chemeClr val="bg1"/>
                </a:solidFill>
              </a:rPr>
              <a:t>F(n + 1);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chemeClr val="bg1"/>
                </a:solidFill>
              </a:rPr>
              <a:t>  F(n + 3)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end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end</a:t>
            </a:r>
            <a:r>
              <a:rPr lang="en-US" sz="2000" b="1" dirty="0" smtClean="0">
                <a:solidFill>
                  <a:schemeClr val="bg1"/>
                </a:solidFill>
              </a:rPr>
              <a:t>;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i="1" dirty="0"/>
              <a:t>Найдите сумму чисел, которые будут выведены при вызове F(1).</a:t>
            </a:r>
            <a:endParaRPr lang="ru-RU" sz="2000" dirty="0"/>
          </a:p>
          <a:p>
            <a:endParaRPr lang="ru-RU" sz="2000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901666" y="1268760"/>
            <a:ext cx="758565" cy="722560"/>
            <a:chOff x="5542" y="1069"/>
            <a:chExt cx="458" cy="458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5542" y="1069"/>
              <a:ext cx="458" cy="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577" y="1103"/>
              <a:ext cx="38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5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2834640" cy="1295399"/>
          </a:xfrm>
        </p:spPr>
        <p:txBody>
          <a:bodyPr/>
          <a:lstStyle/>
          <a:p>
            <a:r>
              <a:rPr lang="ru-RU" b="1" dirty="0"/>
              <a:t>Пример задания: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1124744"/>
            <a:ext cx="3312368" cy="471220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Дан </a:t>
            </a:r>
            <a:r>
              <a:rPr lang="ru-RU" sz="2000" i="1" dirty="0"/>
              <a:t>рекурсивный алгоритм</a:t>
            </a:r>
            <a:r>
              <a:rPr lang="ru-RU" sz="2000" i="1" dirty="0" smtClean="0"/>
              <a:t>:</a:t>
            </a:r>
          </a:p>
          <a:p>
            <a:endParaRPr lang="ru-RU" sz="2000" dirty="0"/>
          </a:p>
          <a:p>
            <a:r>
              <a:rPr lang="en-US" sz="2000" b="1" dirty="0">
                <a:solidFill>
                  <a:schemeClr val="bg1"/>
                </a:solidFill>
              </a:rPr>
              <a:t>procedure F(n: integer);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begin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 err="1">
                <a:solidFill>
                  <a:schemeClr val="bg1"/>
                </a:solidFill>
              </a:rPr>
              <a:t>writeln</a:t>
            </a:r>
            <a:r>
              <a:rPr lang="en-US" sz="2000" b="1" dirty="0">
                <a:solidFill>
                  <a:schemeClr val="bg1"/>
                </a:solidFill>
              </a:rPr>
              <a:t>(n);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if </a:t>
            </a:r>
            <a:r>
              <a:rPr lang="en-US" sz="2000" b="1" dirty="0">
                <a:solidFill>
                  <a:srgbClr val="FF0000"/>
                </a:solidFill>
              </a:rPr>
              <a:t>n &lt; 5 </a:t>
            </a:r>
            <a:r>
              <a:rPr lang="en-US" sz="2000" b="1" dirty="0">
                <a:solidFill>
                  <a:schemeClr val="bg1"/>
                </a:solidFill>
              </a:rPr>
              <a:t>then begin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F(n + 1)</a:t>
            </a:r>
            <a:r>
              <a:rPr lang="en-US" sz="2000" b="1" dirty="0">
                <a:solidFill>
                  <a:schemeClr val="bg1"/>
                </a:solidFill>
              </a:rPr>
              <a:t>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F(n + 3)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end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end</a:t>
            </a:r>
            <a:r>
              <a:rPr lang="en-US" sz="2000" b="1" dirty="0" smtClean="0">
                <a:solidFill>
                  <a:schemeClr val="bg1"/>
                </a:solidFill>
              </a:rPr>
              <a:t>;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i="1" dirty="0"/>
              <a:t>Найдите сумму чисел, которые будут выведены при вызове F(1).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24664" y="180256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 </a:t>
            </a:r>
            <a:r>
              <a:rPr lang="en-US" b="1" dirty="0" smtClean="0"/>
              <a:t>n&lt;5 </a:t>
            </a:r>
            <a:r>
              <a:rPr lang="ru-RU" b="1" dirty="0" smtClean="0"/>
              <a:t> </a:t>
            </a:r>
            <a:r>
              <a:rPr lang="ru-RU" b="1" dirty="0"/>
              <a:t>выполняется два рекурсивных </a:t>
            </a:r>
            <a:r>
              <a:rPr lang="ru-RU" b="1" dirty="0" smtClean="0"/>
              <a:t>вызова, и на экране появляются следующие значения  параметра:</a:t>
            </a:r>
            <a:endParaRPr lang="ru-RU" b="1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901666" y="1268760"/>
            <a:ext cx="758565" cy="722560"/>
            <a:chOff x="5542" y="1069"/>
            <a:chExt cx="458" cy="458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5542" y="1069"/>
              <a:ext cx="458" cy="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577" y="1103"/>
              <a:ext cx="38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5" name="Group 2"/>
          <p:cNvGrpSpPr>
            <a:grpSpLocks/>
          </p:cNvGrpSpPr>
          <p:nvPr/>
        </p:nvGrpSpPr>
        <p:grpSpPr bwMode="auto">
          <a:xfrm>
            <a:off x="7085571" y="2408344"/>
            <a:ext cx="758565" cy="722560"/>
            <a:chOff x="5542" y="1069"/>
            <a:chExt cx="458" cy="458"/>
          </a:xfrm>
        </p:grpSpPr>
        <p:sp>
          <p:nvSpPr>
            <p:cNvPr id="56" name="Oval 3"/>
            <p:cNvSpPr>
              <a:spLocks noChangeArrowheads="1"/>
            </p:cNvSpPr>
            <p:nvPr/>
          </p:nvSpPr>
          <p:spPr bwMode="auto">
            <a:xfrm>
              <a:off x="5542" y="1069"/>
              <a:ext cx="458" cy="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5577" y="1103"/>
              <a:ext cx="38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2"/>
          <p:cNvGrpSpPr>
            <a:grpSpLocks/>
          </p:cNvGrpSpPr>
          <p:nvPr/>
        </p:nvGrpSpPr>
        <p:grpSpPr bwMode="auto">
          <a:xfrm>
            <a:off x="4744465" y="2408344"/>
            <a:ext cx="758565" cy="722560"/>
            <a:chOff x="5542" y="1069"/>
            <a:chExt cx="458" cy="458"/>
          </a:xfrm>
        </p:grpSpPr>
        <p:sp>
          <p:nvSpPr>
            <p:cNvPr id="59" name="Oval 3"/>
            <p:cNvSpPr>
              <a:spLocks noChangeArrowheads="1"/>
            </p:cNvSpPr>
            <p:nvPr/>
          </p:nvSpPr>
          <p:spPr bwMode="auto">
            <a:xfrm>
              <a:off x="5542" y="1069"/>
              <a:ext cx="458" cy="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5577" y="1103"/>
              <a:ext cx="38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904981" y="1630040"/>
            <a:ext cx="71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+1</a:t>
            </a:r>
            <a:endParaRPr lang="ru-RU" sz="4000" dirty="0"/>
          </a:p>
        </p:txBody>
      </p:sp>
      <p:sp>
        <p:nvSpPr>
          <p:cNvPr id="62" name="TextBox 61"/>
          <p:cNvSpPr txBox="1"/>
          <p:nvPr/>
        </p:nvSpPr>
        <p:spPr>
          <a:xfrm>
            <a:off x="7156479" y="1630040"/>
            <a:ext cx="71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+3</a:t>
            </a:r>
            <a:endParaRPr lang="ru-RU" sz="4000" dirty="0"/>
          </a:p>
        </p:txBody>
      </p:sp>
      <p:cxnSp>
        <p:nvCxnSpPr>
          <p:cNvPr id="64" name="Прямая со стрелкой 63"/>
          <p:cNvCxnSpPr>
            <a:endCxn id="59" idx="7"/>
          </p:cNvCxnSpPr>
          <p:nvPr/>
        </p:nvCxnSpPr>
        <p:spPr>
          <a:xfrm flipH="1">
            <a:off x="5391941" y="1844824"/>
            <a:ext cx="567694" cy="669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6603918" y="1849164"/>
            <a:ext cx="647518" cy="628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7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2834640" cy="1295399"/>
          </a:xfrm>
        </p:spPr>
        <p:txBody>
          <a:bodyPr/>
          <a:lstStyle/>
          <a:p>
            <a:r>
              <a:rPr lang="ru-RU" b="1" dirty="0"/>
              <a:t>Пример задания: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1124744"/>
            <a:ext cx="3312368" cy="471220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Дан </a:t>
            </a:r>
            <a:r>
              <a:rPr lang="ru-RU" sz="2000" i="1" dirty="0"/>
              <a:t>рекурсивный алгоритм</a:t>
            </a:r>
            <a:r>
              <a:rPr lang="ru-RU" sz="2000" i="1" dirty="0" smtClean="0"/>
              <a:t>:</a:t>
            </a:r>
          </a:p>
          <a:p>
            <a:endParaRPr lang="ru-RU" sz="2000" dirty="0"/>
          </a:p>
          <a:p>
            <a:r>
              <a:rPr lang="en-US" sz="2000" b="1" dirty="0">
                <a:solidFill>
                  <a:schemeClr val="bg1"/>
                </a:solidFill>
              </a:rPr>
              <a:t>procedure F(n: integer);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begin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 err="1">
                <a:solidFill>
                  <a:schemeClr val="bg1"/>
                </a:solidFill>
              </a:rPr>
              <a:t>writeln</a:t>
            </a:r>
            <a:r>
              <a:rPr lang="en-US" sz="2000" b="1" dirty="0">
                <a:solidFill>
                  <a:schemeClr val="bg1"/>
                </a:solidFill>
              </a:rPr>
              <a:t>(n);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if </a:t>
            </a:r>
            <a:r>
              <a:rPr lang="en-US" sz="2000" b="1" dirty="0">
                <a:solidFill>
                  <a:srgbClr val="FF0000"/>
                </a:solidFill>
              </a:rPr>
              <a:t>n &lt; 5 </a:t>
            </a:r>
            <a:r>
              <a:rPr lang="en-US" sz="2000" b="1" dirty="0">
                <a:solidFill>
                  <a:schemeClr val="bg1"/>
                </a:solidFill>
              </a:rPr>
              <a:t>then begin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F(n + 1)</a:t>
            </a:r>
            <a:r>
              <a:rPr lang="en-US" sz="2000" b="1" dirty="0">
                <a:solidFill>
                  <a:schemeClr val="bg1"/>
                </a:solidFill>
              </a:rPr>
              <a:t>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F(n + 3)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end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end</a:t>
            </a:r>
            <a:r>
              <a:rPr lang="en-US" sz="2000" b="1" dirty="0" smtClean="0">
                <a:solidFill>
                  <a:schemeClr val="bg1"/>
                </a:solidFill>
              </a:rPr>
              <a:t>;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i="1" dirty="0"/>
              <a:t>Найдите сумму чисел, которые будут выведены при вызове F(1).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24664" y="18025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Продолжаем до тех пор, пока условие </a:t>
            </a:r>
            <a:r>
              <a:rPr lang="en-US" b="1" dirty="0" smtClean="0"/>
              <a:t>n&lt;5 </a:t>
            </a:r>
            <a:r>
              <a:rPr lang="ru-RU" b="1" dirty="0" smtClean="0"/>
              <a:t> не станет ложным для узловых  параметров. Получаем следующие значения: </a:t>
            </a:r>
          </a:p>
          <a:p>
            <a:pPr algn="ctr"/>
            <a:endParaRPr lang="ru-RU" b="1" dirty="0"/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1"/>
          <p:cNvGrpSpPr>
            <a:grpSpLocks noChangeAspect="1"/>
          </p:cNvGrpSpPr>
          <p:nvPr/>
        </p:nvGrpSpPr>
        <p:grpSpPr bwMode="auto">
          <a:xfrm>
            <a:off x="3650789" y="1601229"/>
            <a:ext cx="5186443" cy="3609212"/>
            <a:chOff x="3255" y="1061"/>
            <a:chExt cx="4505" cy="3136"/>
          </a:xfrm>
        </p:grpSpPr>
        <p:sp>
          <p:nvSpPr>
            <p:cNvPr id="11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255" y="1061"/>
              <a:ext cx="4505" cy="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838" y="1069"/>
              <a:ext cx="458" cy="458"/>
              <a:chOff x="5542" y="1069"/>
              <a:chExt cx="458" cy="458"/>
            </a:xfrm>
          </p:grpSpPr>
          <p:sp>
            <p:nvSpPr>
              <p:cNvPr id="53" name="Oval 4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4972" y="1734"/>
              <a:ext cx="458" cy="458"/>
              <a:chOff x="5542" y="1069"/>
              <a:chExt cx="458" cy="458"/>
            </a:xfrm>
          </p:grpSpPr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kumimoji="0" lang="en-US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6719" y="1734"/>
              <a:ext cx="458" cy="458"/>
              <a:chOff x="5542" y="1069"/>
              <a:chExt cx="458" cy="458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50" name="Rectangle 37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5505" y="2400"/>
              <a:ext cx="458" cy="458"/>
              <a:chOff x="5542" y="1069"/>
              <a:chExt cx="458" cy="458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8" name="Rectangle 34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4402" y="2400"/>
              <a:ext cx="458" cy="458"/>
              <a:chOff x="5542" y="1069"/>
              <a:chExt cx="458" cy="458"/>
            </a:xfrm>
          </p:grpSpPr>
          <p:sp>
            <p:nvSpPr>
              <p:cNvPr id="45" name="Oval 32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6" name="Rectangle 31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3832" y="3065"/>
              <a:ext cx="458" cy="458"/>
              <a:chOff x="5542" y="1069"/>
              <a:chExt cx="458" cy="458"/>
            </a:xfrm>
          </p:grpSpPr>
          <p:sp>
            <p:nvSpPr>
              <p:cNvPr id="43" name="Oval 29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3263" y="3731"/>
              <a:ext cx="458" cy="458"/>
              <a:chOff x="5542" y="1069"/>
              <a:chExt cx="458" cy="458"/>
            </a:xfrm>
          </p:grpSpPr>
          <p:sp>
            <p:nvSpPr>
              <p:cNvPr id="41" name="Oval 26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2" name="Rectangle 25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4410" y="3731"/>
              <a:ext cx="458" cy="458"/>
              <a:chOff x="5542" y="1069"/>
              <a:chExt cx="458" cy="458"/>
            </a:xfrm>
          </p:grpSpPr>
          <p:sp>
            <p:nvSpPr>
              <p:cNvPr id="39" name="Oval 23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7</a:t>
                </a:r>
                <a:endParaRPr kumimoji="0" lang="en-US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4973" y="3065"/>
              <a:ext cx="458" cy="458"/>
              <a:chOff x="5542" y="1069"/>
              <a:chExt cx="458" cy="458"/>
            </a:xfrm>
          </p:grpSpPr>
          <p:sp>
            <p:nvSpPr>
              <p:cNvPr id="37" name="Oval 20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6</a:t>
                </a:r>
                <a:endParaRPr kumimoji="0" lang="en-US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154" y="2400"/>
              <a:ext cx="458" cy="458"/>
              <a:chOff x="5542" y="1069"/>
              <a:chExt cx="458" cy="458"/>
            </a:xfrm>
          </p:grpSpPr>
          <p:sp>
            <p:nvSpPr>
              <p:cNvPr id="35" name="Oval 17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7294" y="2400"/>
              <a:ext cx="458" cy="458"/>
              <a:chOff x="5542" y="1069"/>
              <a:chExt cx="458" cy="458"/>
            </a:xfrm>
          </p:grpSpPr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7</a:t>
                </a:r>
                <a:endParaRPr kumimoji="0" lang="en-US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752" y="2146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4191" y="2801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3630" y="3478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6264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5349" y="2132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6501" y="2124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7099" y="2133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4803" y="2801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1" name="Line 3"/>
            <p:cNvSpPr>
              <a:spLocks noChangeShapeType="1"/>
            </p:cNvSpPr>
            <p:nvPr/>
          </p:nvSpPr>
          <p:spPr bwMode="auto">
            <a:xfrm>
              <a:off x="4213" y="3478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>
              <a:off x="5349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</p:grpSp>
    </p:spTree>
    <p:extLst>
      <p:ext uri="{BB962C8B-B14F-4D97-AF65-F5344CB8AC3E}">
        <p14:creationId xmlns:p14="http://schemas.microsoft.com/office/powerpoint/2010/main" val="28684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415</TotalTime>
  <Words>1806</Words>
  <Application>Microsoft Office PowerPoint</Application>
  <PresentationFormat>Экран (4:3)</PresentationFormat>
  <Paragraphs>497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Soho</vt:lpstr>
      <vt:lpstr>Рекурсивные алгоритмы.  </vt:lpstr>
      <vt:lpstr>Содержание:</vt:lpstr>
      <vt:lpstr>Что нужно знать:</vt:lpstr>
      <vt:lpstr>Презентация PowerPoint</vt:lpstr>
      <vt:lpstr>Презентация PowerPoint</vt:lpstr>
      <vt:lpstr>Пример задания: </vt:lpstr>
      <vt:lpstr>Пример задания: </vt:lpstr>
      <vt:lpstr>Пример задания: </vt:lpstr>
      <vt:lpstr>Пример задания: </vt:lpstr>
      <vt:lpstr>Пример задания: </vt:lpstr>
      <vt:lpstr>Пример № 2:</vt:lpstr>
      <vt:lpstr>Пример № 2:</vt:lpstr>
      <vt:lpstr>Пример № 3:</vt:lpstr>
      <vt:lpstr>Пример № 3:</vt:lpstr>
      <vt:lpstr>Пример № 3:</vt:lpstr>
      <vt:lpstr>Пример № 4:</vt:lpstr>
      <vt:lpstr>Пример № 4:</vt:lpstr>
      <vt:lpstr>Пример № 4:</vt:lpstr>
      <vt:lpstr>Пример № 4:</vt:lpstr>
      <vt:lpstr>Пример № 4:</vt:lpstr>
      <vt:lpstr>Задания для тренировки</vt:lpstr>
      <vt:lpstr>Дан рекурсивный алгоритм:  procedure F(n: integer); begin  writeln('*');  if n &gt; 0 then begin    F(n-2);    F(n div 2);    F(n div 2);  end end;   Сколько символов "звездочка" будет напечатано на экране при выполнении вызова F(5)? </vt:lpstr>
      <vt:lpstr>Дан рекурсивный алгоритм:  procedure F(n: integer); begin  writeln('*');  if n &gt; 0 then begin    F(n-2);    F(n-2);    F(n div 2);  end end;   Сколько символов "звездочка" будет напечатано на экране при выполнении вызова F(6)?</vt:lpstr>
      <vt:lpstr>Дан рекурсивный алгоритм:  procedure F(n: integer); begin  writeln('*');  if n &gt; 0 then begin    F(n-3);    F(n div 2);  end end;   Сколько символов "звездочка" будет напечатано на экране при выполнении вызова F(7)?</vt:lpstr>
      <vt:lpstr>Дан рекурсивный алгоритм:  procedure F(n: integer); begin  writeln('*');  if n &gt; 0 then begin    F(n-3);    F(n-2);    F(n div 2);  end end;   Сколько символов "звездочка" будет напечатано на экране при выполнении вызова F(7)?</vt:lpstr>
      <vt:lpstr>Дан рекурсивный алгоритм:  procedure F(n: integer); begin  writeln('*');  if n &gt; 0 then begin    F(n-3);    F(n-2);    F(n div 2);    F(n div 2);  end end;  Сколько символов "звездочка" будет напечатано на экране при выполнении вызова F(6)?</vt:lpstr>
      <vt:lpstr>Дан рекурсивный алгоритм:  procedure F(n: integer); begin writeln('*');  if n &gt; 0 then begin    writeln('*');    F(n-2);    F(n div 2);  end end;   Сколько символов "звездочка" будет напечатано на экране при выполнении вызова F(7)?</vt:lpstr>
      <vt:lpstr>Дан рекурсивный алгоритм:  procedure F(n: integer); begin writeln('*');  if n &gt; 0 then begin    writeln('*');    F(n-2);    F(n div 2);    F(n div 2);  end end;  Сколько символов "звездочка" будет напечатано на экране при выполнении вызова F(7)?</vt:lpstr>
      <vt:lpstr>Дан рекурсивный алгоритм:  procedure F(n: integer); begin writeln('*');  if n &gt; 0 then begin    writeln('*');    F(n-2);    F(n-2);    F(n div 2);  end end;  Сколько символов "звездочка" будет напечатано на экране при выполнении вызова F(6)?</vt:lpstr>
      <vt:lpstr>Дан рекурсивный алгоритм:  procedure F(n: integer); begin  if n &gt; 0 then begin     F(n-2);     F(n-1);     F(n-1);  end;  writeln('*'); end;   Сколько символов "звездочка" будет напечатано на экране при выполнении вызова F(5)?</vt:lpstr>
      <vt:lpstr>Дан рекурсивный алгоритм:  procedure F(n: integer); begin  if n &gt; 0 then begin     writeln('*');     F(n-2);     F(n-1);     F(n-1);  end;  writeln('*'); end;  Сколько символов "звездочка" будет напечатано на экране при выполнении вызова F(5)?</vt:lpstr>
      <vt:lpstr>Дан рекурсивный алгоритм:  procedure F(n: integer); begin  if n &gt; 1 then begin     F(n-2);     F(n-1);     F(n div 2);  end;  writeln('*'); end;   Сколько символов "звездочка" будет напечатано на экране при выполнении вызова F(7)?</vt:lpstr>
      <vt:lpstr>Дан рекурсивный алгоритм:  procedure F(n: integer); begin  if n &gt; 2 then begin     writeln('*');     F(n-2);     F(n-1);     F(n div 2);  end;  writeln('*'); end;  Сколько символов "звездочка" будет напечатано на экране при выполнении вызова F(6)?</vt:lpstr>
      <vt:lpstr>Дан рекурсивный алгоритм:  procedure F(n: integer); begin  writeln(n);  if n &lt; 6 then begin    F(n+2);    F(n*3)  end end;  Найдите сумму чисел, которые будут выведены при вызове F(2).</vt:lpstr>
      <vt:lpstr>Дан рекурсивный алгоритм:  procedure F(n: integer); begin  writeln(n);  if n &lt; 5 then begin    F(n+2);    F(n*2)  end end;  Найдите сумму чисел, которые будут выведены при вызове F(1).</vt:lpstr>
      <vt:lpstr>Дан рекурсивный алгоритм:  procedure F(n: integer); begin  writeln(n);  if n &lt; 5 then begin    F(n+3);    F(n*3)  end end;  Найдите сумму чисел, которые будут выведены при вызове F(1).</vt:lpstr>
      <vt:lpstr>Дан рекурсивный алгоритм:  procedure F(n: integer); begin  writeln(n);  if n &lt; 7 then begin    F(n+3);    F(n*2)  end end;  Найдите сумму чисел, которые будут выведены при вызове F(2).</vt:lpstr>
      <vt:lpstr>Дан рекурсивный алгоритм:  procedure F(n: integer); begin  writeln(n);  if n &lt; 7 then begin    F(n+2);    F(n+3)  end end;  Найдите сумму чисел, которые будут выведены при вызове F(1).</vt:lpstr>
      <vt:lpstr>Дан рекурсивный алгоритм:  procedure F(n: integer); begin  writeln(n);  if n &lt; 5 then begin    F(n+2);    F(n+3);    F(n*2)  end end;  Найдите сумму чисел, которые будут выведены при вызове F(1).</vt:lpstr>
      <vt:lpstr>Дан рекурсивный алгоритм:  procedure F(n: integer); begin  writeln(n);  if n &lt; 5 then begin    F(n+1);    F(n+2);    F(n*3)  end end;  Найдите сумму чисел, которые будут выведены при вызове F(2).</vt:lpstr>
      <vt:lpstr>Дан рекурсивный алгоритм:  procedure F(n: integer); begin  writeln(n);  if n &lt; 6 then begin    writeln(n);    F(n+2);    F(n*3)  end end;  Найдите сумму чисел, которые будут выведены при вызове F(2).</vt:lpstr>
      <vt:lpstr>Дан рекурсивный алгоритм:  procedure F(n: integer); begin  writeln(n);  if n &lt; 5 then begin    writeln(n);    F(n+3);    F(n*3)  end end;  Найдите сумму чисел, которые будут выведены при вызове F(1).</vt:lpstr>
      <vt:lpstr>Дан рекурсивный алгоритм:  procedure F(n: integer); begin  writeln(n);  if n &lt; 7 then begin    writeln(n);    F(n+1);    F(n+2);    F(n*3)  end end;  Найдите сумму чисел, которые будут выведены при вызове F(2).</vt:lpstr>
      <vt:lpstr>Дан рекурсивный алгоритм:  procedure F(n: integer); begin  writeln(n);  if n &lt; 6 then begin    writeln(n);    F(n+1);    F(n+2);    F(n*2)  end end;  Найдите сумму чисел, которые будут выведены при вызове F(1).</vt:lpstr>
      <vt:lpstr>Дан рекурсивный алгоритм:  procedure F(n: integer); begin  writeln(n);  if n &lt; 6 then begin    writeln(n);    F(n+1);    F(n*2);    F(n*3)  end end;  Найдите сумму чисел, которые будут выведены при вызове F(2).</vt:lpstr>
      <vt:lpstr>Дан рекурсивный алгоритм:  procedure F(n: integer); begin  writeln(n);  if n &lt; 7 then begin    writeln(n);    F(n+2);    F(n*2);    F(n*3)  end end;  Найдите сумму чисел, которые будут выведены при вызове F(1).    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Рекурсивные алгоритмы.</dc:title>
  <dc:creator>User</dc:creator>
  <cp:lastModifiedBy>User</cp:lastModifiedBy>
  <cp:revision>42</cp:revision>
  <dcterms:created xsi:type="dcterms:W3CDTF">2015-01-04T15:08:06Z</dcterms:created>
  <dcterms:modified xsi:type="dcterms:W3CDTF">2015-01-10T18:04:49Z</dcterms:modified>
</cp:coreProperties>
</file>