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5" r:id="rId18"/>
    <p:sldId id="276" r:id="rId19"/>
    <p:sldId id="278" r:id="rId20"/>
    <p:sldId id="281" r:id="rId21"/>
    <p:sldId id="282" r:id="rId22"/>
    <p:sldId id="283" r:id="rId23"/>
    <p:sldId id="284" r:id="rId24"/>
    <p:sldId id="285" r:id="rId25"/>
    <p:sldId id="286" r:id="rId26"/>
    <p:sldId id="287" r:id="rId27"/>
    <p:sldId id="288" r:id="rId28"/>
    <p:sldId id="291" r:id="rId29"/>
    <p:sldId id="28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714" autoAdjust="0"/>
  </p:normalViewPr>
  <p:slideViewPr>
    <p:cSldViewPr>
      <p:cViewPr varScale="1">
        <p:scale>
          <a:sx n="81" d="100"/>
          <a:sy n="81" d="100"/>
        </p:scale>
        <p:origin x="-11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9F657CB-E2BA-4182-A6D9-0C21742BE61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9F657CB-E2BA-4182-A6D9-0C21742BE6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A43E8CC-B10F-428F-8127-FF42C6CACEAC}" type="datetimeFigureOut">
              <a:rPr lang="ru-RU" smtClean="0"/>
              <a:pPr/>
              <a:t>11.01.2014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F657CB-E2BA-4182-A6D9-0C21742BE6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43E8CC-B10F-428F-8127-FF42C6CACEAC}" type="datetimeFigureOut">
              <a:rPr lang="ru-RU" smtClean="0"/>
              <a:pPr/>
              <a:t>11.01.2014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F657CB-E2BA-4182-A6D9-0C21742BE6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Admin\&#1056;&#1072;&#1073;&#1086;&#1095;&#1080;&#1081;%20&#1089;&#1090;&#1086;&#1083;\&#1073;&#1077;&#1090;&#1093;&#1086;&#1074;&#1077;&#1085;.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chor="ctr">
            <a:normAutofit/>
          </a:bodyPr>
          <a:lstStyle/>
          <a:p>
            <a:r>
              <a:rPr lang="en-US" sz="3100" dirty="0"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t>DEUTSCHLAND IN MEINEM HERZEN.</a:t>
            </a:r>
            <a:r>
              <a:rPr lang="ru-RU" sz="3100" dirty="0"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t/>
            </a:r>
            <a:br>
              <a:rPr lang="ru-RU" sz="3100" dirty="0"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br>
            <a:r>
              <a:rPr lang="en-US" sz="6600" dirty="0"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t>“Die </a:t>
            </a:r>
            <a:r>
              <a:rPr lang="en-US" sz="6600" dirty="0" err="1"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t>Harzreise</a:t>
            </a:r>
            <a:r>
              <a:rPr lang="en-US" sz="6600" dirty="0" smtClean="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rPr>
              <a:t>”</a:t>
            </a:r>
            <a:endParaRPr lang="ru-RU" sz="6600" dirty="0">
              <a:solidFill>
                <a:srgbClr val="002060"/>
              </a:solidFill>
              <a:effectLst>
                <a:outerShdw blurRad="60007" dist="200025" dir="15000000" sy="30000" kx="-1800000" algn="bl" rotWithShape="0">
                  <a:prstClr val="black">
                    <a:alpha val="32000"/>
                  </a:prstClr>
                </a:outerShdw>
              </a:effectLst>
              <a:latin typeface="Arial" pitchFamily="34" charset="0"/>
              <a:cs typeface="Arial" pitchFamily="34" charset="0"/>
            </a:endParaRPr>
          </a:p>
        </p:txBody>
      </p:sp>
      <p:sp>
        <p:nvSpPr>
          <p:cNvPr id="4" name="Подзаголовок 3"/>
          <p:cNvSpPr>
            <a:spLocks noGrp="1"/>
          </p:cNvSpPr>
          <p:nvPr>
            <p:ph type="subTitle" idx="1"/>
          </p:nvPr>
        </p:nvSpPr>
        <p:spPr>
          <a:xfrm>
            <a:off x="1371600" y="3071810"/>
            <a:ext cx="6400800" cy="2357454"/>
          </a:xfrm>
          <a:ln w="28575">
            <a:noFill/>
          </a:ln>
          <a:effectLst>
            <a:glow rad="101600">
              <a:schemeClr val="accent4">
                <a:satMod val="175000"/>
                <a:alpha val="40000"/>
              </a:schemeClr>
            </a:glow>
            <a:outerShdw blurRad="50800" dist="38100" dir="18900000" algn="bl" rotWithShape="0">
              <a:prstClr val="black">
                <a:alpha val="40000"/>
              </a:prstClr>
            </a:outerShdw>
          </a:effectLst>
        </p:spPr>
        <p:txBody>
          <a:bodyPr>
            <a:normAutofit lnSpcReduction="10000"/>
          </a:bodyPr>
          <a:lstStyle/>
          <a:p>
            <a:r>
              <a:rPr lang="en-US" b="1" dirty="0" smtClean="0">
                <a:effectLst>
                  <a:outerShdw blurRad="38100" dist="38100" dir="2700000" algn="tl">
                    <a:srgbClr val="000000">
                      <a:alpha val="43137"/>
                    </a:srgbClr>
                  </a:outerShdw>
                </a:effectLst>
              </a:rPr>
              <a:t>Tula.</a:t>
            </a:r>
            <a:r>
              <a:rPr lang="ru-RU"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Gemeinbildendeschule</a:t>
            </a:r>
            <a:r>
              <a:rPr lang="en-US"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№50</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Autorin</a:t>
            </a:r>
            <a:r>
              <a:rPr lang="en-US" b="1" dirty="0" smtClean="0">
                <a:effectLst>
                  <a:outerShdw blurRad="38100" dist="38100" dir="2700000" algn="tl">
                    <a:srgbClr val="000000">
                      <a:alpha val="43137"/>
                    </a:srgbClr>
                  </a:outerShdw>
                </a:effectLst>
              </a:rPr>
              <a:t>:</a:t>
            </a:r>
            <a:r>
              <a:rPr lang="de-DE" b="1" dirty="0" smtClean="0">
                <a:effectLst>
                  <a:outerShdw blurRad="38100" dist="38100" dir="2700000" algn="tl">
                    <a:srgbClr val="000000">
                      <a:alpha val="43137"/>
                    </a:srgbClr>
                  </a:outerShdw>
                </a:effectLst>
              </a:rPr>
              <a:t> </a:t>
            </a:r>
          </a:p>
          <a:p>
            <a:r>
              <a:rPr lang="de-DE" b="1" dirty="0" err="1" smtClean="0">
                <a:effectLst>
                  <a:outerShdw blurRad="38100" dist="38100" dir="2700000" algn="tl">
                    <a:srgbClr val="000000">
                      <a:alpha val="43137"/>
                    </a:srgbClr>
                  </a:outerShdw>
                </a:effectLst>
              </a:rPr>
              <a:t>Leonowa</a:t>
            </a:r>
            <a:r>
              <a:rPr lang="de-DE" b="1" dirty="0" smtClean="0">
                <a:effectLst>
                  <a:outerShdw blurRad="38100" dist="38100" dir="2700000" algn="tl">
                    <a:srgbClr val="000000">
                      <a:alpha val="43137"/>
                    </a:srgbClr>
                  </a:outerShdw>
                </a:effectLst>
              </a:rPr>
              <a:t> </a:t>
            </a:r>
            <a:r>
              <a:rPr lang="de-DE" b="1" dirty="0" err="1" smtClean="0">
                <a:effectLst>
                  <a:outerShdw blurRad="38100" dist="38100" dir="2700000" algn="tl">
                    <a:srgbClr val="000000">
                      <a:alpha val="43137"/>
                    </a:srgbClr>
                  </a:outerShdw>
                </a:effectLst>
              </a:rPr>
              <a:t>Wiktorija</a:t>
            </a:r>
            <a:r>
              <a:rPr lang="ru-RU" b="1" dirty="0" smtClean="0">
                <a:effectLst>
                  <a:outerShdw blurRad="38100" dist="38100" dir="2700000" algn="tl">
                    <a:srgbClr val="000000">
                      <a:alpha val="43137"/>
                    </a:srgbClr>
                  </a:outerShdw>
                </a:effectLst>
              </a:rPr>
              <a:t> .   </a:t>
            </a:r>
          </a:p>
          <a:p>
            <a:r>
              <a:rPr lang="en-US" b="1" dirty="0" smtClean="0">
                <a:effectLst>
                  <a:outerShdw blurRad="38100" dist="38100" dir="2700000" algn="tl">
                    <a:srgbClr val="000000">
                      <a:alpha val="43137"/>
                    </a:srgbClr>
                  </a:outerShdw>
                </a:effectLst>
              </a:rPr>
              <a:t>D</a:t>
            </a:r>
            <a:r>
              <a:rPr lang="de-DE" b="1" dirty="0" err="1" smtClean="0">
                <a:effectLst>
                  <a:outerShdw blurRad="38100" dist="38100" dir="2700000" algn="tl">
                    <a:srgbClr val="000000">
                      <a:alpha val="43137"/>
                    </a:srgbClr>
                  </a:outerShdw>
                </a:effectLst>
              </a:rPr>
              <a:t>ie</a:t>
            </a:r>
            <a:r>
              <a:rPr lang="de-DE" b="1" dirty="0" smtClean="0">
                <a:effectLst>
                  <a:outerShdw blurRad="38100" dist="38100" dir="2700000" algn="tl">
                    <a:srgbClr val="000000">
                      <a:alpha val="43137"/>
                    </a:srgbClr>
                  </a:outerShdw>
                </a:effectLst>
              </a:rPr>
              <a:t> Klasse 11a</a:t>
            </a:r>
            <a:endParaRPr lang="ru-RU" b="1" dirty="0" smtClean="0">
              <a:effectLst>
                <a:outerShdw blurRad="38100" dist="38100" dir="2700000" algn="tl">
                  <a:srgbClr val="000000">
                    <a:alpha val="43137"/>
                  </a:srgbClr>
                </a:outerShdw>
              </a:effectLst>
            </a:endParaRPr>
          </a:p>
          <a:p>
            <a:r>
              <a:rPr lang="de-DE" b="1" dirty="0" smtClean="0">
                <a:effectLst>
                  <a:outerShdw blurRad="38100" dist="38100" dir="2700000" algn="tl">
                    <a:srgbClr val="000000">
                      <a:alpha val="43137"/>
                    </a:srgbClr>
                  </a:outerShdw>
                </a:effectLst>
              </a:rPr>
              <a:t> Leiterin: Nikitina A.N.</a:t>
            </a:r>
          </a:p>
        </p:txBody>
      </p:sp>
      <p:pic>
        <p:nvPicPr>
          <p:cNvPr id="12" name="бетховен.mp3">
            <a:hlinkClick r:id="" action="ppaction://media"/>
          </p:cNvPr>
          <p:cNvPicPr>
            <a:picLocks noRot="1" noChangeAspect="1"/>
          </p:cNvPicPr>
          <p:nvPr>
            <a:audioFile r:link="rId1"/>
          </p:nvPr>
        </p:nvPicPr>
        <p:blipFill>
          <a:blip r:embed="rId3" cstate="print"/>
          <a:stretch>
            <a:fillRect/>
          </a:stretch>
        </p:blipFill>
        <p:spPr>
          <a:xfrm>
            <a:off x="7215206" y="3429000"/>
            <a:ext cx="428628" cy="366714"/>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r>
              <a:rPr lang="en-US" dirty="0" err="1" smtClean="0"/>
              <a:t>Der</a:t>
            </a:r>
            <a:r>
              <a:rPr lang="en-US" dirty="0" smtClean="0"/>
              <a:t> </a:t>
            </a:r>
            <a:r>
              <a:rPr lang="en-US" dirty="0" err="1" smtClean="0"/>
              <a:t>Rhein</a:t>
            </a:r>
            <a:r>
              <a:rPr lang="ru-RU" dirty="0" smtClean="0"/>
              <a:t> </a:t>
            </a:r>
            <a:r>
              <a:rPr lang="en-US" dirty="0" err="1" smtClean="0"/>
              <a:t>als</a:t>
            </a:r>
            <a:r>
              <a:rPr lang="en-US" dirty="0" smtClean="0"/>
              <a:t> </a:t>
            </a:r>
            <a:r>
              <a:rPr lang="en-US" dirty="0" err="1" smtClean="0"/>
              <a:t>Verkehrsader</a:t>
            </a:r>
            <a:r>
              <a:rPr lang="ru-RU" dirty="0" smtClean="0"/>
              <a:t>»</a:t>
            </a:r>
            <a:endParaRPr lang="ru-RU" dirty="0"/>
          </a:p>
        </p:txBody>
      </p:sp>
      <p:sp>
        <p:nvSpPr>
          <p:cNvPr id="3" name="Содержимое 2"/>
          <p:cNvSpPr>
            <a:spLocks noGrp="1"/>
          </p:cNvSpPr>
          <p:nvPr>
            <p:ph idx="1"/>
          </p:nvPr>
        </p:nvSpPr>
        <p:spPr/>
        <p:txBody>
          <a:bodyPr>
            <a:normAutofit lnSpcReduction="10000"/>
          </a:bodyPr>
          <a:lstStyle/>
          <a:p>
            <a:pPr>
              <a:buNone/>
            </a:pPr>
            <a:r>
              <a:rPr lang="de-DE" sz="2400" b="1" dirty="0" smtClean="0">
                <a:effectLst>
                  <a:outerShdw blurRad="38100" dist="38100" dir="2700000" algn="tl">
                    <a:srgbClr val="000000">
                      <a:alpha val="43137"/>
                    </a:srgbClr>
                  </a:outerShdw>
                </a:effectLst>
              </a:rPr>
              <a:t>Der Rhein kommt aus der Schweiz</a:t>
            </a:r>
            <a:r>
              <a:rPr lang="de-DE" sz="2400" b="1" dirty="0" smtClean="0">
                <a:solidFill>
                  <a:schemeClr val="bg1"/>
                </a:solidFill>
                <a:effectLst>
                  <a:outerShdw blurRad="38100" dist="38100" dir="2700000" algn="tl">
                    <a:srgbClr val="000000">
                      <a:alpha val="43137"/>
                    </a:srgbClr>
                  </a:outerShdw>
                </a:effectLst>
              </a:rPr>
              <a:t>. Er fließt durch den Bodensee und dann von Basel nach Norden. Zur Schweiz und zu Frankreich bildet er die Grenze. Er fließt an </a:t>
            </a:r>
            <a:r>
              <a:rPr lang="de-DE" sz="2400" b="1" dirty="0" smtClean="0">
                <a:effectLst>
                  <a:outerShdw blurRad="38100" dist="38100" dir="2700000" algn="tl">
                    <a:srgbClr val="000000">
                      <a:alpha val="43137"/>
                    </a:srgbClr>
                  </a:outerShdw>
                </a:effectLst>
              </a:rPr>
              <a:t>Straßburg</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Mainz</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Bonn</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Köln</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Düsseldorf</a:t>
            </a:r>
            <a:r>
              <a:rPr lang="de-DE" sz="2400" b="1" dirty="0" smtClean="0">
                <a:solidFill>
                  <a:schemeClr val="bg1"/>
                </a:solidFill>
                <a:effectLst>
                  <a:outerShdw blurRad="38100" dist="38100" dir="2700000" algn="tl">
                    <a:srgbClr val="000000">
                      <a:alpha val="43137"/>
                    </a:srgbClr>
                  </a:outerShdw>
                </a:effectLst>
              </a:rPr>
              <a:t> vorbei und durch Holland zur </a:t>
            </a:r>
            <a:r>
              <a:rPr lang="de-DE" sz="2400" b="1" dirty="0" smtClean="0">
                <a:effectLst>
                  <a:outerShdw blurRad="38100" dist="38100" dir="2700000" algn="tl">
                    <a:srgbClr val="000000">
                      <a:alpha val="43137"/>
                    </a:srgbClr>
                  </a:outerShdw>
                </a:effectLst>
              </a:rPr>
              <a:t>Nordsee</a:t>
            </a:r>
            <a:r>
              <a:rPr lang="de-DE" sz="2400" b="1" dirty="0" smtClean="0">
                <a:solidFill>
                  <a:schemeClr val="bg1"/>
                </a:solidFill>
                <a:effectLst>
                  <a:outerShdw blurRad="38100" dist="38100" dir="2700000" algn="tl">
                    <a:srgbClr val="000000">
                      <a:alpha val="43137"/>
                    </a:srgbClr>
                  </a:outerShdw>
                </a:effectLst>
              </a:rPr>
              <a:t>.</a:t>
            </a:r>
          </a:p>
          <a:p>
            <a:pPr>
              <a:buNone/>
            </a:pPr>
            <a:r>
              <a:rPr lang="de-DE" sz="2400" b="1" dirty="0" smtClean="0">
                <a:solidFill>
                  <a:schemeClr val="bg1"/>
                </a:solidFill>
                <a:effectLst>
                  <a:outerShdw blurRad="38100" dist="38100" dir="2700000" algn="tl">
                    <a:srgbClr val="000000">
                      <a:alpha val="43137"/>
                    </a:srgbClr>
                  </a:outerShdw>
                </a:effectLst>
              </a:rPr>
              <a:t>Bei Mannheit fließt der Neckar in dem Rhein, bei Wiesbaden der Main, bei Koblenz die Mosel und bei Duisburg die Ruhr. Die Landschaft am Rhein ist für Touristen sehr attraktiv. Für Europas Wirtschaft ist der Rhein als Verkehrsader von großer Bedeutung. Und für </a:t>
            </a:r>
            <a:r>
              <a:rPr lang="de-DE" sz="2400" b="1" dirty="0" smtClean="0">
                <a:effectLst>
                  <a:outerShdw blurRad="38100" dist="38100" dir="2700000" algn="tl">
                    <a:srgbClr val="000000">
                      <a:alpha val="43137"/>
                    </a:srgbClr>
                  </a:outerShdw>
                </a:effectLst>
              </a:rPr>
              <a:t>Millionen Menschen </a:t>
            </a:r>
            <a:r>
              <a:rPr lang="de-DE" sz="2400" b="1" dirty="0" smtClean="0">
                <a:solidFill>
                  <a:schemeClr val="bg1"/>
                </a:solidFill>
                <a:effectLst>
                  <a:outerShdw blurRad="38100" dist="38100" dir="2700000" algn="tl">
                    <a:srgbClr val="000000">
                      <a:alpha val="43137"/>
                    </a:srgbClr>
                  </a:outerShdw>
                </a:effectLst>
              </a:rPr>
              <a:t>kommt das Trinkwasser aus dem Rhein, nachdem es gründlich gereinigt wird.</a:t>
            </a:r>
          </a:p>
          <a:p>
            <a:pPr>
              <a:buNone/>
            </a:pPr>
            <a:endParaRPr lang="de-DE" sz="2000" dirty="0" smtClean="0"/>
          </a:p>
          <a:p>
            <a:endParaRPr lang="ru-RU" dirty="0"/>
          </a:p>
        </p:txBody>
      </p:sp>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r>
              <a:rPr lang="en-US" dirty="0" err="1" smtClean="0"/>
              <a:t>Vater</a:t>
            </a:r>
            <a:r>
              <a:rPr lang="en-US" dirty="0" smtClean="0"/>
              <a:t> RHEIN</a:t>
            </a:r>
            <a:r>
              <a:rPr lang="ru-RU" dirty="0" smtClean="0"/>
              <a:t>»</a:t>
            </a:r>
            <a:endParaRPr lang="ru-RU" dirty="0"/>
          </a:p>
        </p:txBody>
      </p:sp>
      <p:sp>
        <p:nvSpPr>
          <p:cNvPr id="3" name="Содержимое 2"/>
          <p:cNvSpPr>
            <a:spLocks noGrp="1"/>
          </p:cNvSpPr>
          <p:nvPr>
            <p:ph idx="1"/>
          </p:nvPr>
        </p:nvSpPr>
        <p:spPr/>
        <p:txBody>
          <a:bodyPr>
            <a:normAutofit/>
          </a:bodyPr>
          <a:lstStyle/>
          <a:p>
            <a:pPr>
              <a:buNone/>
            </a:pPr>
            <a:r>
              <a:rPr lang="de-DE" sz="1800" b="1" dirty="0" smtClean="0">
                <a:solidFill>
                  <a:schemeClr val="bg1"/>
                </a:solidFill>
                <a:effectLst>
                  <a:outerShdw blurRad="38100" dist="38100" dir="2700000" algn="tl">
                    <a:srgbClr val="000000">
                      <a:alpha val="43137"/>
                    </a:srgbClr>
                  </a:outerShdw>
                </a:effectLst>
              </a:rPr>
              <a:t>"Vater Rhein" heißt der Fluß in der Poesie. Viele </a:t>
            </a:r>
            <a:r>
              <a:rPr lang="de-DE" sz="1800" b="1" dirty="0" smtClean="0">
                <a:effectLst>
                  <a:outerShdw blurRad="38100" dist="38100" dir="2700000" algn="tl">
                    <a:srgbClr val="000000">
                      <a:alpha val="43137"/>
                    </a:srgbClr>
                  </a:outerShdw>
                </a:effectLst>
              </a:rPr>
              <a:t>Dichter</a:t>
            </a:r>
            <a:r>
              <a:rPr lang="de-DE" sz="1800" b="1" dirty="0" smtClean="0">
                <a:solidFill>
                  <a:schemeClr val="bg1"/>
                </a:solidFill>
                <a:effectLst>
                  <a:outerShdw blurRad="38100" dist="38100" dir="2700000" algn="tl">
                    <a:srgbClr val="000000">
                      <a:alpha val="43137"/>
                    </a:srgbClr>
                  </a:outerShdw>
                </a:effectLst>
              </a:rPr>
              <a:t>, </a:t>
            </a:r>
            <a:r>
              <a:rPr lang="de-DE" sz="1800" b="1" dirty="0" smtClean="0">
                <a:effectLst>
                  <a:outerShdw blurRad="38100" dist="38100" dir="2700000" algn="tl">
                    <a:srgbClr val="000000">
                      <a:alpha val="43137"/>
                    </a:srgbClr>
                  </a:outerShdw>
                </a:effectLst>
              </a:rPr>
              <a:t>Maler</a:t>
            </a:r>
            <a:r>
              <a:rPr lang="de-DE" sz="1800" b="1" dirty="0" smtClean="0">
                <a:solidFill>
                  <a:schemeClr val="bg1"/>
                </a:solidFill>
                <a:effectLst>
                  <a:outerShdw blurRad="38100" dist="38100" dir="2700000" algn="tl">
                    <a:srgbClr val="000000">
                      <a:alpha val="43137"/>
                    </a:srgbClr>
                  </a:outerShdw>
                </a:effectLst>
              </a:rPr>
              <a:t>, </a:t>
            </a:r>
            <a:r>
              <a:rPr lang="de-DE" sz="1800" b="1" dirty="0" smtClean="0">
                <a:effectLst>
                  <a:outerShdw blurRad="38100" dist="38100" dir="2700000" algn="tl">
                    <a:srgbClr val="000000">
                      <a:alpha val="43137"/>
                    </a:srgbClr>
                  </a:outerShdw>
                </a:effectLst>
              </a:rPr>
              <a:t>Musiker </a:t>
            </a:r>
            <a:r>
              <a:rPr lang="de-DE" sz="1800" b="1" dirty="0" smtClean="0">
                <a:solidFill>
                  <a:schemeClr val="bg1"/>
                </a:solidFill>
                <a:effectLst>
                  <a:outerShdw blurRad="38100" dist="38100" dir="2700000" algn="tl">
                    <a:srgbClr val="000000">
                      <a:alpha val="43137"/>
                    </a:srgbClr>
                  </a:outerShdw>
                </a:effectLst>
              </a:rPr>
              <a:t>haben ihn in der ganzen Welt berühmt gemacht. Sie besangen die schönen Rheinlandschaften, erzählen von ihm Sagen und legenden. Am Rhein, zwischen den Städten Bingen und Koblenz im Deutschland, steht ein Felsen. Er heißt der </a:t>
            </a:r>
            <a:r>
              <a:rPr lang="de-DE" sz="1800" b="1" dirty="0" smtClean="0">
                <a:effectLst>
                  <a:outerShdw blurRad="38100" dist="38100" dir="2700000" algn="tl">
                    <a:srgbClr val="000000">
                      <a:alpha val="43137"/>
                    </a:srgbClr>
                  </a:outerShdw>
                </a:effectLst>
              </a:rPr>
              <a:t>Loreleifelsen</a:t>
            </a:r>
            <a:r>
              <a:rPr lang="de-DE" sz="1800" b="1" dirty="0" smtClean="0">
                <a:solidFill>
                  <a:schemeClr val="bg1"/>
                </a:solidFill>
                <a:effectLst>
                  <a:outerShdw blurRad="38100" dist="38100" dir="2700000" algn="tl">
                    <a:srgbClr val="000000">
                      <a:alpha val="43137"/>
                    </a:srgbClr>
                  </a:outerShdw>
                </a:effectLst>
              </a:rPr>
              <a:t>. Hier ist der Fluß besonders eng und für die Schiffe gefährlich. Mit diesem Felsen sind viele Märchen von der schönen Jungfrau </a:t>
            </a:r>
            <a:r>
              <a:rPr lang="de-DE" sz="1800" b="1" dirty="0" smtClean="0">
                <a:effectLst>
                  <a:outerShdw blurRad="38100" dist="38100" dir="2700000" algn="tl">
                    <a:srgbClr val="000000">
                      <a:alpha val="43137"/>
                    </a:srgbClr>
                  </a:outerShdw>
                </a:effectLst>
              </a:rPr>
              <a:t>Lorelei</a:t>
            </a:r>
            <a:r>
              <a:rPr lang="de-DE" sz="1800" b="1" dirty="0" smtClean="0">
                <a:solidFill>
                  <a:schemeClr val="bg1"/>
                </a:solidFill>
                <a:effectLst>
                  <a:outerShdw blurRad="38100" dist="38100" dir="2700000" algn="tl">
                    <a:srgbClr val="000000">
                      <a:alpha val="43137"/>
                    </a:srgbClr>
                  </a:outerShdw>
                </a:effectLst>
              </a:rPr>
              <a:t> wunderbar.</a:t>
            </a:r>
            <a:endParaRPr lang="ru-RU" sz="1800" b="1" dirty="0">
              <a:solidFill>
                <a:schemeClr val="bg1"/>
              </a:solidFill>
              <a:effectLst>
                <a:outerShdw blurRad="38100" dist="38100" dir="2700000" algn="tl">
                  <a:srgbClr val="000000">
                    <a:alpha val="43137"/>
                  </a:srgbClr>
                </a:outerShdw>
              </a:effectLst>
            </a:endParaRPr>
          </a:p>
        </p:txBody>
      </p:sp>
      <p:pic>
        <p:nvPicPr>
          <p:cNvPr id="5" name="Рисунок 4" descr="loreley.jpg"/>
          <p:cNvPicPr>
            <a:picLocks noChangeAspect="1"/>
          </p:cNvPicPr>
          <p:nvPr/>
        </p:nvPicPr>
        <p:blipFill>
          <a:blip r:embed="rId2" cstate="print"/>
          <a:stretch>
            <a:fillRect/>
          </a:stretch>
        </p:blipFill>
        <p:spPr>
          <a:xfrm>
            <a:off x="357158" y="4000504"/>
            <a:ext cx="8429684" cy="250033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Märchen</a:t>
            </a:r>
            <a:r>
              <a:rPr lang="en-US" dirty="0" smtClean="0"/>
              <a:t> und </a:t>
            </a:r>
            <a:r>
              <a:rPr lang="en-US" dirty="0" err="1" smtClean="0"/>
              <a:t>Volkssagen</a:t>
            </a:r>
            <a:r>
              <a:rPr lang="en-US" dirty="0" smtClean="0"/>
              <a:t>.</a:t>
            </a:r>
            <a:endParaRPr lang="ru-RU" dirty="0"/>
          </a:p>
        </p:txBody>
      </p:sp>
      <p:sp>
        <p:nvSpPr>
          <p:cNvPr id="3" name="Содержимое 2"/>
          <p:cNvSpPr>
            <a:spLocks noGrp="1"/>
          </p:cNvSpPr>
          <p:nvPr>
            <p:ph idx="1"/>
          </p:nvPr>
        </p:nvSpPr>
        <p:spPr/>
        <p:txBody>
          <a:bodyPr>
            <a:normAutofit/>
          </a:bodyPr>
          <a:lstStyle/>
          <a:p>
            <a:pPr>
              <a:buNone/>
            </a:pPr>
            <a:r>
              <a:rPr lang="de-DE" sz="2000" b="1" dirty="0" smtClean="0">
                <a:solidFill>
                  <a:schemeClr val="bg1"/>
                </a:solidFill>
                <a:effectLst>
                  <a:outerShdw blurRad="38100" dist="38100" dir="2700000" algn="tl">
                    <a:srgbClr val="000000">
                      <a:alpha val="43137"/>
                    </a:srgbClr>
                  </a:outerShdw>
                </a:effectLst>
              </a:rPr>
              <a:t>In einem Märchen kam </a:t>
            </a:r>
            <a:r>
              <a:rPr lang="de-DE" sz="2000" b="1" dirty="0" smtClean="0">
                <a:effectLst>
                  <a:outerShdw blurRad="38100" dist="38100" dir="2700000" algn="tl">
                    <a:srgbClr val="000000">
                      <a:alpha val="43137"/>
                    </a:srgbClr>
                  </a:outerShdw>
                </a:effectLst>
              </a:rPr>
              <a:t>Lorelei</a:t>
            </a:r>
            <a:r>
              <a:rPr lang="de-DE" sz="2000" b="1" dirty="0" smtClean="0">
                <a:solidFill>
                  <a:schemeClr val="bg1"/>
                </a:solidFill>
                <a:effectLst>
                  <a:outerShdw blurRad="38100" dist="38100" dir="2700000" algn="tl">
                    <a:srgbClr val="000000">
                      <a:alpha val="43137"/>
                    </a:srgbClr>
                  </a:outerShdw>
                </a:effectLst>
              </a:rPr>
              <a:t> an das Flußufer, um den Fischern zu helfen. Sie zeigte ihnen, wo man viel Fisch fangen konnte. </a:t>
            </a:r>
          </a:p>
          <a:p>
            <a:pPr>
              <a:buNone/>
            </a:pPr>
            <a:r>
              <a:rPr lang="de-DE" sz="2000" b="1" dirty="0" smtClean="0">
                <a:solidFill>
                  <a:schemeClr val="bg1"/>
                </a:solidFill>
                <a:effectLst>
                  <a:outerShdw blurRad="38100" dist="38100" dir="2700000" algn="tl">
                    <a:srgbClr val="000000">
                      <a:alpha val="43137"/>
                    </a:srgbClr>
                  </a:outerShdw>
                </a:effectLst>
              </a:rPr>
              <a:t>In anderem Märchen sang </a:t>
            </a:r>
            <a:r>
              <a:rPr lang="de-DE" sz="2000" b="1" dirty="0" smtClean="0">
                <a:effectLst>
                  <a:outerShdw blurRad="38100" dist="38100" dir="2700000" algn="tl">
                    <a:srgbClr val="000000">
                      <a:alpha val="43137"/>
                    </a:srgbClr>
                  </a:outerShdw>
                </a:effectLst>
              </a:rPr>
              <a:t>Lorelei </a:t>
            </a:r>
            <a:r>
              <a:rPr lang="de-DE" sz="2000" b="1" dirty="0" smtClean="0">
                <a:solidFill>
                  <a:schemeClr val="bg1"/>
                </a:solidFill>
                <a:effectLst>
                  <a:outerShdw blurRad="38100" dist="38100" dir="2700000" algn="tl">
                    <a:srgbClr val="000000">
                      <a:alpha val="43137"/>
                    </a:srgbClr>
                  </a:outerShdw>
                </a:effectLst>
              </a:rPr>
              <a:t>wunderbar. Die Schiffer hörten dem Mädchen zu, ashen nicht auf die Felsenriffe und fanden Tod in den Wellen des </a:t>
            </a:r>
            <a:r>
              <a:rPr lang="de-DE" sz="2000" b="1" dirty="0" smtClean="0">
                <a:effectLst>
                  <a:outerShdw blurRad="38100" dist="38100" dir="2700000" algn="tl">
                    <a:srgbClr val="000000">
                      <a:alpha val="43137"/>
                    </a:srgbClr>
                  </a:outerShdw>
                </a:effectLst>
              </a:rPr>
              <a:t>Rheins</a:t>
            </a:r>
            <a:r>
              <a:rPr lang="de-DE" sz="2000" b="1" dirty="0" smtClean="0">
                <a:solidFill>
                  <a:schemeClr val="bg1"/>
                </a:solidFill>
                <a:effectLst>
                  <a:outerShdw blurRad="38100" dist="38100" dir="2700000" algn="tl">
                    <a:srgbClr val="000000">
                      <a:alpha val="43137"/>
                    </a:srgbClr>
                  </a:outerShdw>
                </a:effectLst>
              </a:rPr>
              <a:t>.</a:t>
            </a:r>
          </a:p>
          <a:p>
            <a:pPr>
              <a:buNone/>
            </a:pPr>
            <a:r>
              <a:rPr lang="de-DE" sz="2000" b="1" dirty="0" smtClean="0">
                <a:solidFill>
                  <a:schemeClr val="bg1"/>
                </a:solidFill>
                <a:effectLst>
                  <a:outerShdw blurRad="38100" dist="38100" dir="2700000" algn="tl">
                    <a:srgbClr val="000000">
                      <a:alpha val="43137"/>
                    </a:srgbClr>
                  </a:outerShdw>
                </a:effectLst>
              </a:rPr>
              <a:t>Die Menschen erzählten die Märchen von der schönen Lorelei, und sie wurden zu einer Volkssage.</a:t>
            </a:r>
          </a:p>
          <a:p>
            <a:pPr>
              <a:buNone/>
            </a:pPr>
            <a:r>
              <a:rPr lang="de-DE" sz="2000" b="1" dirty="0" smtClean="0">
                <a:solidFill>
                  <a:schemeClr val="bg1"/>
                </a:solidFill>
                <a:effectLst>
                  <a:outerShdw blurRad="38100" dist="38100" dir="2700000" algn="tl">
                    <a:srgbClr val="000000">
                      <a:alpha val="43137"/>
                    </a:srgbClr>
                  </a:outerShdw>
                </a:effectLst>
              </a:rPr>
              <a:t>Diese Volkssage von der </a:t>
            </a:r>
            <a:r>
              <a:rPr lang="de-DE" sz="2000" b="1" dirty="0" smtClean="0">
                <a:effectLst>
                  <a:outerShdw blurRad="38100" dist="38100" dir="2700000" algn="tl">
                    <a:srgbClr val="000000">
                      <a:alpha val="43137"/>
                    </a:srgbClr>
                  </a:outerShdw>
                </a:effectLst>
              </a:rPr>
              <a:t>Lorelei </a:t>
            </a:r>
            <a:r>
              <a:rPr lang="de-DE" sz="2000" b="1" dirty="0" smtClean="0">
                <a:solidFill>
                  <a:schemeClr val="bg1"/>
                </a:solidFill>
                <a:effectLst>
                  <a:outerShdw blurRad="38100" dist="38100" dir="2700000" algn="tl">
                    <a:srgbClr val="000000">
                      <a:alpha val="43137"/>
                    </a:srgbClr>
                  </a:outerShdw>
                </a:effectLst>
              </a:rPr>
              <a:t>interessierte viele deutsche Dichter. So schrieb der berühmte deutsche </a:t>
            </a:r>
            <a:r>
              <a:rPr lang="de-DE" sz="2000" b="1" dirty="0" smtClean="0">
                <a:effectLst>
                  <a:outerShdw blurRad="38100" dist="38100" dir="2700000" algn="tl">
                    <a:srgbClr val="000000">
                      <a:alpha val="43137"/>
                    </a:srgbClr>
                  </a:outerShdw>
                </a:effectLst>
              </a:rPr>
              <a:t>Dichter Heinrich Heine</a:t>
            </a:r>
            <a:r>
              <a:rPr lang="de-DE" sz="2000" b="1" dirty="0" smtClean="0">
                <a:solidFill>
                  <a:schemeClr val="bg1"/>
                </a:solidFill>
                <a:effectLst>
                  <a:outerShdw blurRad="38100" dist="38100" dir="2700000" algn="tl">
                    <a:srgbClr val="000000">
                      <a:alpha val="43137"/>
                    </a:srgbClr>
                  </a:outerShdw>
                </a:effectLst>
              </a:rPr>
              <a:t> ein Gedicht. Die Sprache dieses Gedichtes ist sehr melodisch. </a:t>
            </a:r>
            <a:r>
              <a:rPr lang="de-DE" sz="2000" b="1" dirty="0" smtClean="0">
                <a:effectLst>
                  <a:outerShdw blurRad="38100" dist="38100" dir="2700000" algn="tl">
                    <a:srgbClr val="000000">
                      <a:alpha val="43137"/>
                    </a:srgbClr>
                  </a:outerShdw>
                </a:effectLst>
              </a:rPr>
              <a:t>Friedrich Silcher </a:t>
            </a:r>
            <a:r>
              <a:rPr lang="de-DE" sz="2000" b="1" dirty="0" smtClean="0">
                <a:solidFill>
                  <a:schemeClr val="bg1"/>
                </a:solidFill>
                <a:effectLst>
                  <a:outerShdw blurRad="38100" dist="38100" dir="2700000" algn="tl">
                    <a:srgbClr val="000000">
                      <a:alpha val="43137"/>
                    </a:srgbClr>
                  </a:outerShdw>
                </a:effectLst>
              </a:rPr>
              <a:t>komponierte </a:t>
            </a:r>
            <a:r>
              <a:rPr lang="de-DE" sz="2000" b="1" dirty="0" smtClean="0">
                <a:effectLst>
                  <a:outerShdw blurRad="38100" dist="38100" dir="2700000" algn="tl">
                    <a:srgbClr val="000000">
                      <a:alpha val="43137"/>
                    </a:srgbClr>
                  </a:outerShdw>
                </a:effectLst>
              </a:rPr>
              <a:t>Musik</a:t>
            </a:r>
            <a:r>
              <a:rPr lang="de-DE" sz="2000" b="1" dirty="0" smtClean="0">
                <a:solidFill>
                  <a:schemeClr val="bg1"/>
                </a:solidFill>
                <a:effectLst>
                  <a:outerShdw blurRad="38100" dist="38100" dir="2700000" algn="tl">
                    <a:srgbClr val="000000">
                      <a:alpha val="43137"/>
                    </a:srgbClr>
                  </a:outerShdw>
                </a:effectLst>
              </a:rPr>
              <a:t> zu </a:t>
            </a:r>
            <a:r>
              <a:rPr lang="de-DE" sz="2000" b="1" dirty="0" smtClean="0">
                <a:effectLst>
                  <a:outerShdw blurRad="38100" dist="38100" dir="2700000" algn="tl">
                    <a:srgbClr val="000000">
                      <a:alpha val="43137"/>
                    </a:srgbClr>
                  </a:outerShdw>
                </a:effectLst>
              </a:rPr>
              <a:t>Heines Gedicht</a:t>
            </a:r>
            <a:r>
              <a:rPr lang="de-DE" sz="2000" b="1" dirty="0" smtClean="0">
                <a:solidFill>
                  <a:schemeClr val="bg1"/>
                </a:solidFill>
                <a:effectLst>
                  <a:outerShdw blurRad="38100" dist="38100" dir="2700000" algn="tl">
                    <a:srgbClr val="000000">
                      <a:alpha val="43137"/>
                    </a:srgbClr>
                  </a:outerShdw>
                </a:effectLst>
              </a:rPr>
              <a:t>. Dieses Lied ist sehr </a:t>
            </a:r>
            <a:r>
              <a:rPr lang="de-DE" sz="2000" b="1" dirty="0" smtClean="0">
                <a:effectLst>
                  <a:outerShdw blurRad="38100" dist="38100" dir="2700000" algn="tl">
                    <a:srgbClr val="000000">
                      <a:alpha val="43137"/>
                    </a:srgbClr>
                  </a:outerShdw>
                </a:effectLst>
              </a:rPr>
              <a:t>populär</a:t>
            </a:r>
            <a:r>
              <a:rPr lang="de-DE" sz="2000" b="1" dirty="0" smtClean="0">
                <a:solidFill>
                  <a:schemeClr val="bg1"/>
                </a:solidFill>
                <a:effectLst>
                  <a:outerShdw blurRad="38100" dist="38100" dir="2700000" algn="tl">
                    <a:srgbClr val="000000">
                      <a:alpha val="43137"/>
                    </a:srgbClr>
                  </a:outerShdw>
                </a:effectLst>
              </a:rPr>
              <a:t>.</a:t>
            </a:r>
          </a:p>
          <a:p>
            <a:endParaRPr lang="ru-RU" dirty="0"/>
          </a:p>
        </p:txBody>
      </p:sp>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H.Heine</a:t>
            </a:r>
            <a:r>
              <a:rPr lang="en-US" dirty="0" smtClean="0"/>
              <a:t> </a:t>
            </a:r>
            <a:r>
              <a:rPr lang="en-US" dirty="0" err="1" smtClean="0"/>
              <a:t>beherrschte</a:t>
            </a:r>
            <a:r>
              <a:rPr lang="en-US" dirty="0" smtClean="0"/>
              <a:t> die </a:t>
            </a:r>
            <a:r>
              <a:rPr lang="en-US" dirty="0" err="1" smtClean="0"/>
              <a:t>Vielfalt</a:t>
            </a:r>
            <a:r>
              <a:rPr lang="en-US" dirty="0" smtClean="0"/>
              <a:t> </a:t>
            </a:r>
            <a:r>
              <a:rPr lang="en-US" dirty="0" err="1" smtClean="0"/>
              <a:t>stilistischer</a:t>
            </a:r>
            <a:r>
              <a:rPr lang="en-US" dirty="0" smtClean="0"/>
              <a:t> </a:t>
            </a:r>
            <a:r>
              <a:rPr lang="en-US" dirty="0" err="1" smtClean="0"/>
              <a:t>Mittel</a:t>
            </a:r>
            <a:r>
              <a:rPr lang="en-US" dirty="0" smtClean="0"/>
              <a:t>.</a:t>
            </a:r>
            <a:endParaRPr lang="ru-RU" dirty="0"/>
          </a:p>
        </p:txBody>
      </p:sp>
      <p:sp>
        <p:nvSpPr>
          <p:cNvPr id="3" name="Содержимое 2"/>
          <p:cNvSpPr>
            <a:spLocks noGrp="1"/>
          </p:cNvSpPr>
          <p:nvPr>
            <p:ph idx="1"/>
          </p:nvPr>
        </p:nvSpPr>
        <p:spPr/>
        <p:txBody>
          <a:bodyPr/>
          <a:lstStyle/>
          <a:p>
            <a:pPr>
              <a:buNone/>
            </a:pPr>
            <a:r>
              <a:rPr lang="de-DE" sz="2400" b="1" dirty="0" smtClean="0">
                <a:solidFill>
                  <a:schemeClr val="bg1"/>
                </a:solidFill>
                <a:effectLst>
                  <a:outerShdw blurRad="38100" dist="38100" dir="2700000" algn="tl">
                    <a:srgbClr val="000000">
                      <a:alpha val="43137"/>
                    </a:srgbClr>
                  </a:outerShdw>
                </a:effectLst>
              </a:rPr>
              <a:t>Werke von </a:t>
            </a:r>
            <a:r>
              <a:rPr lang="de-DE" sz="2400" b="1" dirty="0" smtClean="0">
                <a:effectLst>
                  <a:outerShdw blurRad="38100" dist="38100" dir="2700000" algn="tl">
                    <a:srgbClr val="000000">
                      <a:alpha val="43137"/>
                    </a:srgbClr>
                  </a:outerShdw>
                </a:effectLst>
              </a:rPr>
              <a:t>H. Heine </a:t>
            </a:r>
            <a:r>
              <a:rPr lang="de-DE" sz="2400" b="1" dirty="0" smtClean="0">
                <a:solidFill>
                  <a:schemeClr val="bg1"/>
                </a:solidFill>
                <a:effectLst>
                  <a:outerShdw blurRad="38100" dist="38100" dir="2700000" algn="tl">
                    <a:srgbClr val="000000">
                      <a:alpha val="43137"/>
                    </a:srgbClr>
                  </a:outerShdw>
                </a:effectLst>
              </a:rPr>
              <a:t>wurde </a:t>
            </a:r>
            <a:r>
              <a:rPr lang="de-DE" sz="2400" b="1" dirty="0" smtClean="0">
                <a:effectLst>
                  <a:outerShdw blurRad="38100" dist="38100" dir="2700000" algn="tl">
                    <a:srgbClr val="000000">
                      <a:alpha val="43137"/>
                    </a:srgbClr>
                  </a:outerShdw>
                </a:effectLst>
              </a:rPr>
              <a:t>10000</a:t>
            </a:r>
            <a:r>
              <a:rPr lang="de-DE" sz="2400" b="1" dirty="0" smtClean="0">
                <a:solidFill>
                  <a:schemeClr val="bg1"/>
                </a:solidFill>
                <a:effectLst>
                  <a:outerShdw blurRad="38100" dist="38100" dir="2700000" algn="tl">
                    <a:srgbClr val="000000">
                      <a:alpha val="43137"/>
                    </a:srgbClr>
                  </a:outerShdw>
                </a:effectLst>
              </a:rPr>
              <a:t> mal vertont. Hört aufmerksam dieses Gedicht zu.</a:t>
            </a:r>
          </a:p>
          <a:p>
            <a:pPr>
              <a:buNone/>
            </a:pPr>
            <a:r>
              <a:rPr lang="de-DE" sz="2400" b="1" dirty="0" smtClean="0">
                <a:effectLst>
                  <a:outerShdw blurRad="38100" dist="38100" dir="2700000" algn="tl">
                    <a:srgbClr val="000000">
                      <a:alpha val="43137"/>
                    </a:srgbClr>
                  </a:outerShdw>
                </a:effectLst>
              </a:rPr>
              <a:t>"Lorelei"</a:t>
            </a:r>
            <a:r>
              <a:rPr lang="de-DE" sz="2400" b="1" dirty="0" smtClean="0">
                <a:solidFill>
                  <a:schemeClr val="bg1"/>
                </a:solidFill>
                <a:effectLst>
                  <a:outerShdw blurRad="38100" dist="38100" dir="2700000" algn="tl">
                    <a:srgbClr val="000000">
                      <a:alpha val="43137"/>
                    </a:srgbClr>
                  </a:outerShdw>
                </a:effectLst>
              </a:rPr>
              <a:t> ist in Deutschland als Volkslied bekannt.</a:t>
            </a:r>
          </a:p>
          <a:p>
            <a:endParaRPr lang="ru-RU" dirty="0"/>
          </a:p>
        </p:txBody>
      </p:sp>
      <p:pic>
        <p:nvPicPr>
          <p:cNvPr id="6" name="Рисунок 5" descr="Lorelei.jpg"/>
          <p:cNvPicPr>
            <a:picLocks noChangeAspect="1"/>
          </p:cNvPicPr>
          <p:nvPr/>
        </p:nvPicPr>
        <p:blipFill>
          <a:blip r:embed="rId2" cstate="print"/>
          <a:stretch>
            <a:fillRect/>
          </a:stretch>
        </p:blipFill>
        <p:spPr>
          <a:xfrm>
            <a:off x="4929190" y="3071810"/>
            <a:ext cx="3643338" cy="3429024"/>
          </a:xfrm>
          <a:prstGeom prst="rect">
            <a:avLst/>
          </a:prstGeom>
          <a:ln w="228600" cap="sq" cmpd="thickThin">
            <a:solidFill>
              <a:srgbClr val="000000"/>
            </a:solidFill>
            <a:prstDash val="solid"/>
            <a:miter lim="800000"/>
          </a:ln>
          <a:effectLst>
            <a:innerShdw blurRad="76200">
              <a:srgbClr val="000000"/>
            </a:innerShdw>
          </a:effectLst>
        </p:spPr>
      </p:pic>
      <p:pic>
        <p:nvPicPr>
          <p:cNvPr id="7" name="Рисунок 6" descr="250px-Lorelei_rock1.jpg"/>
          <p:cNvPicPr>
            <a:picLocks noChangeAspect="1"/>
          </p:cNvPicPr>
          <p:nvPr/>
        </p:nvPicPr>
        <p:blipFill>
          <a:blip r:embed="rId3" cstate="print"/>
          <a:stretch>
            <a:fillRect/>
          </a:stretch>
        </p:blipFill>
        <p:spPr>
          <a:xfrm>
            <a:off x="785786" y="3143248"/>
            <a:ext cx="3286148" cy="335758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en-US" sz="4800" dirty="0" smtClean="0">
                <a:solidFill>
                  <a:srgbClr val="002060"/>
                </a:solidFill>
                <a:effectLst>
                  <a:outerShdw blurRad="60007" dist="310007" dir="7680000" sy="30000" kx="1300200" algn="ctr" rotWithShape="0">
                    <a:prstClr val="black">
                      <a:alpha val="32000"/>
                    </a:prstClr>
                  </a:outerShdw>
                </a:effectLst>
                <a:latin typeface="Constantia" pitchFamily="18" charset="0"/>
              </a:rPr>
              <a:t>Heinrich Heine</a:t>
            </a:r>
            <a:endParaRPr lang="ru-RU" sz="4800" dirty="0">
              <a:solidFill>
                <a:srgbClr val="002060"/>
              </a:solidFill>
              <a:effectLst>
                <a:outerShdw blurRad="60007" dist="310007" dir="7680000" sy="30000" kx="1300200" algn="ctr" rotWithShape="0">
                  <a:prstClr val="black">
                    <a:alpha val="32000"/>
                  </a:prstClr>
                </a:outerShdw>
              </a:effectLst>
              <a:latin typeface="Constantia" pitchFamily="18" charset="0"/>
            </a:endParaRPr>
          </a:p>
        </p:txBody>
      </p:sp>
      <p:pic>
        <p:nvPicPr>
          <p:cNvPr id="9" name="Содержимое 8" descr="600full-heinrich-heine.jpg"/>
          <p:cNvPicPr>
            <a:picLocks noGrp="1" noChangeAspect="1"/>
          </p:cNvPicPr>
          <p:nvPr>
            <p:ph idx="1"/>
          </p:nvPr>
        </p:nvPicPr>
        <p:blipFill>
          <a:blip r:embed="rId2" cstate="print"/>
          <a:stretch>
            <a:fillRect/>
          </a:stretch>
        </p:blipFill>
        <p:spPr>
          <a:xfrm>
            <a:off x="1571604" y="1428736"/>
            <a:ext cx="5715039" cy="48291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dirty="0" err="1" smtClean="0"/>
              <a:t>Lebenslauf</a:t>
            </a:r>
            <a:r>
              <a:rPr lang="en-US" dirty="0" smtClean="0"/>
              <a:t> von </a:t>
            </a:r>
            <a:r>
              <a:rPr lang="en-US" dirty="0" err="1" smtClean="0"/>
              <a:t>H.Heine</a:t>
            </a:r>
            <a:r>
              <a:rPr lang="en-US" dirty="0" smtClean="0"/>
              <a:t>.</a:t>
            </a:r>
            <a:endParaRPr lang="ru-RU" dirty="0"/>
          </a:p>
        </p:txBody>
      </p:sp>
      <p:sp>
        <p:nvSpPr>
          <p:cNvPr id="3" name="Содержимое 2"/>
          <p:cNvSpPr>
            <a:spLocks noGrp="1"/>
          </p:cNvSpPr>
          <p:nvPr>
            <p:ph idx="1"/>
          </p:nvPr>
        </p:nvSpPr>
        <p:spPr/>
        <p:txBody>
          <a:bodyPr>
            <a:normAutofit lnSpcReduction="10000"/>
          </a:bodyPr>
          <a:lstStyle/>
          <a:p>
            <a:pPr>
              <a:buNone/>
            </a:pPr>
            <a:r>
              <a:rPr lang="de-DE" sz="2000" b="1" dirty="0" smtClean="0">
                <a:effectLst>
                  <a:outerShdw blurRad="38100" dist="38100" dir="2700000" algn="tl">
                    <a:srgbClr val="000000">
                      <a:alpha val="43137"/>
                    </a:srgbClr>
                  </a:outerShdw>
                </a:effectLst>
              </a:rPr>
              <a:t>Heinrich Heine</a:t>
            </a:r>
            <a:r>
              <a:rPr lang="de-DE" sz="2000" b="1" dirty="0" smtClean="0">
                <a:solidFill>
                  <a:srgbClr val="002060"/>
                </a:solidFill>
                <a:effectLst>
                  <a:outerShdw blurRad="38100" dist="38100" dir="2700000" algn="tl">
                    <a:srgbClr val="000000">
                      <a:alpha val="43137"/>
                    </a:srgbClr>
                  </a:outerShdw>
                </a:effectLst>
              </a:rPr>
              <a:t> wurde </a:t>
            </a:r>
            <a:r>
              <a:rPr lang="de-DE" sz="2000" b="1" dirty="0" smtClean="0">
                <a:effectLst>
                  <a:outerShdw blurRad="38100" dist="38100" dir="2700000" algn="tl">
                    <a:srgbClr val="000000">
                      <a:alpha val="43137"/>
                    </a:srgbClr>
                  </a:outerShdw>
                </a:effectLst>
              </a:rPr>
              <a:t>1797</a:t>
            </a:r>
            <a:r>
              <a:rPr lang="de-DE" sz="2000" b="1" dirty="0" smtClean="0">
                <a:solidFill>
                  <a:srgbClr val="002060"/>
                </a:solidFill>
                <a:effectLst>
                  <a:outerShdw blurRad="38100" dist="38100" dir="2700000" algn="tl">
                    <a:srgbClr val="000000">
                      <a:alpha val="43137"/>
                    </a:srgbClr>
                  </a:outerShdw>
                </a:effectLst>
              </a:rPr>
              <a:t> in Düsseldorf geboren. Sein Vater war ein kleiner Kaufmann, sein Bruder dagegen ein reicher Bankier in Hamburg. Der Onkel stellte den jungen Heine </a:t>
            </a:r>
            <a:r>
              <a:rPr lang="de-DE" sz="2000" b="1" dirty="0" smtClean="0">
                <a:effectLst>
                  <a:outerShdw blurRad="38100" dist="38100" dir="2700000" algn="tl">
                    <a:srgbClr val="000000">
                      <a:alpha val="43137"/>
                    </a:srgbClr>
                  </a:outerShdw>
                </a:effectLst>
              </a:rPr>
              <a:t>1815</a:t>
            </a:r>
            <a:r>
              <a:rPr lang="de-DE" sz="2000" b="1" dirty="0" smtClean="0">
                <a:solidFill>
                  <a:srgbClr val="002060"/>
                </a:solidFill>
                <a:effectLst>
                  <a:outerShdw blurRad="38100" dist="38100" dir="2700000" algn="tl">
                    <a:srgbClr val="000000">
                      <a:alpha val="43137"/>
                    </a:srgbClr>
                  </a:outerShdw>
                </a:effectLst>
              </a:rPr>
              <a:t> als Lehrling ein. Aber Heine interessierte sich nicht für kaufmännische Tätigkeit. Er fuhr nach Bohn, Göttingen und Berlin. Er studierte Jura, Philologie, Rechtswissenschaften. In Berlin lernte er Hegel und Alexander von Humboldt kennen. </a:t>
            </a:r>
            <a:r>
              <a:rPr lang="de-DE" sz="2000" b="1" dirty="0" smtClean="0">
                <a:effectLst>
                  <a:outerShdw blurRad="38100" dist="38100" dir="2700000" algn="tl">
                    <a:srgbClr val="000000">
                      <a:alpha val="43137"/>
                    </a:srgbClr>
                  </a:outerShdw>
                </a:effectLst>
              </a:rPr>
              <a:t>1822</a:t>
            </a:r>
            <a:r>
              <a:rPr lang="de-DE" sz="2000" b="1" dirty="0" smtClean="0">
                <a:solidFill>
                  <a:srgbClr val="002060"/>
                </a:solidFill>
                <a:effectLst>
                  <a:outerShdw blurRad="38100" dist="38100" dir="2700000" algn="tl">
                    <a:srgbClr val="000000">
                      <a:alpha val="43137"/>
                    </a:srgbClr>
                  </a:outerShdw>
                </a:effectLst>
              </a:rPr>
              <a:t> war ein erster band mit Gedichten erschienen, </a:t>
            </a:r>
            <a:r>
              <a:rPr lang="de-DE" sz="2000" b="1" dirty="0" smtClean="0">
                <a:effectLst>
                  <a:outerShdw blurRad="38100" dist="38100" dir="2700000" algn="tl">
                    <a:srgbClr val="000000">
                      <a:alpha val="43137"/>
                    </a:srgbClr>
                  </a:outerShdw>
                </a:effectLst>
              </a:rPr>
              <a:t>1826 </a:t>
            </a:r>
            <a:r>
              <a:rPr lang="de-DE" sz="2000" b="1" dirty="0" smtClean="0">
                <a:solidFill>
                  <a:srgbClr val="002060"/>
                </a:solidFill>
                <a:effectLst>
                  <a:outerShdw blurRad="38100" dist="38100" dir="2700000" algn="tl">
                    <a:srgbClr val="000000">
                      <a:alpha val="43137"/>
                    </a:srgbClr>
                  </a:outerShdw>
                </a:effectLst>
              </a:rPr>
              <a:t>der erste Teil der "Reisebilder".</a:t>
            </a:r>
          </a:p>
          <a:p>
            <a:pPr>
              <a:buNone/>
            </a:pPr>
            <a:r>
              <a:rPr lang="de-DE" sz="2000" b="1" dirty="0" smtClean="0">
                <a:effectLst>
                  <a:outerShdw blurRad="38100" dist="38100" dir="2700000" algn="tl">
                    <a:srgbClr val="000000">
                      <a:alpha val="43137"/>
                    </a:srgbClr>
                  </a:outerShdw>
                </a:effectLst>
              </a:rPr>
              <a:t>1835 </a:t>
            </a:r>
            <a:r>
              <a:rPr lang="de-DE" sz="2000" b="1" dirty="0" smtClean="0">
                <a:solidFill>
                  <a:srgbClr val="002060"/>
                </a:solidFill>
                <a:effectLst>
                  <a:outerShdw blurRad="38100" dist="38100" dir="2700000" algn="tl">
                    <a:srgbClr val="000000">
                      <a:alpha val="43137"/>
                    </a:srgbClr>
                  </a:outerShdw>
                </a:effectLst>
              </a:rPr>
              <a:t>wurden die Schriften Heines in Deutschland verboten. Seit dieser Zeit wurde Frankreich endgültig Heines Exil. In dieser Zeit erschienen seine neue Werke </a:t>
            </a:r>
            <a:r>
              <a:rPr lang="de-DE" sz="2000" b="1" dirty="0" smtClean="0">
                <a:effectLst>
                  <a:outerShdw blurRad="38100" dist="38100" dir="2700000" algn="tl">
                    <a:srgbClr val="000000">
                      <a:alpha val="43137"/>
                    </a:srgbClr>
                  </a:outerShdw>
                </a:effectLst>
              </a:rPr>
              <a:t>"Neue Gedichte", die schlesischen "Weber"</a:t>
            </a:r>
            <a:r>
              <a:rPr lang="de-DE" sz="2000" b="1" dirty="0" smtClean="0">
                <a:solidFill>
                  <a:schemeClr val="bg1"/>
                </a:solidFill>
                <a:effectLst>
                  <a:outerShdw blurRad="38100" dist="38100" dir="2700000" algn="tl">
                    <a:srgbClr val="000000">
                      <a:alpha val="43137"/>
                    </a:srgbClr>
                  </a:outerShdw>
                </a:effectLst>
              </a:rPr>
              <a:t>,</a:t>
            </a:r>
            <a:r>
              <a:rPr lang="de-DE" sz="2000" b="1" dirty="0" smtClean="0">
                <a:effectLst>
                  <a:outerShdw blurRad="38100" dist="38100" dir="2700000" algn="tl">
                    <a:srgbClr val="000000">
                      <a:alpha val="43137"/>
                    </a:srgbClr>
                  </a:outerShdw>
                </a:effectLst>
              </a:rPr>
              <a:t> "Lebensfahrt"</a:t>
            </a:r>
            <a:r>
              <a:rPr lang="de-DE" sz="2000" b="1" dirty="0" smtClean="0">
                <a:solidFill>
                  <a:schemeClr val="bg1"/>
                </a:solidFill>
                <a:effectLst>
                  <a:outerShdw blurRad="38100" dist="38100" dir="2700000" algn="tl">
                    <a:srgbClr val="000000">
                      <a:alpha val="43137"/>
                    </a:srgbClr>
                  </a:outerShdw>
                </a:effectLst>
              </a:rPr>
              <a:t>,</a:t>
            </a:r>
            <a:r>
              <a:rPr lang="de-DE" sz="2000" b="1" dirty="0" smtClean="0">
                <a:effectLst>
                  <a:outerShdw blurRad="38100" dist="38100" dir="2700000" algn="tl">
                    <a:srgbClr val="000000">
                      <a:alpha val="43137"/>
                    </a:srgbClr>
                  </a:outerShdw>
                </a:effectLst>
              </a:rPr>
              <a:t> "Deutschland"</a:t>
            </a:r>
            <a:r>
              <a:rPr lang="de-DE" sz="2000" b="1" dirty="0" smtClean="0">
                <a:solidFill>
                  <a:schemeClr val="bg1"/>
                </a:solidFill>
                <a:effectLst>
                  <a:outerShdw blurRad="38100" dist="38100" dir="2700000" algn="tl">
                    <a:srgbClr val="000000">
                      <a:alpha val="43137"/>
                    </a:srgbClr>
                  </a:outerShdw>
                </a:effectLst>
              </a:rPr>
              <a:t>,</a:t>
            </a:r>
            <a:r>
              <a:rPr lang="de-DE" sz="2000" b="1" dirty="0" smtClean="0">
                <a:effectLst>
                  <a:outerShdw blurRad="38100" dist="38100" dir="2700000" algn="tl">
                    <a:srgbClr val="000000">
                      <a:alpha val="43137"/>
                    </a:srgbClr>
                  </a:outerShdw>
                </a:effectLst>
              </a:rPr>
              <a:t> "Ein Wintermärchen"</a:t>
            </a:r>
            <a:r>
              <a:rPr lang="de-DE" sz="2000" b="1" dirty="0" smtClean="0">
                <a:solidFill>
                  <a:schemeClr val="bg1"/>
                </a:solidFill>
                <a:effectLst>
                  <a:outerShdw blurRad="38100" dist="38100" dir="2700000" algn="tl">
                    <a:srgbClr val="000000">
                      <a:alpha val="43137"/>
                    </a:srgbClr>
                  </a:outerShdw>
                </a:effectLst>
              </a:rPr>
              <a:t>.</a:t>
            </a:r>
          </a:p>
          <a:p>
            <a:pPr>
              <a:buNone/>
            </a:pPr>
            <a:r>
              <a:rPr lang="de-DE" sz="2000" b="1" dirty="0" smtClean="0">
                <a:solidFill>
                  <a:srgbClr val="002060"/>
                </a:solidFill>
                <a:effectLst>
                  <a:outerShdw blurRad="38100" dist="38100" dir="2700000" algn="tl">
                    <a:srgbClr val="000000">
                      <a:alpha val="43137"/>
                    </a:srgbClr>
                  </a:outerShdw>
                </a:effectLst>
              </a:rPr>
              <a:t>Im Mai </a:t>
            </a:r>
            <a:r>
              <a:rPr lang="de-DE" sz="2000" b="1" dirty="0" smtClean="0">
                <a:effectLst>
                  <a:outerShdw blurRad="38100" dist="38100" dir="2700000" algn="tl">
                    <a:srgbClr val="000000">
                      <a:alpha val="43137"/>
                    </a:srgbClr>
                  </a:outerShdw>
                </a:effectLst>
              </a:rPr>
              <a:t>1848</a:t>
            </a:r>
            <a:r>
              <a:rPr lang="de-DE" sz="2000" b="1" dirty="0" smtClean="0">
                <a:solidFill>
                  <a:srgbClr val="002060"/>
                </a:solidFill>
                <a:effectLst>
                  <a:outerShdw blurRad="38100" dist="38100" dir="2700000" algn="tl">
                    <a:srgbClr val="000000">
                      <a:alpha val="43137"/>
                    </a:srgbClr>
                  </a:outerShdw>
                </a:effectLst>
              </a:rPr>
              <a:t> ging der Dichter zum letzten Male aus dem Haus. </a:t>
            </a:r>
            <a:r>
              <a:rPr lang="de-DE" sz="2000" b="1" dirty="0" smtClean="0">
                <a:effectLst>
                  <a:outerShdw blurRad="38100" dist="38100" dir="2700000" algn="tl">
                    <a:srgbClr val="000000">
                      <a:alpha val="43137"/>
                    </a:srgbClr>
                  </a:outerShdw>
                </a:effectLst>
              </a:rPr>
              <a:t>Am</a:t>
            </a:r>
            <a:r>
              <a:rPr lang="de-DE" sz="2000" b="1" dirty="0" smtClean="0">
                <a:solidFill>
                  <a:srgbClr val="002060"/>
                </a:solidFill>
                <a:effectLst>
                  <a:outerShdw blurRad="38100" dist="38100" dir="2700000" algn="tl">
                    <a:srgbClr val="000000">
                      <a:alpha val="43137"/>
                    </a:srgbClr>
                  </a:outerShdw>
                </a:effectLst>
              </a:rPr>
              <a:t> </a:t>
            </a:r>
            <a:r>
              <a:rPr lang="de-DE" sz="2000" b="1" dirty="0" smtClean="0">
                <a:effectLst>
                  <a:outerShdw blurRad="38100" dist="38100" dir="2700000" algn="tl">
                    <a:srgbClr val="000000">
                      <a:alpha val="43137"/>
                    </a:srgbClr>
                  </a:outerShdw>
                </a:effectLst>
              </a:rPr>
              <a:t>17. Februar 1856 starb Heinrich Heine in Paris</a:t>
            </a:r>
            <a:r>
              <a:rPr lang="de-DE" sz="2000" b="1" dirty="0" smtClean="0">
                <a:solidFill>
                  <a:srgbClr val="002060"/>
                </a:solidFill>
                <a:effectLst>
                  <a:outerShdw blurRad="38100" dist="38100" dir="2700000" algn="tl">
                    <a:srgbClr val="000000">
                      <a:alpha val="43137"/>
                    </a:srgbClr>
                  </a:outerShdw>
                </a:effectLst>
              </a:rPr>
              <a:t>.</a:t>
            </a:r>
          </a:p>
          <a:p>
            <a:pPr>
              <a:buNone/>
            </a:pPr>
            <a:endParaRPr lang="de-DE" sz="1800" dirty="0" smtClean="0"/>
          </a:p>
          <a:p>
            <a:endParaRPr lang="ru-RU" sz="2000" dirty="0"/>
          </a:p>
        </p:txBody>
      </p:sp>
    </p:spTree>
  </p:cSld>
  <p:clrMapOvr>
    <a:masterClrMapping/>
  </p:clrMapOvr>
  <p:transition spd="med">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err="1" smtClean="0"/>
              <a:t>Werke</a:t>
            </a:r>
            <a:r>
              <a:rPr lang="en-US" dirty="0" smtClean="0"/>
              <a:t> von </a:t>
            </a:r>
            <a:r>
              <a:rPr lang="en-US" dirty="0" err="1" smtClean="0"/>
              <a:t>H.Heine</a:t>
            </a:r>
            <a:r>
              <a:rPr lang="en-US" dirty="0" smtClean="0"/>
              <a:t>.</a:t>
            </a:r>
            <a:endParaRPr lang="ru-RU" dirty="0"/>
          </a:p>
        </p:txBody>
      </p:sp>
      <p:sp>
        <p:nvSpPr>
          <p:cNvPr id="6" name="Текст 5"/>
          <p:cNvSpPr>
            <a:spLocks noGrp="1"/>
          </p:cNvSpPr>
          <p:nvPr>
            <p:ph type="body" idx="2"/>
          </p:nvPr>
        </p:nvSpPr>
        <p:spPr/>
        <p:txBody>
          <a:bodyPr>
            <a:noAutofit/>
          </a:bodyPr>
          <a:lstStyle/>
          <a:p>
            <a:r>
              <a:rPr lang="de-DE" sz="2400" b="1" dirty="0" smtClean="0">
                <a:solidFill>
                  <a:srgbClr val="FFFF00"/>
                </a:solidFill>
                <a:effectLst>
                  <a:outerShdw blurRad="38100" dist="38100" dir="2700000" algn="tl">
                    <a:srgbClr val="000000">
                      <a:alpha val="43137"/>
                    </a:srgbClr>
                  </a:outerShdw>
                </a:effectLst>
              </a:rPr>
              <a:t>Fast alle Werke von H. Heine sind romantisch, lyrisch, poetisch. Heine erzählte über die Schönheit der Natur, über junge Menschen, über seine Heimatland - Deutschland. Viele seine Werke sind weltbekannt.</a:t>
            </a:r>
            <a:endParaRPr lang="ru-RU" sz="2400" b="1" dirty="0">
              <a:solidFill>
                <a:srgbClr val="FFFF00"/>
              </a:solidFill>
              <a:effectLst>
                <a:outerShdw blurRad="38100" dist="38100" dir="2700000" algn="tl">
                  <a:srgbClr val="000000">
                    <a:alpha val="43137"/>
                  </a:srgbClr>
                </a:outerShdw>
              </a:effectLst>
            </a:endParaRPr>
          </a:p>
        </p:txBody>
      </p:sp>
      <p:sp>
        <p:nvSpPr>
          <p:cNvPr id="5" name="Содержимое 4"/>
          <p:cNvSpPr>
            <a:spLocks noGrp="1"/>
          </p:cNvSpPr>
          <p:nvPr>
            <p:ph sz="half" idx="1"/>
          </p:nvPr>
        </p:nvSpPr>
        <p:spPr/>
        <p:txBody>
          <a:bodyPr/>
          <a:lstStyle/>
          <a:p>
            <a:pPr>
              <a:buNone/>
            </a:pPr>
            <a:r>
              <a:rPr lang="de-DE" dirty="0" smtClean="0"/>
              <a:t> </a:t>
            </a:r>
            <a:r>
              <a:rPr lang="de-DE" sz="2400" b="1" dirty="0" smtClean="0">
                <a:solidFill>
                  <a:srgbClr val="FFFF00"/>
                </a:solidFill>
                <a:effectLst>
                  <a:outerShdw blurRad="38100" dist="38100" dir="2700000" algn="tl">
                    <a:srgbClr val="000000">
                      <a:alpha val="43137"/>
                    </a:srgbClr>
                  </a:outerShdw>
                </a:effectLst>
              </a:rPr>
              <a:t>„Im wunderschönen Monat Mai“</a:t>
            </a:r>
          </a:p>
          <a:p>
            <a:pPr algn="ctr">
              <a:buNone/>
            </a:pPr>
            <a:r>
              <a:rPr lang="de-DE" sz="2400" b="1" dirty="0" smtClean="0">
                <a:solidFill>
                  <a:schemeClr val="bg1"/>
                </a:solidFill>
                <a:effectLst>
                  <a:outerShdw blurRad="38100" dist="38100" dir="2700000" algn="tl">
                    <a:srgbClr val="000000">
                      <a:alpha val="43137"/>
                    </a:srgbClr>
                  </a:outerShdw>
                </a:effectLst>
              </a:rPr>
              <a:t>Im wunderschönen Monat Mai</a:t>
            </a:r>
          </a:p>
          <a:p>
            <a:pPr algn="ctr">
              <a:buNone/>
            </a:pPr>
            <a:r>
              <a:rPr lang="de-DE" sz="2400" b="1" dirty="0" smtClean="0">
                <a:solidFill>
                  <a:schemeClr val="bg1"/>
                </a:solidFill>
                <a:effectLst>
                  <a:outerShdw blurRad="38100" dist="38100" dir="2700000" algn="tl">
                    <a:srgbClr val="000000">
                      <a:alpha val="43137"/>
                    </a:srgbClr>
                  </a:outerShdw>
                </a:effectLst>
              </a:rPr>
              <a:t>Als alle Knospen sprangen,</a:t>
            </a:r>
          </a:p>
          <a:p>
            <a:pPr algn="ctr">
              <a:buNone/>
            </a:pPr>
            <a:r>
              <a:rPr lang="de-DE" sz="2400" b="1" dirty="0" smtClean="0">
                <a:solidFill>
                  <a:schemeClr val="bg1"/>
                </a:solidFill>
                <a:effectLst>
                  <a:outerShdw blurRad="38100" dist="38100" dir="2700000" algn="tl">
                    <a:srgbClr val="000000">
                      <a:alpha val="43137"/>
                    </a:srgbClr>
                  </a:outerShdw>
                </a:effectLst>
              </a:rPr>
              <a:t>Da ist in meinem Herzen</a:t>
            </a:r>
          </a:p>
          <a:p>
            <a:pPr algn="ctr">
              <a:buNone/>
            </a:pPr>
            <a:r>
              <a:rPr lang="de-DE" sz="2400" b="1" dirty="0" smtClean="0">
                <a:solidFill>
                  <a:schemeClr val="bg1"/>
                </a:solidFill>
                <a:effectLst>
                  <a:outerShdw blurRad="38100" dist="38100" dir="2700000" algn="tl">
                    <a:srgbClr val="000000">
                      <a:alpha val="43137"/>
                    </a:srgbClr>
                  </a:outerShdw>
                </a:effectLst>
              </a:rPr>
              <a:t>Die Liebe aufgegangen.</a:t>
            </a:r>
          </a:p>
          <a:p>
            <a:pPr algn="ctr">
              <a:buNone/>
            </a:pPr>
            <a:endParaRPr lang="de-DE" sz="2400" b="1" dirty="0" smtClean="0">
              <a:solidFill>
                <a:schemeClr val="bg1"/>
              </a:solidFill>
              <a:effectLst>
                <a:outerShdw blurRad="38100" dist="38100" dir="2700000" algn="tl">
                  <a:srgbClr val="000000">
                    <a:alpha val="43137"/>
                  </a:srgbClr>
                </a:outerShdw>
              </a:effectLst>
            </a:endParaRPr>
          </a:p>
          <a:p>
            <a:pPr algn="ctr">
              <a:buNone/>
            </a:pPr>
            <a:r>
              <a:rPr lang="de-DE" sz="2400" b="1" dirty="0" smtClean="0">
                <a:solidFill>
                  <a:schemeClr val="bg1"/>
                </a:solidFill>
                <a:effectLst>
                  <a:outerShdw blurRad="38100" dist="38100" dir="2700000" algn="tl">
                    <a:srgbClr val="000000">
                      <a:alpha val="43137"/>
                    </a:srgbClr>
                  </a:outerShdw>
                </a:effectLst>
              </a:rPr>
              <a:t>Im wunderschönen Monat Mai,</a:t>
            </a:r>
          </a:p>
          <a:p>
            <a:pPr algn="ctr">
              <a:buNone/>
            </a:pPr>
            <a:r>
              <a:rPr lang="de-DE" sz="2400" b="1" dirty="0" smtClean="0">
                <a:solidFill>
                  <a:schemeClr val="bg1"/>
                </a:solidFill>
                <a:effectLst>
                  <a:outerShdw blurRad="38100" dist="38100" dir="2700000" algn="tl">
                    <a:srgbClr val="000000">
                      <a:alpha val="43137"/>
                    </a:srgbClr>
                  </a:outerShdw>
                </a:effectLst>
              </a:rPr>
              <a:t>Als alle Vögel sangen,</a:t>
            </a:r>
          </a:p>
          <a:p>
            <a:pPr algn="ctr">
              <a:buNone/>
            </a:pPr>
            <a:r>
              <a:rPr lang="de-DE" sz="2400" b="1" dirty="0" smtClean="0">
                <a:solidFill>
                  <a:schemeClr val="bg1"/>
                </a:solidFill>
                <a:effectLst>
                  <a:outerShdw blurRad="38100" dist="38100" dir="2700000" algn="tl">
                    <a:srgbClr val="000000">
                      <a:alpha val="43137"/>
                    </a:srgbClr>
                  </a:outerShdw>
                </a:effectLst>
              </a:rPr>
              <a:t>Da hab ich ihr gestanden</a:t>
            </a:r>
          </a:p>
          <a:p>
            <a:pPr algn="ctr">
              <a:buNone/>
            </a:pPr>
            <a:r>
              <a:rPr lang="de-DE" sz="2400" b="1" dirty="0" smtClean="0">
                <a:solidFill>
                  <a:schemeClr val="bg1"/>
                </a:solidFill>
                <a:effectLst>
                  <a:outerShdw blurRad="38100" dist="38100" dir="2700000" algn="tl">
                    <a:srgbClr val="000000">
                      <a:alpha val="43137"/>
                    </a:srgbClr>
                  </a:outerShdw>
                </a:effectLst>
              </a:rPr>
              <a:t>Mein Sehnen und Verlangen.</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solidFill>
                  <a:srgbClr val="92D050"/>
                </a:solidFill>
                <a:effectLst>
                  <a:outerShdw blurRad="60007" dist="310007" dir="7680000" sy="30000" kx="1300200" algn="ctr" rotWithShape="0">
                    <a:prstClr val="black">
                      <a:alpha val="32000"/>
                    </a:prstClr>
                  </a:outerShdw>
                </a:effectLst>
              </a:rPr>
              <a:t>Bonn</a:t>
            </a:r>
            <a:endParaRPr lang="ru-RU" sz="4800" dirty="0">
              <a:solidFill>
                <a:srgbClr val="92D050"/>
              </a:solidFill>
              <a:effectLst>
                <a:outerShdw blurRad="60007" dist="310007" dir="7680000" sy="30000" kx="1300200" algn="ctr" rotWithShape="0">
                  <a:prstClr val="black">
                    <a:alpha val="32000"/>
                  </a:prstClr>
                </a:outerShdw>
              </a:effectLst>
            </a:endParaRPr>
          </a:p>
        </p:txBody>
      </p:sp>
      <p:pic>
        <p:nvPicPr>
          <p:cNvPr id="5" name="Содержимое 4" descr="bonn-hotels-15.jpg"/>
          <p:cNvPicPr>
            <a:picLocks noGrp="1" noChangeAspect="1"/>
          </p:cNvPicPr>
          <p:nvPr>
            <p:ph idx="1"/>
          </p:nvPr>
        </p:nvPicPr>
        <p:blipFill>
          <a:blip r:embed="rId2" cstate="print"/>
          <a:stretch>
            <a:fillRect/>
          </a:stretch>
        </p:blipFill>
        <p:spPr>
          <a:xfrm>
            <a:off x="1142977" y="1600200"/>
            <a:ext cx="6858048" cy="47085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Aus </a:t>
            </a:r>
            <a:r>
              <a:rPr lang="en-US" dirty="0" err="1" smtClean="0"/>
              <a:t>der</a:t>
            </a:r>
            <a:r>
              <a:rPr lang="en-US" dirty="0" smtClean="0"/>
              <a:t> Geschichte </a:t>
            </a:r>
            <a:r>
              <a:rPr lang="en-US" dirty="0" err="1" smtClean="0"/>
              <a:t>der</a:t>
            </a:r>
            <a:r>
              <a:rPr lang="en-US" dirty="0" smtClean="0"/>
              <a:t> </a:t>
            </a:r>
            <a:r>
              <a:rPr lang="en-US" dirty="0" err="1" smtClean="0"/>
              <a:t>Stadt</a:t>
            </a:r>
            <a:endParaRPr lang="ru-RU" dirty="0"/>
          </a:p>
        </p:txBody>
      </p:sp>
      <p:sp>
        <p:nvSpPr>
          <p:cNvPr id="3" name="Содержимое 2"/>
          <p:cNvSpPr>
            <a:spLocks noGrp="1"/>
          </p:cNvSpPr>
          <p:nvPr>
            <p:ph idx="1"/>
          </p:nvPr>
        </p:nvSpPr>
        <p:spPr/>
        <p:txBody>
          <a:bodyPr>
            <a:normAutofit/>
          </a:bodyPr>
          <a:lstStyle/>
          <a:p>
            <a:pPr>
              <a:buNone/>
            </a:pPr>
            <a:r>
              <a:rPr lang="de-DE" sz="2000" b="1" dirty="0" smtClean="0">
                <a:effectLst>
                  <a:outerShdw blurRad="38100" dist="38100" dir="2700000" algn="tl">
                    <a:srgbClr val="000000">
                      <a:alpha val="43137"/>
                    </a:srgbClr>
                  </a:outerShdw>
                </a:effectLst>
              </a:rPr>
              <a:t>Bonn ist eine nicht sehr große Stadt</a:t>
            </a:r>
            <a:r>
              <a:rPr lang="de-DE" sz="2000" b="1" dirty="0" smtClean="0">
                <a:solidFill>
                  <a:schemeClr val="bg1"/>
                </a:solidFill>
                <a:effectLst>
                  <a:outerShdw blurRad="38100" dist="38100" dir="2700000" algn="tl">
                    <a:srgbClr val="000000">
                      <a:alpha val="43137"/>
                    </a:srgbClr>
                  </a:outerShdw>
                </a:effectLst>
              </a:rPr>
              <a:t>. Hier leben rund </a:t>
            </a:r>
            <a:r>
              <a:rPr lang="de-DE" sz="2000" b="1" dirty="0" smtClean="0">
                <a:effectLst>
                  <a:outerShdw blurRad="38100" dist="38100" dir="2700000" algn="tl">
                    <a:srgbClr val="000000">
                      <a:alpha val="43137"/>
                    </a:srgbClr>
                  </a:outerShdw>
                </a:effectLst>
              </a:rPr>
              <a:t>280 000 </a:t>
            </a:r>
            <a:r>
              <a:rPr lang="de-DE" sz="2000" b="1" dirty="0" smtClean="0">
                <a:solidFill>
                  <a:schemeClr val="bg1"/>
                </a:solidFill>
                <a:effectLst>
                  <a:outerShdw blurRad="38100" dist="38100" dir="2700000" algn="tl">
                    <a:srgbClr val="000000">
                      <a:alpha val="43137"/>
                    </a:srgbClr>
                  </a:outerShdw>
                </a:effectLst>
              </a:rPr>
              <a:t>Menschen. Durch seine schöne Lage ausgezeichnet, war sie von jehen Mittelpunkt deutschen Geisteslebens. Heute hat sich Bonn zu einer Stadt mit bemerkenswerten wirtschaftlichen Unternehmungen entwickelt wie : Metallwerke, Zement- , Kunstoff- und Leichtmetallindustrie, pharmazeutische und chemische Fabriken, Maschinen- und Fahrzeugbau sowie Verlage, Druckereien und Wirtschaftverbände.</a:t>
            </a:r>
          </a:p>
          <a:p>
            <a:pPr>
              <a:buNone/>
            </a:pPr>
            <a:r>
              <a:rPr lang="de-DE" sz="2000" b="1" dirty="0" smtClean="0">
                <a:solidFill>
                  <a:schemeClr val="bg1"/>
                </a:solidFill>
                <a:effectLst>
                  <a:outerShdw blurRad="38100" dist="38100" dir="2700000" algn="tl">
                    <a:srgbClr val="000000">
                      <a:alpha val="43137"/>
                    </a:srgbClr>
                  </a:outerShdw>
                </a:effectLst>
              </a:rPr>
              <a:t>In der Vorzeit war Bonn eine keltische Siedlung, wurde dann unter dem Namen </a:t>
            </a:r>
            <a:r>
              <a:rPr lang="de-DE" sz="2000" b="1" dirty="0" smtClean="0">
                <a:effectLst>
                  <a:outerShdw blurRad="38100" dist="38100" dir="2700000" algn="tl">
                    <a:srgbClr val="000000">
                      <a:alpha val="43137"/>
                    </a:srgbClr>
                  </a:outerShdw>
                </a:effectLst>
              </a:rPr>
              <a:t>"Castra Bonnensia" </a:t>
            </a:r>
            <a:r>
              <a:rPr lang="de-DE" sz="2000" b="1" dirty="0" smtClean="0">
                <a:solidFill>
                  <a:schemeClr val="bg1"/>
                </a:solidFill>
                <a:effectLst>
                  <a:outerShdw blurRad="38100" dist="38100" dir="2700000" algn="tl">
                    <a:srgbClr val="000000">
                      <a:alpha val="43137"/>
                    </a:srgbClr>
                  </a:outerShdw>
                </a:effectLst>
              </a:rPr>
              <a:t>bekannt. Um </a:t>
            </a:r>
            <a:r>
              <a:rPr lang="de-DE" sz="2000" b="1" dirty="0" smtClean="0">
                <a:effectLst>
                  <a:outerShdw blurRad="38100" dist="38100" dir="2700000" algn="tl">
                    <a:srgbClr val="000000">
                      <a:alpha val="43137"/>
                    </a:srgbClr>
                  </a:outerShdw>
                </a:effectLst>
              </a:rPr>
              <a:t>400</a:t>
            </a:r>
            <a:r>
              <a:rPr lang="de-DE" sz="2000" b="1" dirty="0" smtClean="0">
                <a:solidFill>
                  <a:schemeClr val="bg1"/>
                </a:solidFill>
                <a:effectLst>
                  <a:outerShdw blurRad="38100" dist="38100" dir="2700000" algn="tl">
                    <a:srgbClr val="000000">
                      <a:alpha val="43137"/>
                    </a:srgbClr>
                  </a:outerShdw>
                </a:effectLst>
              </a:rPr>
              <a:t> wird Bonn von den Franken besetzt. In der fränkischen Zeit ist Bonn Sitz von Grafen und Marktort.</a:t>
            </a:r>
            <a:r>
              <a:rPr lang="de-DE" sz="2000" b="1" dirty="0" smtClean="0">
                <a:effectLst>
                  <a:outerShdw blurRad="38100" dist="38100" dir="2700000" algn="tl">
                    <a:srgbClr val="000000">
                      <a:alpha val="43137"/>
                    </a:srgbClr>
                  </a:outerShdw>
                </a:effectLst>
              </a:rPr>
              <a:t> 1244 </a:t>
            </a:r>
            <a:r>
              <a:rPr lang="de-DE" sz="2000" b="1" dirty="0" smtClean="0">
                <a:solidFill>
                  <a:schemeClr val="bg1"/>
                </a:solidFill>
                <a:effectLst>
                  <a:outerShdw blurRad="38100" dist="38100" dir="2700000" algn="tl">
                    <a:srgbClr val="000000">
                      <a:alpha val="43137"/>
                    </a:srgbClr>
                  </a:outerShdw>
                </a:effectLst>
              </a:rPr>
              <a:t>wird Bonn als Stadt bestätigt. Bis </a:t>
            </a:r>
            <a:r>
              <a:rPr lang="de-DE" sz="2000" b="1" dirty="0" smtClean="0">
                <a:effectLst>
                  <a:outerShdw blurRad="38100" dist="38100" dir="2700000" algn="tl">
                    <a:srgbClr val="000000">
                      <a:alpha val="43137"/>
                    </a:srgbClr>
                  </a:outerShdw>
                </a:effectLst>
              </a:rPr>
              <a:t>1814</a:t>
            </a:r>
            <a:r>
              <a:rPr lang="de-DE" sz="2000" b="1" dirty="0" smtClean="0">
                <a:solidFill>
                  <a:schemeClr val="bg1"/>
                </a:solidFill>
                <a:effectLst>
                  <a:outerShdw blurRad="38100" dist="38100" dir="2700000" algn="tl">
                    <a:srgbClr val="000000">
                      <a:alpha val="43137"/>
                    </a:srgbClr>
                  </a:outerShdw>
                </a:effectLst>
              </a:rPr>
              <a:t> gehörte Bonn zu Frankreich. </a:t>
            </a:r>
            <a:r>
              <a:rPr lang="de-DE" sz="2000" b="1" dirty="0" smtClean="0">
                <a:effectLst>
                  <a:outerShdw blurRad="38100" dist="38100" dir="2700000" algn="tl">
                    <a:srgbClr val="000000">
                      <a:alpha val="43137"/>
                    </a:srgbClr>
                  </a:outerShdw>
                </a:effectLst>
              </a:rPr>
              <a:t>1815</a:t>
            </a:r>
            <a:r>
              <a:rPr lang="de-DE" sz="2000" b="1" dirty="0" smtClean="0">
                <a:solidFill>
                  <a:schemeClr val="bg1"/>
                </a:solidFill>
                <a:effectLst>
                  <a:outerShdw blurRad="38100" dist="38100" dir="2700000" algn="tl">
                    <a:srgbClr val="000000">
                      <a:alpha val="43137"/>
                    </a:srgbClr>
                  </a:outerShdw>
                </a:effectLst>
              </a:rPr>
              <a:t> kam sie mit dem Rheinland an Preußen.</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Zahlreiche</a:t>
            </a:r>
            <a:r>
              <a:rPr lang="en-US" dirty="0" smtClean="0"/>
              <a:t> </a:t>
            </a:r>
            <a:r>
              <a:rPr lang="en-US" dirty="0" err="1" smtClean="0"/>
              <a:t>Sehenswürdigkeiten</a:t>
            </a:r>
            <a:endParaRPr lang="ru-RU" dirty="0"/>
          </a:p>
        </p:txBody>
      </p:sp>
      <p:sp>
        <p:nvSpPr>
          <p:cNvPr id="3" name="Содержимое 2"/>
          <p:cNvSpPr>
            <a:spLocks noGrp="1"/>
          </p:cNvSpPr>
          <p:nvPr>
            <p:ph idx="1"/>
          </p:nvPr>
        </p:nvSpPr>
        <p:spPr/>
        <p:txBody>
          <a:bodyPr>
            <a:normAutofit/>
          </a:bodyPr>
          <a:lstStyle/>
          <a:p>
            <a:pPr>
              <a:buNone/>
            </a:pPr>
            <a:r>
              <a:rPr lang="de-DE" sz="2000" b="1" dirty="0" smtClean="0">
                <a:effectLst>
                  <a:outerShdw blurRad="38100" dist="38100" dir="2700000" algn="tl">
                    <a:srgbClr val="000000">
                      <a:alpha val="43137"/>
                    </a:srgbClr>
                  </a:outerShdw>
                </a:effectLst>
              </a:rPr>
              <a:t>Bonn</a:t>
            </a:r>
            <a:r>
              <a:rPr lang="de-DE" sz="2000" b="1" dirty="0" smtClean="0">
                <a:solidFill>
                  <a:schemeClr val="bg1"/>
                </a:solidFill>
                <a:effectLst>
                  <a:outerShdw blurRad="38100" dist="38100" dir="2700000" algn="tl">
                    <a:srgbClr val="000000">
                      <a:alpha val="43137"/>
                    </a:srgbClr>
                  </a:outerShdw>
                </a:effectLst>
              </a:rPr>
              <a:t> hat viele Sehenswürdigkeiten. An einer der schönsten Stellen liegt die Beethovenhalle, eine moderne Konzert- und Kongreßhalle. </a:t>
            </a:r>
            <a:r>
              <a:rPr lang="de-DE" sz="2000" b="1" dirty="0" smtClean="0">
                <a:effectLst>
                  <a:outerShdw blurRad="38100" dist="38100" dir="2700000" algn="tl">
                    <a:srgbClr val="000000">
                      <a:alpha val="43137"/>
                    </a:srgbClr>
                  </a:outerShdw>
                </a:effectLst>
              </a:rPr>
              <a:t>1965</a:t>
            </a:r>
            <a:r>
              <a:rPr lang="de-DE" sz="2000" b="1" dirty="0" smtClean="0">
                <a:solidFill>
                  <a:schemeClr val="bg1"/>
                </a:solidFill>
                <a:effectLst>
                  <a:outerShdw blurRad="38100" dist="38100" dir="2700000" algn="tl">
                    <a:srgbClr val="000000">
                      <a:alpha val="43137"/>
                    </a:srgbClr>
                  </a:outerShdw>
                </a:effectLst>
              </a:rPr>
              <a:t> wurde ein neues Theater eröffnet. Eindrucksvoll ist das spätromanische Münster. </a:t>
            </a:r>
            <a:r>
              <a:rPr lang="de-DE" sz="2000" b="1" dirty="0" smtClean="0">
                <a:effectLst>
                  <a:outerShdw blurRad="38100" dist="38100" dir="2700000" algn="tl">
                    <a:srgbClr val="000000">
                      <a:alpha val="43137"/>
                    </a:srgbClr>
                  </a:outerShdw>
                </a:effectLst>
              </a:rPr>
              <a:t>Karl IV</a:t>
            </a:r>
            <a:r>
              <a:rPr lang="de-DE" sz="2000" b="1" dirty="0" smtClean="0">
                <a:solidFill>
                  <a:schemeClr val="bg1"/>
                </a:solidFill>
                <a:effectLst>
                  <a:outerShdw blurRad="38100" dist="38100" dir="2700000" algn="tl">
                    <a:srgbClr val="000000">
                      <a:alpha val="43137"/>
                    </a:srgbClr>
                  </a:outerShdw>
                </a:effectLst>
              </a:rPr>
              <a:t>. wurde hier zum deutschen König gekrönt. Das imposante kurfürstliche Schloß, das heute die Universität beherbergt, stammt aus dem Anfang des </a:t>
            </a:r>
            <a:r>
              <a:rPr lang="de-DE" sz="2000" b="1" dirty="0" smtClean="0">
                <a:effectLst>
                  <a:outerShdw blurRad="38100" dist="38100" dir="2700000" algn="tl">
                    <a:srgbClr val="000000">
                      <a:alpha val="43137"/>
                    </a:srgbClr>
                  </a:outerShdw>
                </a:effectLst>
              </a:rPr>
              <a:t>18. Jahrhunderts</a:t>
            </a:r>
            <a:r>
              <a:rPr lang="de-DE" sz="2000" b="1" dirty="0" smtClean="0">
                <a:solidFill>
                  <a:schemeClr val="bg1"/>
                </a:solidFill>
                <a:effectLst>
                  <a:outerShdw blurRad="38100" dist="38100" dir="2700000" algn="tl">
                    <a:srgbClr val="000000">
                      <a:alpha val="43137"/>
                    </a:srgbClr>
                  </a:outerShdw>
                </a:effectLst>
              </a:rPr>
              <a:t>.</a:t>
            </a:r>
            <a:endParaRPr lang="ru-RU" sz="2000" b="1" dirty="0">
              <a:solidFill>
                <a:schemeClr val="bg1"/>
              </a:solidFill>
              <a:effectLst>
                <a:outerShdw blurRad="38100" dist="38100" dir="2700000" algn="tl">
                  <a:srgbClr val="000000">
                    <a:alpha val="43137"/>
                  </a:srgbClr>
                </a:outerShdw>
              </a:effectLst>
            </a:endParaRPr>
          </a:p>
        </p:txBody>
      </p:sp>
      <p:pic>
        <p:nvPicPr>
          <p:cNvPr id="4" name="Рисунок 3" descr="german2721.jpg"/>
          <p:cNvPicPr>
            <a:picLocks noChangeAspect="1"/>
          </p:cNvPicPr>
          <p:nvPr/>
        </p:nvPicPr>
        <p:blipFill>
          <a:blip r:embed="rId2" cstate="print"/>
          <a:stretch>
            <a:fillRect/>
          </a:stretch>
        </p:blipFill>
        <p:spPr>
          <a:xfrm>
            <a:off x="785786" y="4143380"/>
            <a:ext cx="3357586" cy="2357454"/>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german2722.jpg"/>
          <p:cNvPicPr>
            <a:picLocks noChangeAspect="1"/>
          </p:cNvPicPr>
          <p:nvPr/>
        </p:nvPicPr>
        <p:blipFill>
          <a:blip r:embed="rId3" cstate="print"/>
          <a:stretch>
            <a:fillRect/>
          </a:stretch>
        </p:blipFill>
        <p:spPr>
          <a:xfrm>
            <a:off x="4714877" y="4000505"/>
            <a:ext cx="4071966" cy="25717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857232"/>
            <a:ext cx="8229600" cy="4709160"/>
          </a:xfrm>
        </p:spPr>
        <p:txBody>
          <a:bodyPr>
            <a:normAutofit fontScale="85000" lnSpcReduction="20000"/>
          </a:bodyPr>
          <a:lstStyle/>
          <a:p>
            <a:pPr algn="ctr">
              <a:buNone/>
            </a:pPr>
            <a:r>
              <a:rPr lang="de-DE" sz="3000" b="1" dirty="0" smtClean="0">
                <a:solidFill>
                  <a:srgbClr val="FFC000"/>
                </a:solidFill>
                <a:effectLst>
                  <a:outerShdw blurRad="38100" dist="38100" dir="2700000" algn="tl">
                    <a:srgbClr val="000000">
                      <a:alpha val="43137"/>
                    </a:srgbClr>
                  </a:outerShdw>
                </a:effectLst>
              </a:rPr>
              <a:t>" Auf die Berge will ich steigen , Wo die dunkeln Tannen ragen , Bäche rauschen , Vögel singen. Und die stolzen Wolken jagen. Lebet wohl, ihr glatten Säle, Glatte Herren! Glatte Frauen! Auf die Berge will ich steigen, Lachend auf euch niederschauen“.</a:t>
            </a:r>
          </a:p>
          <a:p>
            <a:pPr algn="ctr">
              <a:buNone/>
            </a:pPr>
            <a:r>
              <a:rPr lang="en-US" dirty="0" smtClean="0">
                <a:solidFill>
                  <a:schemeClr val="bg1"/>
                </a:solidFill>
                <a:effectLst>
                  <a:outerShdw blurRad="63500" sx="102000" sy="102000" algn="ctr" rotWithShape="0">
                    <a:prstClr val="black">
                      <a:alpha val="40000"/>
                    </a:prstClr>
                  </a:outerShdw>
                </a:effectLst>
              </a:rPr>
              <a:t>                                                                   Heinrich Heine.</a:t>
            </a:r>
            <a:r>
              <a:rPr lang="ru-RU" dirty="0" smtClean="0">
                <a:solidFill>
                  <a:schemeClr val="bg1"/>
                </a:solidFill>
                <a:effectLst>
                  <a:outerShdw blurRad="63500" sx="102000" sy="102000" algn="ctr" rotWithShape="0">
                    <a:prstClr val="black">
                      <a:alpha val="40000"/>
                    </a:prstClr>
                  </a:outerShdw>
                </a:effectLst>
              </a:rPr>
              <a:t/>
            </a:r>
            <a:br>
              <a:rPr lang="ru-RU" dirty="0" smtClean="0">
                <a:solidFill>
                  <a:schemeClr val="bg1"/>
                </a:solidFill>
                <a:effectLst>
                  <a:outerShdw blurRad="63500" sx="102000" sy="102000" algn="ctr" rotWithShape="0">
                    <a:prstClr val="black">
                      <a:alpha val="40000"/>
                    </a:prstClr>
                  </a:outerShdw>
                </a:effectLst>
              </a:rPr>
            </a:br>
            <a:endParaRPr lang="de-DE" dirty="0" smtClean="0"/>
          </a:p>
          <a:p>
            <a:endParaRPr lang="de-DE" sz="2000" dirty="0" smtClean="0"/>
          </a:p>
          <a:p>
            <a:pPr algn="ctr">
              <a:buNone/>
            </a:pPr>
            <a:r>
              <a:rPr lang="de-DE" sz="3000" b="1" dirty="0" smtClean="0">
                <a:effectLst>
                  <a:outerShdw blurRad="38100" dist="38100" dir="2700000" algn="tl">
                    <a:srgbClr val="000000">
                      <a:alpha val="43137"/>
                    </a:srgbClr>
                  </a:outerShdw>
                </a:effectLst>
              </a:rPr>
              <a:t>Wunderschöne deutsche Städte machen auf mich einen tiefen Eindruck. Besonders attraktiv finde, ich das </a:t>
            </a:r>
            <a:r>
              <a:rPr lang="de-DE" sz="3000" b="1" dirty="0" smtClean="0">
                <a:solidFill>
                  <a:srgbClr val="92D050"/>
                </a:solidFill>
                <a:effectLst>
                  <a:outerShdw blurRad="38100" dist="38100" dir="2700000" algn="tl">
                    <a:srgbClr val="000000">
                      <a:alpha val="43137"/>
                    </a:srgbClr>
                  </a:outerShdw>
                </a:effectLst>
              </a:rPr>
              <a:t>Land - Nordrhein - Westfalen</a:t>
            </a:r>
            <a:r>
              <a:rPr lang="de-DE" sz="3000" b="1" dirty="0" smtClean="0">
                <a:effectLst>
                  <a:outerShdw blurRad="38100" dist="38100" dir="2700000" algn="tl">
                    <a:srgbClr val="000000">
                      <a:alpha val="43137"/>
                    </a:srgbClr>
                  </a:outerShdw>
                </a:effectLst>
              </a:rPr>
              <a:t>. </a:t>
            </a:r>
            <a:r>
              <a:rPr lang="de-DE" sz="3000" b="1" dirty="0" smtClean="0">
                <a:solidFill>
                  <a:srgbClr val="92D050"/>
                </a:solidFill>
                <a:effectLst>
                  <a:outerShdw blurRad="38100" dist="38100" dir="2700000" algn="tl">
                    <a:srgbClr val="000000">
                      <a:alpha val="43137"/>
                    </a:srgbClr>
                  </a:outerShdw>
                </a:effectLst>
              </a:rPr>
              <a:t>Ich lade </a:t>
            </a:r>
            <a:r>
              <a:rPr lang="de-DE" sz="3000" b="1" dirty="0" smtClean="0">
                <a:effectLst>
                  <a:outerShdw blurRad="38100" dist="38100" dir="2700000" algn="tl">
                    <a:srgbClr val="000000">
                      <a:alpha val="43137"/>
                    </a:srgbClr>
                  </a:outerShdw>
                </a:effectLst>
              </a:rPr>
              <a:t>Ihnen zu einer interessanten Reise in Gedanken den Rhein entlang </a:t>
            </a:r>
            <a:r>
              <a:rPr lang="de-DE" sz="3000" b="1" dirty="0" smtClean="0">
                <a:solidFill>
                  <a:srgbClr val="92D050"/>
                </a:solidFill>
                <a:effectLst>
                  <a:outerShdw blurRad="38100" dist="38100" dir="2700000" algn="tl">
                    <a:srgbClr val="000000">
                      <a:alpha val="43137"/>
                    </a:srgbClr>
                  </a:outerShdw>
                </a:effectLst>
              </a:rPr>
              <a:t>ein</a:t>
            </a:r>
            <a:r>
              <a:rPr lang="de-DE" sz="3000" b="1" dirty="0" smtClean="0">
                <a:effectLst>
                  <a:outerShdw blurRad="38100" dist="38100" dir="2700000" algn="tl">
                    <a:srgbClr val="000000">
                      <a:alpha val="43137"/>
                    </a:srgbClr>
                  </a:outerShdw>
                </a:effectLst>
              </a:rPr>
              <a:t>! </a:t>
            </a:r>
            <a:endParaRPr lang="ru-RU" sz="3000" b="1" dirty="0">
              <a:effectLst>
                <a:outerShdw blurRad="38100" dist="38100" dir="2700000" algn="tl">
                  <a:srgbClr val="000000">
                    <a:alpha val="43137"/>
                  </a:srgbClr>
                </a:outerShdw>
              </a:effectLst>
            </a:endParaRPr>
          </a:p>
        </p:txBody>
      </p:sp>
    </p:spTree>
  </p:cSld>
  <p:clrMapOvr>
    <a:masterClrMapping/>
  </p:clrMapOvr>
  <p:transition spd="med">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solidFill>
                  <a:srgbClr val="002060"/>
                </a:solidFill>
              </a:rPr>
              <a:t>Das </a:t>
            </a:r>
            <a:r>
              <a:rPr lang="en-US" sz="4800" dirty="0" smtClean="0">
                <a:solidFill>
                  <a:srgbClr val="002060"/>
                </a:solidFill>
                <a:effectLst>
                  <a:outerShdw blurRad="60007" dist="310007" dir="7680000" sy="30000" kx="1300200" algn="ctr" rotWithShape="0">
                    <a:prstClr val="black">
                      <a:alpha val="32000"/>
                    </a:prstClr>
                  </a:outerShdw>
                </a:effectLst>
              </a:rPr>
              <a:t>Rathaus</a:t>
            </a:r>
            <a:endParaRPr lang="ru-RU" sz="4800" dirty="0">
              <a:solidFill>
                <a:srgbClr val="002060"/>
              </a:solidFill>
              <a:effectLst>
                <a:outerShdw blurRad="60007" dist="310007" dir="7680000" sy="30000" kx="1300200" algn="ctr" rotWithShape="0">
                  <a:prstClr val="black">
                    <a:alpha val="32000"/>
                  </a:prstClr>
                </a:outerShdw>
              </a:effectLst>
            </a:endParaRPr>
          </a:p>
        </p:txBody>
      </p:sp>
      <p:pic>
        <p:nvPicPr>
          <p:cNvPr id="4" name="Содержимое 3" descr="659px-Altes_Rathaus_Bonn.jpg"/>
          <p:cNvPicPr>
            <a:picLocks noGrp="1" noChangeAspect="1"/>
          </p:cNvPicPr>
          <p:nvPr>
            <p:ph idx="1"/>
          </p:nvPr>
        </p:nvPicPr>
        <p:blipFill>
          <a:blip r:embed="rId2" cstate="print"/>
          <a:stretch>
            <a:fillRect/>
          </a:stretch>
        </p:blipFill>
        <p:spPr>
          <a:xfrm>
            <a:off x="857224" y="1600200"/>
            <a:ext cx="7215238" cy="47085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smtClean="0">
                <a:solidFill>
                  <a:srgbClr val="002060"/>
                </a:solidFill>
                <a:effectLst>
                  <a:outerShdw blurRad="60007" dist="310007" dir="7680000" sy="30000" kx="1300200" algn="ctr" rotWithShape="0">
                    <a:prstClr val="black">
                      <a:alpha val="32000"/>
                    </a:prstClr>
                  </a:outerShdw>
                </a:effectLst>
              </a:rPr>
              <a:t>Beethovenhalle</a:t>
            </a:r>
            <a:endParaRPr lang="ru-RU" sz="4800" dirty="0">
              <a:solidFill>
                <a:srgbClr val="002060"/>
              </a:solidFill>
              <a:effectLst>
                <a:outerShdw blurRad="60007" dist="310007" dir="7680000" sy="30000" kx="1300200" algn="ctr" rotWithShape="0">
                  <a:prstClr val="black">
                    <a:alpha val="32000"/>
                  </a:prstClr>
                </a:outerShdw>
              </a:effectLst>
            </a:endParaRPr>
          </a:p>
        </p:txBody>
      </p:sp>
      <p:pic>
        <p:nvPicPr>
          <p:cNvPr id="4" name="Содержимое 3" descr="5040235844_914ab57937.jpg"/>
          <p:cNvPicPr>
            <a:picLocks noGrp="1" noChangeAspect="1"/>
          </p:cNvPicPr>
          <p:nvPr>
            <p:ph idx="1"/>
          </p:nvPr>
        </p:nvPicPr>
        <p:blipFill>
          <a:blip r:embed="rId2" cstate="print"/>
          <a:stretch>
            <a:fillRect/>
          </a:stretch>
        </p:blipFill>
        <p:spPr>
          <a:xfrm>
            <a:off x="571472" y="1714488"/>
            <a:ext cx="3571900" cy="4643470"/>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09_Zaha_EntryNightUpdate_WEB.jpg"/>
          <p:cNvPicPr>
            <a:picLocks noChangeAspect="1"/>
          </p:cNvPicPr>
          <p:nvPr/>
        </p:nvPicPr>
        <p:blipFill>
          <a:blip r:embed="rId3" cstate="print"/>
          <a:stretch>
            <a:fillRect/>
          </a:stretch>
        </p:blipFill>
        <p:spPr>
          <a:xfrm>
            <a:off x="4786314" y="1785926"/>
            <a:ext cx="3929058" cy="457203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rgbClr val="92D050"/>
                </a:solidFill>
                <a:effectLst>
                  <a:outerShdw blurRad="60007" dist="310007" dir="7680000" sy="30000" kx="1300200" algn="ctr" rotWithShape="0">
                    <a:prstClr val="black">
                      <a:alpha val="32000"/>
                    </a:prstClr>
                  </a:outerShdw>
                </a:effectLst>
              </a:rPr>
              <a:t>Ludwig van Beethoven (1770-1827)</a:t>
            </a:r>
            <a:endParaRPr lang="ru-RU" sz="3600" dirty="0">
              <a:solidFill>
                <a:srgbClr val="92D050"/>
              </a:solidFill>
              <a:effectLst>
                <a:outerShdw blurRad="60007" dist="310007" dir="7680000" sy="30000" kx="1300200" algn="ctr" rotWithShape="0">
                  <a:prstClr val="black">
                    <a:alpha val="32000"/>
                  </a:prstClr>
                </a:outerShdw>
              </a:effectLst>
            </a:endParaRPr>
          </a:p>
        </p:txBody>
      </p:sp>
      <p:pic>
        <p:nvPicPr>
          <p:cNvPr id="4" name="Содержимое 3" descr="_3ec6ed5d9c08db5d4923f51622505d3b.jpg"/>
          <p:cNvPicPr>
            <a:picLocks noGrp="1" noChangeAspect="1"/>
          </p:cNvPicPr>
          <p:nvPr>
            <p:ph idx="1"/>
          </p:nvPr>
        </p:nvPicPr>
        <p:blipFill>
          <a:blip r:embed="rId2" cstate="print"/>
          <a:stretch>
            <a:fillRect/>
          </a:stretch>
        </p:blipFill>
        <p:spPr>
          <a:xfrm>
            <a:off x="1857356" y="1643050"/>
            <a:ext cx="5643602" cy="47371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Einer</a:t>
            </a:r>
            <a:r>
              <a:rPr lang="en-US" dirty="0" smtClean="0"/>
              <a:t> </a:t>
            </a:r>
            <a:r>
              <a:rPr lang="en-US" dirty="0" err="1" smtClean="0"/>
              <a:t>der</a:t>
            </a:r>
            <a:r>
              <a:rPr lang="en-US" dirty="0" smtClean="0"/>
              <a:t> </a:t>
            </a:r>
            <a:r>
              <a:rPr lang="en-US" dirty="0" err="1" smtClean="0"/>
              <a:t>grössten</a:t>
            </a:r>
            <a:r>
              <a:rPr lang="en-US" dirty="0" smtClean="0"/>
              <a:t> </a:t>
            </a:r>
            <a:r>
              <a:rPr lang="en-US" dirty="0" err="1" smtClean="0"/>
              <a:t>Komponisten</a:t>
            </a:r>
            <a:r>
              <a:rPr lang="en-US" dirty="0" smtClean="0"/>
              <a:t> </a:t>
            </a:r>
            <a:r>
              <a:rPr lang="en-US" dirty="0" err="1" smtClean="0"/>
              <a:t>der</a:t>
            </a:r>
            <a:r>
              <a:rPr lang="en-US" dirty="0" smtClean="0"/>
              <a:t> Welt.</a:t>
            </a:r>
            <a:endParaRPr lang="ru-RU" dirty="0"/>
          </a:p>
        </p:txBody>
      </p:sp>
      <p:sp>
        <p:nvSpPr>
          <p:cNvPr id="3" name="Содержимое 2"/>
          <p:cNvSpPr>
            <a:spLocks noGrp="1"/>
          </p:cNvSpPr>
          <p:nvPr>
            <p:ph idx="1"/>
          </p:nvPr>
        </p:nvSpPr>
        <p:spPr/>
        <p:txBody>
          <a:bodyPr>
            <a:normAutofit/>
          </a:bodyPr>
          <a:lstStyle/>
          <a:p>
            <a:pPr>
              <a:buNone/>
            </a:pPr>
            <a:r>
              <a:rPr lang="de-DE" sz="2200" b="1" dirty="0" smtClean="0">
                <a:solidFill>
                  <a:schemeClr val="bg1"/>
                </a:solidFill>
                <a:effectLst>
                  <a:outerShdw blurRad="38100" dist="38100" dir="2700000" algn="tl">
                    <a:srgbClr val="000000">
                      <a:alpha val="43137"/>
                    </a:srgbClr>
                  </a:outerShdw>
                </a:effectLst>
              </a:rPr>
              <a:t>Ludwig van Beethoven ist einer der </a:t>
            </a:r>
            <a:r>
              <a:rPr lang="de-DE" sz="2200" b="1" dirty="0" err="1" smtClean="0">
                <a:solidFill>
                  <a:schemeClr val="bg1"/>
                </a:solidFill>
                <a:effectLst>
                  <a:outerShdw blurRad="38100" dist="38100" dir="2700000" algn="tl">
                    <a:srgbClr val="000000">
                      <a:alpha val="43137"/>
                    </a:srgbClr>
                  </a:outerShdw>
                </a:effectLst>
              </a:rPr>
              <a:t>grössten</a:t>
            </a:r>
            <a:r>
              <a:rPr lang="de-DE" sz="2200" b="1" dirty="0" smtClean="0">
                <a:solidFill>
                  <a:schemeClr val="bg1"/>
                </a:solidFill>
                <a:effectLst>
                  <a:outerShdw blurRad="38100" dist="38100" dir="2700000" algn="tl">
                    <a:srgbClr val="000000">
                      <a:alpha val="43137"/>
                    </a:srgbClr>
                  </a:outerShdw>
                </a:effectLst>
              </a:rPr>
              <a:t> Komponisten der Welt. Nach Haydn und Mozart ist er dritter Großmeister der Wiener Klassik. Er wurde in Bonn geboren. Von </a:t>
            </a:r>
            <a:r>
              <a:rPr lang="de-DE" sz="2200" b="1" dirty="0" smtClean="0">
                <a:effectLst>
                  <a:outerShdw blurRad="38100" dist="38100" dir="2700000" algn="tl">
                    <a:srgbClr val="000000">
                      <a:alpha val="43137"/>
                    </a:srgbClr>
                  </a:outerShdw>
                </a:effectLst>
              </a:rPr>
              <a:t>1792</a:t>
            </a:r>
            <a:r>
              <a:rPr lang="de-DE" sz="2200" b="1" dirty="0" smtClean="0">
                <a:solidFill>
                  <a:schemeClr val="bg1"/>
                </a:solidFill>
                <a:effectLst>
                  <a:outerShdw blurRad="38100" dist="38100" dir="2700000" algn="tl">
                    <a:srgbClr val="000000">
                      <a:alpha val="43137"/>
                    </a:srgbClr>
                  </a:outerShdw>
                </a:effectLst>
              </a:rPr>
              <a:t> an lebte er in Wien. Eine Hauptwerke : </a:t>
            </a:r>
            <a:r>
              <a:rPr lang="de-DE" sz="2200" b="1" dirty="0" smtClean="0">
                <a:effectLst>
                  <a:outerShdw blurRad="38100" dist="38100" dir="2700000" algn="tl">
                    <a:srgbClr val="000000">
                      <a:alpha val="43137"/>
                    </a:srgbClr>
                  </a:outerShdw>
                </a:effectLst>
              </a:rPr>
              <a:t>9 Sinfonien eine Oper "Fidelio"</a:t>
            </a:r>
            <a:r>
              <a:rPr lang="de-DE" sz="2200" b="1" dirty="0" smtClean="0">
                <a:solidFill>
                  <a:schemeClr val="bg1"/>
                </a:solidFill>
                <a:effectLst>
                  <a:outerShdw blurRad="38100" dist="38100" dir="2700000" algn="tl">
                    <a:srgbClr val="000000">
                      <a:alpha val="43137"/>
                    </a:srgbClr>
                  </a:outerShdw>
                </a:effectLst>
              </a:rPr>
              <a:t> , </a:t>
            </a:r>
            <a:r>
              <a:rPr lang="de-DE" sz="2200" b="1" dirty="0" smtClean="0">
                <a:effectLst>
                  <a:outerShdw blurRad="38100" dist="38100" dir="2700000" algn="tl">
                    <a:srgbClr val="000000">
                      <a:alpha val="43137"/>
                    </a:srgbClr>
                  </a:outerShdw>
                </a:effectLst>
              </a:rPr>
              <a:t>Musik zu Goethes "Egmont"</a:t>
            </a:r>
            <a:r>
              <a:rPr lang="de-DE" sz="2200" b="1" dirty="0" smtClean="0">
                <a:solidFill>
                  <a:schemeClr val="bg1"/>
                </a:solidFill>
                <a:effectLst>
                  <a:outerShdw blurRad="38100" dist="38100" dir="2700000" algn="tl">
                    <a:srgbClr val="000000">
                      <a:alpha val="43137"/>
                    </a:srgbClr>
                  </a:outerShdw>
                </a:effectLst>
              </a:rPr>
              <a:t> , </a:t>
            </a:r>
            <a:r>
              <a:rPr lang="de-DE" sz="2200" b="1" dirty="0" smtClean="0">
                <a:effectLst>
                  <a:outerShdw blurRad="38100" dist="38100" dir="2700000" algn="tl">
                    <a:srgbClr val="000000">
                      <a:alpha val="43137"/>
                    </a:srgbClr>
                  </a:outerShdw>
                </a:effectLst>
              </a:rPr>
              <a:t>Violinkonzerte </a:t>
            </a:r>
            <a:r>
              <a:rPr lang="de-DE" sz="2200" b="1" dirty="0" smtClean="0">
                <a:solidFill>
                  <a:schemeClr val="bg1"/>
                </a:solidFill>
                <a:effectLst>
                  <a:outerShdw blurRad="38100" dist="38100" dir="2700000" algn="tl">
                    <a:srgbClr val="000000">
                      <a:alpha val="43137"/>
                    </a:srgbClr>
                  </a:outerShdw>
                </a:effectLst>
              </a:rPr>
              <a:t>, </a:t>
            </a:r>
            <a:r>
              <a:rPr lang="de-DE" sz="2200" b="1" dirty="0" smtClean="0">
                <a:effectLst>
                  <a:outerShdw blurRad="38100" dist="38100" dir="2700000" algn="tl">
                    <a:srgbClr val="000000">
                      <a:alpha val="43137"/>
                    </a:srgbClr>
                  </a:outerShdw>
                </a:effectLst>
              </a:rPr>
              <a:t>32</a:t>
            </a:r>
            <a:r>
              <a:rPr lang="de-DE" sz="2200" b="1" dirty="0" smtClean="0">
                <a:solidFill>
                  <a:schemeClr val="bg1"/>
                </a:solidFill>
                <a:effectLst>
                  <a:outerShdw blurRad="38100" dist="38100" dir="2700000" algn="tl">
                    <a:srgbClr val="000000">
                      <a:alpha val="43137"/>
                    </a:srgbClr>
                  </a:outerShdw>
                </a:effectLst>
              </a:rPr>
              <a:t> </a:t>
            </a:r>
            <a:r>
              <a:rPr lang="de-DE" sz="2200" b="1" dirty="0" smtClean="0">
                <a:effectLst>
                  <a:outerShdw blurRad="38100" dist="38100" dir="2700000" algn="tl">
                    <a:srgbClr val="000000">
                      <a:alpha val="43137"/>
                    </a:srgbClr>
                  </a:outerShdw>
                </a:effectLst>
              </a:rPr>
              <a:t>Klaviersonaten</a:t>
            </a:r>
            <a:r>
              <a:rPr lang="de-DE" sz="2200" b="1" dirty="0" smtClean="0">
                <a:solidFill>
                  <a:schemeClr val="bg1"/>
                </a:solidFill>
                <a:effectLst>
                  <a:outerShdw blurRad="38100" dist="38100" dir="2700000" algn="tl">
                    <a:srgbClr val="000000">
                      <a:alpha val="43137"/>
                    </a:srgbClr>
                  </a:outerShdw>
                </a:effectLst>
              </a:rPr>
              <a:t> , </a:t>
            </a:r>
            <a:r>
              <a:rPr lang="de-DE" sz="2200" b="1" dirty="0" smtClean="0">
                <a:effectLst>
                  <a:outerShdw blurRad="38100" dist="38100" dir="2700000" algn="tl">
                    <a:srgbClr val="000000">
                      <a:alpha val="43137"/>
                    </a:srgbClr>
                  </a:outerShdw>
                </a:effectLst>
              </a:rPr>
              <a:t>Lieder und andere Werke</a:t>
            </a:r>
            <a:r>
              <a:rPr lang="de-DE" sz="2200" b="1" dirty="0" smtClean="0">
                <a:solidFill>
                  <a:schemeClr val="bg1"/>
                </a:solidFill>
                <a:effectLst>
                  <a:outerShdw blurRad="38100" dist="38100" dir="2700000" algn="tl">
                    <a:srgbClr val="000000">
                      <a:alpha val="43137"/>
                    </a:srgbClr>
                  </a:outerShdw>
                </a:effectLst>
              </a:rPr>
              <a:t>. Eine Werke sind erfüllt von humanistischen Ideen und von Freiheitsliebe. Beethoven war W.I. Lenins Lieblingskomponist. Besonders gefiel Wladimir Iljitsch die " Appassionato ". Beethovens Eltern wohnten in Bonn. Sie wechselten oft ihre Wohnung. Manchmal wechselten sie ihre Wohnung, weil sie zu häßlich war, manchmal wegen der zänkischen Nachbarn.</a:t>
            </a:r>
          </a:p>
          <a:p>
            <a:pPr>
              <a:buNone/>
            </a:pPr>
            <a:endParaRPr lang="ru-RU" sz="2000" dirty="0"/>
          </a:p>
        </p:txBody>
      </p:sp>
    </p:spTree>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solidFill>
                  <a:srgbClr val="92D050"/>
                </a:solidFill>
                <a:effectLst>
                  <a:outerShdw blurRad="60007" dist="310007" dir="7680000" sy="30000" kx="1300200" algn="ctr" rotWithShape="0">
                    <a:prstClr val="black">
                      <a:alpha val="32000"/>
                    </a:prstClr>
                  </a:outerShdw>
                </a:effectLst>
              </a:rPr>
              <a:t>Köln</a:t>
            </a:r>
            <a:endParaRPr lang="ru-RU" sz="5400" dirty="0">
              <a:solidFill>
                <a:srgbClr val="92D050"/>
              </a:solidFill>
              <a:effectLst>
                <a:outerShdw blurRad="60007" dist="310007" dir="7680000" sy="30000" kx="1300200" algn="ctr" rotWithShape="0">
                  <a:prstClr val="black">
                    <a:alpha val="32000"/>
                  </a:prstClr>
                </a:outerShdw>
              </a:effectLst>
            </a:endParaRPr>
          </a:p>
        </p:txBody>
      </p:sp>
      <p:pic>
        <p:nvPicPr>
          <p:cNvPr id="4" name="Содержимое 3" descr="cologne.jpg"/>
          <p:cNvPicPr>
            <a:picLocks noGrp="1" noChangeAspect="1"/>
          </p:cNvPicPr>
          <p:nvPr>
            <p:ph idx="1"/>
          </p:nvPr>
        </p:nvPicPr>
        <p:blipFill>
          <a:blip r:embed="rId2" cstate="print"/>
          <a:stretch>
            <a:fillRect/>
          </a:stretch>
        </p:blipFill>
        <p:spPr>
          <a:xfrm>
            <a:off x="1071538" y="1571612"/>
            <a:ext cx="6929486" cy="47085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Köln.</a:t>
            </a:r>
            <a:endParaRPr lang="ru-RU" dirty="0"/>
          </a:p>
        </p:txBody>
      </p:sp>
      <p:sp>
        <p:nvSpPr>
          <p:cNvPr id="3" name="Содержимое 2"/>
          <p:cNvSpPr>
            <a:spLocks noGrp="1"/>
          </p:cNvSpPr>
          <p:nvPr>
            <p:ph idx="1"/>
          </p:nvPr>
        </p:nvSpPr>
        <p:spPr/>
        <p:txBody>
          <a:bodyPr>
            <a:normAutofit/>
          </a:bodyPr>
          <a:lstStyle/>
          <a:p>
            <a:pPr>
              <a:buNone/>
            </a:pPr>
            <a:r>
              <a:rPr lang="de-DE" sz="2400" b="1" dirty="0" smtClean="0">
                <a:solidFill>
                  <a:schemeClr val="bg1"/>
                </a:solidFill>
                <a:effectLst>
                  <a:outerShdw blurRad="38100" dist="38100" dir="2700000" algn="tl">
                    <a:srgbClr val="000000">
                      <a:alpha val="43137"/>
                    </a:srgbClr>
                  </a:outerShdw>
                </a:effectLst>
              </a:rPr>
              <a:t>Köln gehört zu Deutschlands ältesten Städten. Mit rund </a:t>
            </a:r>
            <a:r>
              <a:rPr lang="de-DE" sz="2400" b="1" dirty="0" smtClean="0">
                <a:effectLst>
                  <a:outerShdw blurRad="38100" dist="38100" dir="2700000" algn="tl">
                    <a:srgbClr val="000000">
                      <a:alpha val="43137"/>
                    </a:srgbClr>
                  </a:outerShdw>
                </a:effectLst>
              </a:rPr>
              <a:t>850 000 </a:t>
            </a:r>
            <a:r>
              <a:rPr lang="de-DE" sz="2400" b="1" dirty="0" smtClean="0">
                <a:solidFill>
                  <a:schemeClr val="bg1"/>
                </a:solidFill>
                <a:effectLst>
                  <a:outerShdw blurRad="38100" dist="38100" dir="2700000" algn="tl">
                    <a:srgbClr val="000000">
                      <a:alpha val="43137"/>
                    </a:srgbClr>
                  </a:outerShdw>
                </a:effectLst>
              </a:rPr>
              <a:t>Einwohnern ist sie nach </a:t>
            </a:r>
            <a:r>
              <a:rPr lang="de-DE" sz="2400" b="1" dirty="0" smtClean="0">
                <a:effectLst>
                  <a:outerShdw blurRad="38100" dist="38100" dir="2700000" algn="tl">
                    <a:srgbClr val="000000">
                      <a:alpha val="43137"/>
                    </a:srgbClr>
                  </a:outerShdw>
                </a:effectLst>
              </a:rPr>
              <a:t>Berlin</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Hamburg</a:t>
            </a:r>
            <a:r>
              <a:rPr lang="de-DE" sz="2400" b="1" dirty="0" smtClean="0">
                <a:solidFill>
                  <a:schemeClr val="bg1"/>
                </a:solidFill>
                <a:effectLst>
                  <a:outerShdw blurRad="38100" dist="38100" dir="2700000" algn="tl">
                    <a:srgbClr val="000000">
                      <a:alpha val="43137"/>
                    </a:srgbClr>
                  </a:outerShdw>
                </a:effectLst>
              </a:rPr>
              <a:t> und </a:t>
            </a:r>
            <a:r>
              <a:rPr lang="de-DE" sz="2400" b="1" dirty="0" smtClean="0">
                <a:effectLst>
                  <a:outerShdw blurRad="38100" dist="38100" dir="2700000" algn="tl">
                    <a:srgbClr val="000000">
                      <a:alpha val="43137"/>
                    </a:srgbClr>
                  </a:outerShdw>
                </a:effectLst>
              </a:rPr>
              <a:t>München</a:t>
            </a:r>
            <a:r>
              <a:rPr lang="de-DE" sz="2400" b="1" dirty="0" smtClean="0">
                <a:solidFill>
                  <a:schemeClr val="bg1"/>
                </a:solidFill>
                <a:effectLst>
                  <a:outerShdw blurRad="38100" dist="38100" dir="2700000" algn="tl">
                    <a:srgbClr val="000000">
                      <a:alpha val="43137"/>
                    </a:srgbClr>
                  </a:outerShdw>
                </a:effectLst>
              </a:rPr>
              <a:t> die viertgrößte Stadt der Bundesrepublik und ein wichtiges Verkehrs- und Wirtschaftszentrum. Köln  darf sich auch mit Recht als kulturellen Mittelpunkt betrachten. Die Stadt hat einige architektonisch interessante und daher auch sehenswerte </a:t>
            </a:r>
            <a:r>
              <a:rPr lang="de-DE" sz="2400" b="1" dirty="0" smtClean="0">
                <a:effectLst>
                  <a:outerShdw blurRad="38100" dist="38100" dir="2700000" algn="tl">
                    <a:srgbClr val="000000">
                      <a:alpha val="43137"/>
                    </a:srgbClr>
                  </a:outerShdw>
                </a:effectLst>
              </a:rPr>
              <a:t>Kulturbauten</a:t>
            </a:r>
            <a:r>
              <a:rPr lang="de-DE" sz="2400" b="1" dirty="0" smtClean="0">
                <a:solidFill>
                  <a:schemeClr val="bg1"/>
                </a:solidFill>
                <a:effectLst>
                  <a:outerShdw blurRad="38100" dist="38100" dir="2700000" algn="tl">
                    <a:srgbClr val="000000">
                      <a:alpha val="43137"/>
                    </a:srgbClr>
                  </a:outerShdw>
                </a:effectLst>
              </a:rPr>
              <a:t>. Der Dom, das </a:t>
            </a:r>
            <a:r>
              <a:rPr lang="de-DE" sz="2400" b="1" dirty="0" err="1" smtClean="0">
                <a:solidFill>
                  <a:schemeClr val="bg1"/>
                </a:solidFill>
                <a:effectLst>
                  <a:outerShdw blurRad="38100" dist="38100" dir="2700000" algn="tl">
                    <a:srgbClr val="000000">
                      <a:alpha val="43137"/>
                    </a:srgbClr>
                  </a:outerShdw>
                </a:effectLst>
              </a:rPr>
              <a:t>grösste</a:t>
            </a:r>
            <a:r>
              <a:rPr lang="de-DE" sz="2400" b="1" dirty="0" smtClean="0">
                <a:solidFill>
                  <a:schemeClr val="bg1"/>
                </a:solidFill>
                <a:effectLst>
                  <a:outerShdw blurRad="38100" dist="38100" dir="2700000" algn="tl">
                    <a:srgbClr val="000000">
                      <a:alpha val="43137"/>
                    </a:srgbClr>
                  </a:outerShdw>
                </a:effectLst>
              </a:rPr>
              <a:t> gotische Bauwerk auf deutschem Boden, ist das Wahrzeichen der Stadt. Neben dem Dom gibt es romantische </a:t>
            </a:r>
            <a:r>
              <a:rPr lang="de-DE" sz="2400" b="1" dirty="0" smtClean="0">
                <a:effectLst>
                  <a:outerShdw blurRad="38100" dist="38100" dir="2700000" algn="tl">
                    <a:srgbClr val="000000">
                      <a:alpha val="43137"/>
                    </a:srgbClr>
                  </a:outerShdw>
                </a:effectLst>
              </a:rPr>
              <a:t>Kirchen</a:t>
            </a:r>
            <a:r>
              <a:rPr lang="de-DE" sz="2400" b="1" dirty="0" smtClean="0">
                <a:solidFill>
                  <a:schemeClr val="bg1"/>
                </a:solidFill>
                <a:effectLst>
                  <a:outerShdw blurRad="38100" dist="38100" dir="2700000" algn="tl">
                    <a:srgbClr val="000000">
                      <a:alpha val="43137"/>
                    </a:srgbClr>
                  </a:outerShdw>
                </a:effectLst>
              </a:rPr>
              <a:t>, Bauten von hohen geistes- und baugeschichtlicher Bedeutung.</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Die </a:t>
            </a:r>
            <a:r>
              <a:rPr lang="en-US" dirty="0" err="1" smtClean="0"/>
              <a:t>Stadt</a:t>
            </a:r>
            <a:r>
              <a:rPr lang="en-US" dirty="0" smtClean="0"/>
              <a:t> </a:t>
            </a:r>
            <a:r>
              <a:rPr lang="en-US" dirty="0" err="1" smtClean="0"/>
              <a:t>der</a:t>
            </a:r>
            <a:r>
              <a:rPr lang="en-US" dirty="0" smtClean="0"/>
              <a:t> </a:t>
            </a:r>
            <a:r>
              <a:rPr lang="en-US" dirty="0" err="1" smtClean="0"/>
              <a:t>Museen</a:t>
            </a:r>
            <a:r>
              <a:rPr lang="en-US" dirty="0" smtClean="0"/>
              <a:t> und des </a:t>
            </a:r>
            <a:r>
              <a:rPr lang="en-US" dirty="0" err="1" smtClean="0"/>
              <a:t>Handels</a:t>
            </a:r>
            <a:r>
              <a:rPr lang="en-US" dirty="0" smtClean="0"/>
              <a:t>.</a:t>
            </a:r>
            <a:endParaRPr lang="ru-RU" dirty="0"/>
          </a:p>
        </p:txBody>
      </p:sp>
      <p:sp>
        <p:nvSpPr>
          <p:cNvPr id="7" name="Содержимое 6"/>
          <p:cNvSpPr>
            <a:spLocks noGrp="1"/>
          </p:cNvSpPr>
          <p:nvPr>
            <p:ph idx="1"/>
          </p:nvPr>
        </p:nvSpPr>
        <p:spPr/>
        <p:txBody>
          <a:bodyPr numCol="1">
            <a:normAutofit/>
          </a:bodyPr>
          <a:lstStyle/>
          <a:p>
            <a:pPr>
              <a:buNone/>
            </a:pPr>
            <a:r>
              <a:rPr lang="de-DE" sz="2000" b="1" dirty="0" smtClean="0">
                <a:solidFill>
                  <a:schemeClr val="bg1"/>
                </a:solidFill>
                <a:effectLst>
                  <a:outerShdw blurRad="38100" dist="38100" dir="2700000" algn="tl">
                    <a:srgbClr val="000000">
                      <a:alpha val="43137"/>
                    </a:srgbClr>
                  </a:outerShdw>
                </a:effectLst>
              </a:rPr>
              <a:t>Das Antlitz der City wird wesentlich geprägt durch die neuen Kulturbauten. Als Beispiel kann das neue Theater gelten. Köln ist auch reich an Museen. </a:t>
            </a:r>
            <a:r>
              <a:rPr lang="de-DE" sz="2000" b="1" dirty="0" smtClean="0">
                <a:effectLst>
                  <a:outerShdw blurRad="38100" dist="38100" dir="2700000" algn="tl">
                    <a:srgbClr val="000000">
                      <a:alpha val="43137"/>
                    </a:srgbClr>
                  </a:outerShdw>
                </a:effectLst>
              </a:rPr>
              <a:t>Das Wallraf - Richartz - Museum </a:t>
            </a:r>
            <a:r>
              <a:rPr lang="de-DE" sz="2000" b="1" dirty="0" smtClean="0">
                <a:solidFill>
                  <a:schemeClr val="bg1"/>
                </a:solidFill>
                <a:effectLst>
                  <a:outerShdw blurRad="38100" dist="38100" dir="2700000" algn="tl">
                    <a:srgbClr val="000000">
                      <a:alpha val="43137"/>
                    </a:srgbClr>
                  </a:outerShdw>
                </a:effectLst>
              </a:rPr>
              <a:t>offenbart jedem Museumsbesucher seine Funktion als Schatzhaus und beherbergt die mittelalterliche Kölner Malerschule und seine reiche </a:t>
            </a:r>
            <a:r>
              <a:rPr lang="de-DE" sz="2000" b="1" dirty="0" smtClean="0">
                <a:effectLst>
                  <a:outerShdw blurRad="38100" dist="38100" dir="2700000" algn="tl">
                    <a:srgbClr val="000000">
                      <a:alpha val="43137"/>
                    </a:srgbClr>
                  </a:outerShdw>
                </a:effectLst>
              </a:rPr>
              <a:t>moderne Galerie</a:t>
            </a:r>
            <a:r>
              <a:rPr lang="de-DE" sz="2000" b="1" dirty="0" smtClean="0">
                <a:solidFill>
                  <a:schemeClr val="bg1"/>
                </a:solidFill>
                <a:effectLst>
                  <a:outerShdw blurRad="38100" dist="38100" dir="2700000" algn="tl">
                    <a:srgbClr val="000000">
                      <a:alpha val="43137"/>
                    </a:srgbClr>
                  </a:outerShdw>
                </a:effectLst>
              </a:rPr>
              <a:t>. Das </a:t>
            </a:r>
            <a:r>
              <a:rPr lang="de-DE" sz="2000" b="1" dirty="0" smtClean="0">
                <a:effectLst>
                  <a:outerShdw blurRad="38100" dist="38100" dir="2700000" algn="tl">
                    <a:srgbClr val="000000">
                      <a:alpha val="43137"/>
                    </a:srgbClr>
                  </a:outerShdw>
                </a:effectLst>
              </a:rPr>
              <a:t>Schnütgen - Museum</a:t>
            </a:r>
            <a:r>
              <a:rPr lang="de-DE" sz="2000" b="1" dirty="0" smtClean="0">
                <a:solidFill>
                  <a:schemeClr val="bg1"/>
                </a:solidFill>
                <a:effectLst>
                  <a:outerShdw blurRad="38100" dist="38100" dir="2700000" algn="tl">
                    <a:srgbClr val="000000">
                      <a:alpha val="43137"/>
                    </a:srgbClr>
                  </a:outerShdw>
                </a:effectLst>
              </a:rPr>
              <a:t> birgt kostbare Schätze christlicher Kunst des Mittelalters.</a:t>
            </a:r>
          </a:p>
          <a:p>
            <a:pPr>
              <a:buNone/>
            </a:pPr>
            <a:r>
              <a:rPr lang="de-DE" sz="2000" b="1" dirty="0" smtClean="0">
                <a:effectLst>
                  <a:outerShdw blurRad="38100" dist="38100" dir="2700000" algn="tl">
                    <a:srgbClr val="000000">
                      <a:alpha val="43137"/>
                    </a:srgbClr>
                  </a:outerShdw>
                </a:effectLst>
              </a:rPr>
              <a:t>Köln</a:t>
            </a:r>
            <a:r>
              <a:rPr lang="de-DE" sz="2000" b="1" dirty="0" smtClean="0">
                <a:solidFill>
                  <a:schemeClr val="bg1"/>
                </a:solidFill>
                <a:effectLst>
                  <a:outerShdw blurRad="38100" dist="38100" dir="2700000" algn="tl">
                    <a:srgbClr val="000000">
                      <a:alpha val="43137"/>
                    </a:srgbClr>
                  </a:outerShdw>
                </a:effectLst>
              </a:rPr>
              <a:t> ist </a:t>
            </a:r>
            <a:r>
              <a:rPr lang="de-DE" sz="2000" b="1" dirty="0" smtClean="0">
                <a:effectLst>
                  <a:outerShdw blurRad="38100" dist="38100" dir="2700000" algn="tl">
                    <a:srgbClr val="000000">
                      <a:alpha val="43137"/>
                    </a:srgbClr>
                  </a:outerShdw>
                </a:effectLst>
              </a:rPr>
              <a:t>Handels-</a:t>
            </a:r>
            <a:r>
              <a:rPr lang="de-DE" sz="2000" b="1" dirty="0" smtClean="0">
                <a:solidFill>
                  <a:schemeClr val="bg1"/>
                </a:solidFill>
                <a:effectLst>
                  <a:outerShdw blurRad="38100" dist="38100" dir="2700000" algn="tl">
                    <a:srgbClr val="000000">
                      <a:alpha val="43137"/>
                    </a:srgbClr>
                  </a:outerShdw>
                </a:effectLst>
              </a:rPr>
              <a:t> und Industriestadt. Das Finanzzentrum zeigt sich in der Vielzahl großer </a:t>
            </a:r>
            <a:r>
              <a:rPr lang="de-DE" sz="2000" b="1" dirty="0" smtClean="0">
                <a:effectLst>
                  <a:outerShdw blurRad="38100" dist="38100" dir="2700000" algn="tl">
                    <a:srgbClr val="000000">
                      <a:alpha val="43137"/>
                    </a:srgbClr>
                  </a:outerShdw>
                </a:effectLst>
              </a:rPr>
              <a:t>Bank-</a:t>
            </a:r>
            <a:r>
              <a:rPr lang="de-DE" sz="2000" b="1" dirty="0" smtClean="0">
                <a:solidFill>
                  <a:schemeClr val="bg1"/>
                </a:solidFill>
                <a:effectLst>
                  <a:outerShdw blurRad="38100" dist="38100" dir="2700000" algn="tl">
                    <a:srgbClr val="000000">
                      <a:alpha val="43137"/>
                    </a:srgbClr>
                  </a:outerShdw>
                </a:effectLst>
              </a:rPr>
              <a:t> und </a:t>
            </a:r>
            <a:r>
              <a:rPr lang="de-DE" sz="2000" b="1" dirty="0" smtClean="0">
                <a:effectLst>
                  <a:outerShdw blurRad="38100" dist="38100" dir="2700000" algn="tl">
                    <a:srgbClr val="000000">
                      <a:alpha val="43137"/>
                    </a:srgbClr>
                  </a:outerShdw>
                </a:effectLst>
              </a:rPr>
              <a:t>Versicherungsunternehmen</a:t>
            </a:r>
            <a:r>
              <a:rPr lang="de-DE" sz="2000" b="1" dirty="0" smtClean="0">
                <a:solidFill>
                  <a:schemeClr val="bg1"/>
                </a:solidFill>
                <a:effectLst>
                  <a:outerShdw blurRad="38100" dist="38100" dir="2700000" algn="tl">
                    <a:srgbClr val="000000">
                      <a:alpha val="43137"/>
                    </a:srgbClr>
                  </a:outerShdw>
                </a:effectLst>
              </a:rPr>
              <a:t>. Zahlreiche Fachverbände der Wirtschaft und Wissenschaft haben sich in Köln niedergelassen. Kennzeichnend für den Messeplatz Köln sind die Fachmessen im Frühjahr und im Herbst.</a:t>
            </a:r>
          </a:p>
          <a:p>
            <a:pPr>
              <a:buNone/>
            </a:pP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Gotische</a:t>
            </a:r>
            <a:r>
              <a:rPr lang="en-US" dirty="0" smtClean="0"/>
              <a:t>  </a:t>
            </a:r>
            <a:r>
              <a:rPr lang="en-US" dirty="0" err="1" smtClean="0"/>
              <a:t>Bauwerke</a:t>
            </a:r>
            <a:endParaRPr lang="ru-RU" dirty="0"/>
          </a:p>
        </p:txBody>
      </p:sp>
      <p:pic>
        <p:nvPicPr>
          <p:cNvPr id="4" name="Содержимое 3" descr="Keln1.JPG"/>
          <p:cNvPicPr>
            <a:picLocks noGrp="1" noChangeAspect="1"/>
          </p:cNvPicPr>
          <p:nvPr>
            <p:ph idx="1"/>
          </p:nvPr>
        </p:nvPicPr>
        <p:blipFill>
          <a:blip r:embed="rId2" cstate="print"/>
          <a:stretch>
            <a:fillRect/>
          </a:stretch>
        </p:blipFill>
        <p:spPr>
          <a:xfrm>
            <a:off x="642910" y="1785926"/>
            <a:ext cx="4338638" cy="4572032"/>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descr="529px-Кёльн._Церковь_Св.Андрея.jpg"/>
          <p:cNvPicPr>
            <a:picLocks noChangeAspect="1"/>
          </p:cNvPicPr>
          <p:nvPr/>
        </p:nvPicPr>
        <p:blipFill>
          <a:blip r:embed="rId3" cstate="print"/>
          <a:stretch>
            <a:fillRect/>
          </a:stretch>
        </p:blipFill>
        <p:spPr>
          <a:xfrm>
            <a:off x="5786446" y="1928802"/>
            <a:ext cx="2714644" cy="450059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Die </a:t>
            </a:r>
            <a:r>
              <a:rPr lang="en-US" dirty="0" err="1" smtClean="0"/>
              <a:t>Stadt</a:t>
            </a:r>
            <a:r>
              <a:rPr lang="en-US" dirty="0" smtClean="0"/>
              <a:t> des </a:t>
            </a:r>
            <a:r>
              <a:rPr lang="en-US" dirty="0" err="1" smtClean="0"/>
              <a:t>Karnevals</a:t>
            </a:r>
            <a:r>
              <a:rPr lang="en-US" dirty="0" smtClean="0"/>
              <a:t>.</a:t>
            </a:r>
            <a:endParaRPr lang="ru-RU" dirty="0"/>
          </a:p>
        </p:txBody>
      </p:sp>
      <p:sp>
        <p:nvSpPr>
          <p:cNvPr id="3" name="Содержимое 2"/>
          <p:cNvSpPr>
            <a:spLocks noGrp="1"/>
          </p:cNvSpPr>
          <p:nvPr>
            <p:ph idx="1"/>
          </p:nvPr>
        </p:nvSpPr>
        <p:spPr/>
        <p:txBody>
          <a:bodyPr/>
          <a:lstStyle/>
          <a:p>
            <a:pPr>
              <a:buNone/>
            </a:pPr>
            <a:r>
              <a:rPr lang="de-DE" sz="2400" b="1" dirty="0" smtClean="0">
                <a:solidFill>
                  <a:schemeClr val="bg1"/>
                </a:solidFill>
                <a:effectLst>
                  <a:outerShdw blurRad="38100" dist="38100" dir="2700000" algn="tl">
                    <a:srgbClr val="000000">
                      <a:alpha val="43137"/>
                    </a:srgbClr>
                  </a:outerShdw>
                </a:effectLst>
              </a:rPr>
              <a:t>Köln ist eine Stadt des Karnevals. Die Kölner sagen </a:t>
            </a:r>
            <a:r>
              <a:rPr lang="de-DE" sz="2400" b="1" dirty="0" smtClean="0">
                <a:effectLst>
                  <a:outerShdw blurRad="38100" dist="38100" dir="2700000" algn="tl">
                    <a:srgbClr val="000000">
                      <a:alpha val="43137"/>
                    </a:srgbClr>
                  </a:outerShdw>
                </a:effectLst>
              </a:rPr>
              <a:t>"Fastelovend"</a:t>
            </a:r>
            <a:r>
              <a:rPr lang="de-DE" sz="2400" b="1" dirty="0" smtClean="0">
                <a:solidFill>
                  <a:schemeClr val="bg1"/>
                </a:solidFill>
                <a:effectLst>
                  <a:outerShdw blurRad="38100" dist="38100" dir="2700000" algn="tl">
                    <a:srgbClr val="000000">
                      <a:alpha val="43137"/>
                    </a:srgbClr>
                  </a:outerShdw>
                </a:effectLst>
              </a:rPr>
              <a:t>. Freilich der Abend dauert sehr lange. </a:t>
            </a:r>
            <a:r>
              <a:rPr lang="de-DE" sz="2400" b="1" dirty="0" smtClean="0">
                <a:effectLst>
                  <a:outerShdw blurRad="38100" dist="38100" dir="2700000" algn="tl">
                    <a:srgbClr val="000000">
                      <a:alpha val="43137"/>
                    </a:srgbClr>
                  </a:outerShdw>
                </a:effectLst>
              </a:rPr>
              <a:t>Offiziell</a:t>
            </a:r>
            <a:r>
              <a:rPr lang="de-DE" sz="2400" b="1" dirty="0" smtClean="0">
                <a:solidFill>
                  <a:schemeClr val="bg1"/>
                </a:solidFill>
                <a:effectLst>
                  <a:outerShdw blurRad="38100" dist="38100" dir="2700000" algn="tl">
                    <a:srgbClr val="000000">
                      <a:alpha val="43137"/>
                    </a:srgbClr>
                  </a:outerShdw>
                </a:effectLst>
              </a:rPr>
              <a:t> beginnt der </a:t>
            </a:r>
            <a:r>
              <a:rPr lang="de-DE" sz="2400" b="1" dirty="0" smtClean="0">
                <a:effectLst>
                  <a:outerShdw blurRad="38100" dist="38100" dir="2700000" algn="tl">
                    <a:srgbClr val="000000">
                      <a:alpha val="43137"/>
                    </a:srgbClr>
                  </a:outerShdw>
                </a:effectLst>
              </a:rPr>
              <a:t>Karneval</a:t>
            </a:r>
            <a:r>
              <a:rPr lang="de-DE" sz="2400" b="1" dirty="0" smtClean="0">
                <a:solidFill>
                  <a:schemeClr val="bg1"/>
                </a:solidFill>
                <a:effectLst>
                  <a:outerShdw blurRad="38100" dist="38100" dir="2700000" algn="tl">
                    <a:srgbClr val="000000">
                      <a:alpha val="43137"/>
                    </a:srgbClr>
                  </a:outerShdw>
                </a:effectLst>
              </a:rPr>
              <a:t> am </a:t>
            </a:r>
            <a:r>
              <a:rPr lang="de-DE" sz="2400" b="1" dirty="0" smtClean="0">
                <a:effectLst>
                  <a:outerShdw blurRad="38100" dist="38100" dir="2700000" algn="tl">
                    <a:srgbClr val="000000">
                      <a:alpha val="43137"/>
                    </a:srgbClr>
                  </a:outerShdw>
                </a:effectLst>
              </a:rPr>
              <a:t>Elften</a:t>
            </a:r>
            <a:r>
              <a:rPr lang="de-DE" sz="2400" b="1" dirty="0" smtClean="0">
                <a:solidFill>
                  <a:schemeClr val="bg1"/>
                </a:solidFill>
                <a:effectLst>
                  <a:outerShdw blurRad="38100" dist="38100" dir="2700000" algn="tl">
                    <a:srgbClr val="000000">
                      <a:alpha val="43137"/>
                    </a:srgbClr>
                  </a:outerShdw>
                </a:effectLst>
              </a:rPr>
              <a:t> um </a:t>
            </a:r>
            <a:r>
              <a:rPr lang="de-DE" sz="2400" b="1" dirty="0" smtClean="0">
                <a:effectLst>
                  <a:outerShdw blurRad="38100" dist="38100" dir="2700000" algn="tl">
                    <a:srgbClr val="000000">
                      <a:alpha val="43137"/>
                    </a:srgbClr>
                  </a:outerShdw>
                </a:effectLst>
              </a:rPr>
              <a:t>elf</a:t>
            </a:r>
            <a:r>
              <a:rPr lang="de-DE" sz="2400" b="1" dirty="0" smtClean="0">
                <a:solidFill>
                  <a:schemeClr val="bg1"/>
                </a:solidFill>
                <a:effectLst>
                  <a:outerShdw blurRad="38100" dist="38100" dir="2700000" algn="tl">
                    <a:srgbClr val="000000">
                      <a:alpha val="43137"/>
                    </a:srgbClr>
                  </a:outerShdw>
                </a:effectLst>
              </a:rPr>
              <a:t> Uhr </a:t>
            </a:r>
            <a:r>
              <a:rPr lang="de-DE" sz="2400" b="1" dirty="0" smtClean="0">
                <a:effectLst>
                  <a:outerShdw blurRad="38100" dist="38100" dir="2700000" algn="tl">
                    <a:srgbClr val="000000">
                      <a:alpha val="43137"/>
                    </a:srgbClr>
                  </a:outerShdw>
                </a:effectLst>
              </a:rPr>
              <a:t>elf</a:t>
            </a:r>
            <a:r>
              <a:rPr lang="de-DE" sz="2400" b="1" dirty="0" smtClean="0">
                <a:solidFill>
                  <a:schemeClr val="bg1"/>
                </a:solidFill>
                <a:effectLst>
                  <a:outerShdw blurRad="38100" dist="38100" dir="2700000" algn="tl">
                    <a:srgbClr val="000000">
                      <a:alpha val="43137"/>
                    </a:srgbClr>
                  </a:outerShdw>
                </a:effectLst>
              </a:rPr>
              <a:t>, um dann allerdings bis Weihnachten in den einstweiligen Ruhestand zu treten. An Silvester aber erwacht er zu neuem Leben, nimmt nach und nach von der ganzen Stadt Besitz und steigert sich schließlich in den </a:t>
            </a:r>
            <a:r>
              <a:rPr lang="de-DE" sz="2400" b="1" dirty="0" smtClean="0">
                <a:effectLst>
                  <a:outerShdw blurRad="38100" dist="38100" dir="2700000" algn="tl">
                    <a:srgbClr val="000000">
                      <a:alpha val="43137"/>
                    </a:srgbClr>
                  </a:outerShdw>
                </a:effectLst>
              </a:rPr>
              <a:t>Rausch</a:t>
            </a:r>
            <a:r>
              <a:rPr lang="de-DE" sz="2400" b="1" dirty="0" smtClean="0">
                <a:solidFill>
                  <a:schemeClr val="bg1"/>
                </a:solidFill>
                <a:effectLst>
                  <a:outerShdw blurRad="38100" dist="38100" dir="2700000" algn="tl">
                    <a:srgbClr val="000000">
                      <a:alpha val="43137"/>
                    </a:srgbClr>
                  </a:outerShdw>
                </a:effectLst>
              </a:rPr>
              <a:t> der drei tollen </a:t>
            </a:r>
            <a:r>
              <a:rPr lang="de-DE" sz="2400" b="1" dirty="0" smtClean="0">
                <a:effectLst>
                  <a:outerShdw blurRad="38100" dist="38100" dir="2700000" algn="tl">
                    <a:srgbClr val="000000">
                      <a:alpha val="43137"/>
                    </a:srgbClr>
                  </a:outerShdw>
                </a:effectLst>
              </a:rPr>
              <a:t>Tage</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Drei</a:t>
            </a:r>
            <a:r>
              <a:rPr lang="de-DE" sz="2400" b="1" dirty="0" smtClean="0">
                <a:solidFill>
                  <a:schemeClr val="bg1"/>
                </a:solidFill>
                <a:effectLst>
                  <a:outerShdw blurRad="38100" dist="38100" dir="2700000" algn="tl">
                    <a:srgbClr val="000000">
                      <a:alpha val="43137"/>
                    </a:srgbClr>
                  </a:outerShdw>
                </a:effectLst>
              </a:rPr>
              <a:t> </a:t>
            </a:r>
            <a:r>
              <a:rPr lang="de-DE" sz="2400" b="1" dirty="0" smtClean="0">
                <a:effectLst>
                  <a:outerShdw blurRad="38100" dist="38100" dir="2700000" algn="tl">
                    <a:srgbClr val="000000">
                      <a:alpha val="43137"/>
                    </a:srgbClr>
                  </a:outerShdw>
                </a:effectLst>
              </a:rPr>
              <a:t>Tage </a:t>
            </a:r>
            <a:r>
              <a:rPr lang="de-DE" sz="2400" b="1" dirty="0" smtClean="0">
                <a:solidFill>
                  <a:schemeClr val="bg1"/>
                </a:solidFill>
                <a:effectLst>
                  <a:outerShdw blurRad="38100" dist="38100" dir="2700000" algn="tl">
                    <a:srgbClr val="000000">
                      <a:alpha val="43137"/>
                    </a:srgbClr>
                  </a:outerShdw>
                </a:effectLst>
              </a:rPr>
              <a:t>herrscht pure Lebensfreude.</a:t>
            </a:r>
          </a:p>
          <a:p>
            <a:endParaRPr lang="ru-RU" dirty="0"/>
          </a:p>
        </p:txBody>
      </p:sp>
    </p:spTree>
  </p:cSld>
  <p:clrMapOvr>
    <a:masterClrMapping/>
  </p:clrMapOvr>
  <p:transition spd="med">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dirty="0" err="1" smtClean="0">
                <a:solidFill>
                  <a:srgbClr val="7030A0"/>
                </a:solidFill>
                <a:effectLst>
                  <a:outerShdw blurRad="60007" dist="310007" dir="7680000" sy="30000" kx="1300200" algn="ctr" rotWithShape="0">
                    <a:prstClr val="black">
                      <a:alpha val="32000"/>
                    </a:prstClr>
                  </a:outerShdw>
                </a:effectLst>
              </a:rPr>
              <a:t>Beantworten</a:t>
            </a:r>
            <a:r>
              <a:rPr lang="en-US" sz="4800" dirty="0" smtClean="0">
                <a:solidFill>
                  <a:srgbClr val="7030A0"/>
                </a:solidFill>
                <a:effectLst>
                  <a:outerShdw blurRad="60007" dist="310007" dir="7680000" sy="30000" kx="1300200" algn="ctr" rotWithShape="0">
                    <a:prstClr val="black">
                      <a:alpha val="32000"/>
                    </a:prstClr>
                  </a:outerShdw>
                </a:effectLst>
              </a:rPr>
              <a:t> Sie bitte!</a:t>
            </a:r>
            <a:endParaRPr lang="ru-RU" sz="4800" dirty="0">
              <a:solidFill>
                <a:srgbClr val="7030A0"/>
              </a:solidFill>
              <a:effectLst>
                <a:outerShdw blurRad="60007" dist="310007" dir="7680000" sy="30000" kx="1300200" algn="ctr" rotWithShape="0">
                  <a:prstClr val="black">
                    <a:alpha val="32000"/>
                  </a:prstClr>
                </a:outerShdw>
              </a:effectLst>
            </a:endParaRPr>
          </a:p>
        </p:txBody>
      </p:sp>
      <p:sp>
        <p:nvSpPr>
          <p:cNvPr id="3" name="Содержимое 2"/>
          <p:cNvSpPr>
            <a:spLocks noGrp="1"/>
          </p:cNvSpPr>
          <p:nvPr>
            <p:ph idx="1"/>
          </p:nvPr>
        </p:nvSpPr>
        <p:spPr/>
        <p:txBody>
          <a:bodyPr anchor="ctr"/>
          <a:lstStyle/>
          <a:p>
            <a:pPr algn="just">
              <a:buFont typeface="Wingdings" pitchFamily="2" charset="2"/>
              <a:buChar char="Ø"/>
            </a:pPr>
            <a:r>
              <a:rPr lang="de-DE" b="1" dirty="0" smtClean="0">
                <a:solidFill>
                  <a:srgbClr val="00B0F0"/>
                </a:solidFill>
                <a:effectLst>
                  <a:outerShdw blurRad="38100" dist="38100" dir="2700000" algn="tl">
                    <a:srgbClr val="000000">
                      <a:alpha val="43137"/>
                    </a:srgbClr>
                  </a:outerShdw>
                </a:effectLst>
              </a:rPr>
              <a:t>Wie </a:t>
            </a:r>
            <a:r>
              <a:rPr lang="de-DE" b="1" dirty="0" err="1" smtClean="0">
                <a:solidFill>
                  <a:srgbClr val="00B0F0"/>
                </a:solidFill>
                <a:effectLst>
                  <a:outerShdw blurRad="38100" dist="38100" dir="2700000" algn="tl">
                    <a:srgbClr val="000000">
                      <a:alpha val="43137"/>
                    </a:srgbClr>
                  </a:outerShdw>
                </a:effectLst>
              </a:rPr>
              <a:t>heisst</a:t>
            </a:r>
            <a:r>
              <a:rPr lang="de-DE" b="1" dirty="0" smtClean="0">
                <a:solidFill>
                  <a:srgbClr val="00B0F0"/>
                </a:solidFill>
                <a:effectLst>
                  <a:outerShdw blurRad="38100" dist="38100" dir="2700000" algn="tl">
                    <a:srgbClr val="000000">
                      <a:alpha val="43137"/>
                    </a:srgbClr>
                  </a:outerShdw>
                </a:effectLst>
              </a:rPr>
              <a:t> das Wahrzeichen der Stadt Köln?</a:t>
            </a:r>
          </a:p>
          <a:p>
            <a:pPr algn="just">
              <a:buFont typeface="Wingdings" pitchFamily="2" charset="2"/>
              <a:buChar char="Ø"/>
            </a:pPr>
            <a:r>
              <a:rPr lang="de-DE" b="1" dirty="0" smtClean="0">
                <a:solidFill>
                  <a:srgbClr val="00B0F0"/>
                </a:solidFill>
                <a:effectLst>
                  <a:outerShdw blurRad="38100" dist="38100" dir="2700000" algn="tl">
                    <a:srgbClr val="000000">
                      <a:alpha val="43137"/>
                    </a:srgbClr>
                  </a:outerShdw>
                </a:effectLst>
              </a:rPr>
              <a:t>Welche Museen gibt es in Köln?</a:t>
            </a:r>
          </a:p>
          <a:p>
            <a:pPr algn="just">
              <a:buFont typeface="Wingdings" pitchFamily="2" charset="2"/>
              <a:buChar char="Ø"/>
            </a:pPr>
            <a:r>
              <a:rPr lang="de-DE" b="1" dirty="0" smtClean="0">
                <a:solidFill>
                  <a:srgbClr val="00B0F0"/>
                </a:solidFill>
                <a:effectLst>
                  <a:outerShdw blurRad="38100" dist="38100" dir="2700000" algn="tl">
                    <a:srgbClr val="000000">
                      <a:alpha val="43137"/>
                    </a:srgbClr>
                  </a:outerShdw>
                </a:effectLst>
              </a:rPr>
              <a:t>Was beherbergen sie?</a:t>
            </a:r>
          </a:p>
          <a:p>
            <a:pPr algn="just">
              <a:buFont typeface="Wingdings" pitchFamily="2" charset="2"/>
              <a:buChar char="Ø"/>
            </a:pPr>
            <a:r>
              <a:rPr lang="de-DE" b="1" dirty="0" smtClean="0">
                <a:solidFill>
                  <a:srgbClr val="00B0F0"/>
                </a:solidFill>
                <a:effectLst>
                  <a:outerShdw blurRad="38100" dist="38100" dir="2700000" algn="tl">
                    <a:srgbClr val="000000">
                      <a:alpha val="43137"/>
                    </a:srgbClr>
                  </a:outerShdw>
                </a:effectLst>
              </a:rPr>
              <a:t>Warum kann sich Köln eine Handels- uns Industriestadt nennen?</a:t>
            </a:r>
          </a:p>
          <a:p>
            <a:pPr>
              <a:buNone/>
            </a:pPr>
            <a:endParaRPr lang="ru-RU" dirty="0"/>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dirty="0" smtClean="0">
                <a:solidFill>
                  <a:schemeClr val="bg1"/>
                </a:solidFill>
              </a:rPr>
              <a:t>Land </a:t>
            </a:r>
            <a:r>
              <a:rPr lang="en-US" sz="4400" dirty="0" err="1" smtClean="0">
                <a:solidFill>
                  <a:schemeClr val="bg1"/>
                </a:solidFill>
              </a:rPr>
              <a:t>Nordrhein</a:t>
            </a:r>
            <a:r>
              <a:rPr lang="en-US" sz="4400" dirty="0" smtClean="0">
                <a:solidFill>
                  <a:schemeClr val="bg1"/>
                </a:solidFill>
              </a:rPr>
              <a:t> – </a:t>
            </a:r>
            <a:r>
              <a:rPr lang="en-US" sz="4400" dirty="0" err="1" smtClean="0">
                <a:solidFill>
                  <a:schemeClr val="bg1"/>
                </a:solidFill>
              </a:rPr>
              <a:t>Westfalen</a:t>
            </a:r>
            <a:r>
              <a:rPr lang="en-US" sz="4400" dirty="0" smtClean="0">
                <a:solidFill>
                  <a:schemeClr val="bg1"/>
                </a:solidFill>
              </a:rPr>
              <a:t>.</a:t>
            </a:r>
            <a:endParaRPr lang="ru-RU" sz="4400" dirty="0">
              <a:solidFill>
                <a:schemeClr val="bg1"/>
              </a:solidFill>
            </a:endParaRPr>
          </a:p>
        </p:txBody>
      </p:sp>
      <p:pic>
        <p:nvPicPr>
          <p:cNvPr id="4" name="Содержимое 3" descr="f0a8185c31.gif"/>
          <p:cNvPicPr>
            <a:picLocks noGrp="1" noChangeAspect="1"/>
          </p:cNvPicPr>
          <p:nvPr>
            <p:ph idx="1"/>
          </p:nvPr>
        </p:nvPicPr>
        <p:blipFill>
          <a:blip r:embed="rId2" cstate="print"/>
          <a:stretch>
            <a:fillRect/>
          </a:stretch>
        </p:blipFill>
        <p:spPr>
          <a:xfrm>
            <a:off x="714348" y="1428736"/>
            <a:ext cx="7786742" cy="5214974"/>
          </a:xfr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Das Land Nordrhein-Westfalen</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de-DE" sz="2000" b="1" dirty="0" smtClean="0">
                <a:solidFill>
                  <a:schemeClr val="bg1"/>
                </a:solidFill>
                <a:effectLst>
                  <a:outerShdw blurRad="38100" dist="38100" dir="2700000" algn="tl">
                    <a:srgbClr val="000000">
                      <a:alpha val="43137"/>
                    </a:srgbClr>
                  </a:outerShdw>
                </a:effectLst>
              </a:rPr>
              <a:t>Mit</a:t>
            </a:r>
            <a:r>
              <a:rPr lang="de-DE" sz="2000" b="1" dirty="0" smtClean="0">
                <a:effectLst>
                  <a:outerShdw blurRad="38100" dist="38100" dir="2700000" algn="tl">
                    <a:srgbClr val="000000">
                      <a:alpha val="43137"/>
                    </a:srgbClr>
                  </a:outerShdw>
                </a:effectLst>
              </a:rPr>
              <a:t> 17,1 </a:t>
            </a:r>
            <a:r>
              <a:rPr lang="de-DE" sz="2000" b="1" dirty="0" smtClean="0">
                <a:solidFill>
                  <a:schemeClr val="bg1"/>
                </a:solidFill>
                <a:effectLst>
                  <a:outerShdw blurRad="38100" dist="38100" dir="2700000" algn="tl">
                    <a:srgbClr val="000000">
                      <a:alpha val="43137"/>
                    </a:srgbClr>
                  </a:outerShdw>
                </a:effectLst>
              </a:rPr>
              <a:t>Millionen Menschen auf </a:t>
            </a:r>
            <a:r>
              <a:rPr lang="de-DE" sz="2000" b="1" dirty="0" smtClean="0">
                <a:effectLst>
                  <a:outerShdw blurRad="38100" dist="38100" dir="2700000" algn="tl">
                    <a:srgbClr val="000000">
                      <a:alpha val="43137"/>
                    </a:srgbClr>
                  </a:outerShdw>
                </a:effectLst>
              </a:rPr>
              <a:t>34067 qkm </a:t>
            </a:r>
            <a:r>
              <a:rPr lang="de-DE" sz="2000" b="1" dirty="0" smtClean="0">
                <a:solidFill>
                  <a:schemeClr val="bg1"/>
                </a:solidFill>
                <a:effectLst>
                  <a:outerShdw blurRad="38100" dist="38100" dir="2700000" algn="tl">
                    <a:srgbClr val="000000">
                      <a:alpha val="43137"/>
                    </a:srgbClr>
                  </a:outerShdw>
                </a:effectLst>
              </a:rPr>
              <a:t>ist </a:t>
            </a:r>
            <a:r>
              <a:rPr lang="de-DE" sz="2000" b="1" dirty="0" smtClean="0">
                <a:effectLst>
                  <a:outerShdw blurRad="38100" dist="38100" dir="2700000" algn="tl">
                    <a:srgbClr val="000000">
                      <a:alpha val="43137"/>
                    </a:srgbClr>
                  </a:outerShdw>
                </a:effectLst>
              </a:rPr>
              <a:t>Nordrhein - Westfalen </a:t>
            </a:r>
            <a:r>
              <a:rPr lang="de-DE" sz="2000" b="1" dirty="0" smtClean="0">
                <a:solidFill>
                  <a:schemeClr val="bg1"/>
                </a:solidFill>
                <a:effectLst>
                  <a:outerShdw blurRad="38100" dist="38100" dir="2700000" algn="tl">
                    <a:srgbClr val="000000">
                      <a:alpha val="43137"/>
                    </a:srgbClr>
                  </a:outerShdw>
                </a:effectLst>
              </a:rPr>
              <a:t>das bevolkerungreichste Land der Bundesrepublik Deutschland.</a:t>
            </a:r>
          </a:p>
          <a:p>
            <a:pPr>
              <a:buNone/>
            </a:pPr>
            <a:r>
              <a:rPr lang="de-DE" sz="2000" b="1" dirty="0" smtClean="0">
                <a:solidFill>
                  <a:schemeClr val="bg1"/>
                </a:solidFill>
                <a:effectLst>
                  <a:outerShdw blurRad="38100" dist="38100" dir="2700000" algn="tl">
                    <a:srgbClr val="000000">
                      <a:alpha val="43137"/>
                    </a:srgbClr>
                  </a:outerShdw>
                </a:effectLst>
              </a:rPr>
              <a:t>Die Landeshauptstadt heißt </a:t>
            </a:r>
            <a:r>
              <a:rPr lang="de-DE" sz="2000" b="1" dirty="0" smtClean="0">
                <a:effectLst>
                  <a:outerShdw blurRad="38100" dist="38100" dir="2700000" algn="tl">
                    <a:srgbClr val="000000">
                      <a:alpha val="43137"/>
                    </a:srgbClr>
                  </a:outerShdw>
                </a:effectLst>
              </a:rPr>
              <a:t>Düsseldorf</a:t>
            </a:r>
            <a:r>
              <a:rPr lang="de-DE" sz="2000" b="1" dirty="0" smtClean="0">
                <a:solidFill>
                  <a:schemeClr val="bg1"/>
                </a:solidFill>
                <a:effectLst>
                  <a:outerShdw blurRad="38100" dist="38100" dir="2700000" algn="tl">
                    <a:srgbClr val="000000">
                      <a:alpha val="43137"/>
                    </a:srgbClr>
                  </a:outerShdw>
                </a:effectLst>
              </a:rPr>
              <a:t>. Die fünf Regieringbezirke : </a:t>
            </a:r>
            <a:r>
              <a:rPr lang="de-DE" sz="2000" b="1" dirty="0" smtClean="0">
                <a:effectLst>
                  <a:outerShdw blurRad="38100" dist="38100" dir="2700000" algn="tl">
                    <a:srgbClr val="000000">
                      <a:alpha val="43137"/>
                    </a:srgbClr>
                  </a:outerShdw>
                </a:effectLst>
              </a:rPr>
              <a:t>Düsseldorf</a:t>
            </a:r>
            <a:r>
              <a:rPr lang="de-DE" sz="2000" b="1" dirty="0" smtClean="0">
                <a:solidFill>
                  <a:schemeClr val="bg1"/>
                </a:solidFill>
                <a:effectLst>
                  <a:outerShdw blurRad="38100" dist="38100" dir="2700000" algn="tl">
                    <a:srgbClr val="000000">
                      <a:alpha val="43137"/>
                    </a:srgbClr>
                  </a:outerShdw>
                </a:effectLst>
              </a:rPr>
              <a:t>, </a:t>
            </a:r>
            <a:r>
              <a:rPr lang="de-DE" sz="2000" b="1" dirty="0" smtClean="0">
                <a:effectLst>
                  <a:outerShdw blurRad="38100" dist="38100" dir="2700000" algn="tl">
                    <a:srgbClr val="000000">
                      <a:alpha val="43137"/>
                    </a:srgbClr>
                  </a:outerShdw>
                </a:effectLst>
              </a:rPr>
              <a:t>Köln</a:t>
            </a:r>
            <a:r>
              <a:rPr lang="de-DE" sz="2000" b="1" dirty="0" smtClean="0">
                <a:solidFill>
                  <a:schemeClr val="bg1"/>
                </a:solidFill>
                <a:effectLst>
                  <a:outerShdw blurRad="38100" dist="38100" dir="2700000" algn="tl">
                    <a:srgbClr val="000000">
                      <a:alpha val="43137"/>
                    </a:srgbClr>
                  </a:outerShdw>
                </a:effectLst>
              </a:rPr>
              <a:t>,</a:t>
            </a:r>
            <a:r>
              <a:rPr lang="de-DE" sz="2000" b="1" dirty="0" smtClean="0">
                <a:effectLst>
                  <a:outerShdw blurRad="38100" dist="38100" dir="2700000" algn="tl">
                    <a:srgbClr val="000000">
                      <a:alpha val="43137"/>
                    </a:srgbClr>
                  </a:outerShdw>
                </a:effectLst>
              </a:rPr>
              <a:t> Münster</a:t>
            </a:r>
            <a:r>
              <a:rPr lang="de-DE" sz="2000" b="1" dirty="0" smtClean="0">
                <a:solidFill>
                  <a:schemeClr val="bg1"/>
                </a:solidFill>
                <a:effectLst>
                  <a:outerShdw blurRad="38100" dist="38100" dir="2700000" algn="tl">
                    <a:srgbClr val="000000">
                      <a:alpha val="43137"/>
                    </a:srgbClr>
                  </a:outerShdw>
                </a:effectLst>
              </a:rPr>
              <a:t>, Detmold und Arnsberg sind in  31 Kreise aufgeteilt. Das Land hat </a:t>
            </a:r>
            <a:r>
              <a:rPr lang="de-DE" sz="2000" b="1" dirty="0" smtClean="0">
                <a:effectLst>
                  <a:outerShdw blurRad="38100" dist="38100" dir="2700000" algn="tl">
                    <a:srgbClr val="000000">
                      <a:alpha val="43137"/>
                    </a:srgbClr>
                  </a:outerShdw>
                </a:effectLst>
              </a:rPr>
              <a:t>23</a:t>
            </a:r>
            <a:r>
              <a:rPr lang="de-DE" sz="2000" b="1" dirty="0" smtClean="0">
                <a:solidFill>
                  <a:schemeClr val="bg1"/>
                </a:solidFill>
                <a:effectLst>
                  <a:outerShdw blurRad="38100" dist="38100" dir="2700000" algn="tl">
                    <a:srgbClr val="000000">
                      <a:alpha val="43137"/>
                    </a:srgbClr>
                  </a:outerShdw>
                </a:effectLst>
              </a:rPr>
              <a:t> kreisfreie Städte und </a:t>
            </a:r>
            <a:r>
              <a:rPr lang="de-DE" sz="2000" b="1" dirty="0" smtClean="0">
                <a:effectLst>
                  <a:outerShdw blurRad="38100" dist="38100" dir="2700000" algn="tl">
                    <a:srgbClr val="000000">
                      <a:alpha val="43137"/>
                    </a:srgbClr>
                  </a:outerShdw>
                </a:effectLst>
              </a:rPr>
              <a:t>29</a:t>
            </a:r>
            <a:r>
              <a:rPr lang="de-DE" sz="2000" b="1" dirty="0" smtClean="0">
                <a:solidFill>
                  <a:schemeClr val="bg1"/>
                </a:solidFill>
                <a:effectLst>
                  <a:outerShdw blurRad="38100" dist="38100" dir="2700000" algn="tl">
                    <a:srgbClr val="000000">
                      <a:alpha val="43137"/>
                    </a:srgbClr>
                  </a:outerShdw>
                </a:effectLst>
              </a:rPr>
              <a:t> Großstädte mit über </a:t>
            </a:r>
            <a:r>
              <a:rPr lang="de-DE" sz="2000" b="1" dirty="0" smtClean="0">
                <a:effectLst>
                  <a:outerShdw blurRad="38100" dist="38100" dir="2700000" algn="tl">
                    <a:srgbClr val="000000">
                      <a:alpha val="43137"/>
                    </a:srgbClr>
                  </a:outerShdw>
                </a:effectLst>
              </a:rPr>
              <a:t>100000</a:t>
            </a:r>
            <a:r>
              <a:rPr lang="de-DE" sz="2000" b="1" dirty="0" smtClean="0">
                <a:solidFill>
                  <a:schemeClr val="bg1"/>
                </a:solidFill>
                <a:effectLst>
                  <a:outerShdw blurRad="38100" dist="38100" dir="2700000" algn="tl">
                    <a:srgbClr val="000000">
                      <a:alpha val="43137"/>
                    </a:srgbClr>
                  </a:outerShdw>
                </a:effectLst>
              </a:rPr>
              <a:t> Einwohnern. Die größten Flüsse sind der Rhein, die Lippe, die Ems. Aus diesem Land kommen </a:t>
            </a:r>
            <a:r>
              <a:rPr lang="de-DE" sz="2000" b="1" dirty="0" smtClean="0">
                <a:effectLst>
                  <a:outerShdw blurRad="38100" dist="38100" dir="2700000" algn="tl">
                    <a:srgbClr val="000000">
                      <a:alpha val="43137"/>
                    </a:srgbClr>
                  </a:outerShdw>
                </a:effectLst>
              </a:rPr>
              <a:t>65 Prozent </a:t>
            </a:r>
            <a:r>
              <a:rPr lang="de-DE" sz="2000" b="1" dirty="0" smtClean="0">
                <a:solidFill>
                  <a:schemeClr val="bg1"/>
                </a:solidFill>
                <a:effectLst>
                  <a:outerShdw blurRad="38100" dist="38100" dir="2700000" algn="tl">
                    <a:srgbClr val="000000">
                      <a:alpha val="43137"/>
                    </a:srgbClr>
                  </a:outerShdw>
                </a:effectLst>
              </a:rPr>
              <a:t>der Stahlproduktion  und </a:t>
            </a:r>
            <a:r>
              <a:rPr lang="de-DE" sz="2000" b="1" dirty="0" smtClean="0">
                <a:effectLst>
                  <a:outerShdw blurRad="38100" dist="38100" dir="2700000" algn="tl">
                    <a:srgbClr val="000000">
                      <a:alpha val="43137"/>
                    </a:srgbClr>
                  </a:outerShdw>
                </a:effectLst>
              </a:rPr>
              <a:t>39 Prozent</a:t>
            </a:r>
            <a:r>
              <a:rPr lang="de-DE" sz="2000" b="1" dirty="0" smtClean="0">
                <a:solidFill>
                  <a:schemeClr val="bg1"/>
                </a:solidFill>
                <a:effectLst>
                  <a:outerShdw blurRad="38100" dist="38100" dir="2700000" algn="tl">
                    <a:srgbClr val="000000">
                      <a:alpha val="43137"/>
                    </a:srgbClr>
                  </a:outerShdw>
                </a:effectLst>
              </a:rPr>
              <a:t> der Chemischen Produkte, </a:t>
            </a:r>
            <a:r>
              <a:rPr lang="de-DE" sz="2000" b="1" dirty="0" smtClean="0">
                <a:effectLst>
                  <a:outerShdw blurRad="38100" dist="38100" dir="2700000" algn="tl">
                    <a:srgbClr val="000000">
                      <a:alpha val="43137"/>
                    </a:srgbClr>
                  </a:outerShdw>
                </a:effectLst>
              </a:rPr>
              <a:t>44 </a:t>
            </a:r>
            <a:r>
              <a:rPr lang="de-DE" sz="2000" b="1" dirty="0" smtClean="0">
                <a:solidFill>
                  <a:schemeClr val="bg1"/>
                </a:solidFill>
                <a:effectLst>
                  <a:outerShdw blurRad="38100" dist="38100" dir="2700000" algn="tl">
                    <a:srgbClr val="000000">
                      <a:alpha val="43137"/>
                    </a:srgbClr>
                  </a:outerShdw>
                </a:effectLst>
              </a:rPr>
              <a:t> der größten Konzerne haben hier ihnen Sitz. Das Land verfügt über ein breites, landesweites Forschungsnetz. An  </a:t>
            </a:r>
            <a:r>
              <a:rPr lang="de-DE" sz="2000" b="1" dirty="0" smtClean="0">
                <a:effectLst>
                  <a:outerShdw blurRad="38100" dist="38100" dir="2700000" algn="tl">
                    <a:srgbClr val="000000">
                      <a:alpha val="43137"/>
                    </a:srgbClr>
                  </a:outerShdw>
                </a:effectLst>
              </a:rPr>
              <a:t>49</a:t>
            </a:r>
            <a:r>
              <a:rPr lang="de-DE" sz="2000" b="1" dirty="0" smtClean="0">
                <a:solidFill>
                  <a:schemeClr val="bg1"/>
                </a:solidFill>
                <a:effectLst>
                  <a:outerShdw blurRad="38100" dist="38100" dir="2700000" algn="tl">
                    <a:srgbClr val="000000">
                      <a:alpha val="43137"/>
                    </a:srgbClr>
                  </a:outerShdw>
                </a:effectLst>
              </a:rPr>
              <a:t> Hochschulen studieren rund </a:t>
            </a:r>
            <a:r>
              <a:rPr lang="de-DE" sz="2000" b="1" dirty="0" smtClean="0">
                <a:effectLst>
                  <a:outerShdw blurRad="38100" dist="38100" dir="2700000" algn="tl">
                    <a:srgbClr val="000000">
                      <a:alpha val="43137"/>
                    </a:srgbClr>
                  </a:outerShdw>
                </a:effectLst>
              </a:rPr>
              <a:t>476000 Studenten</a:t>
            </a:r>
            <a:r>
              <a:rPr lang="de-DE" sz="2000" b="1" dirty="0" smtClean="0">
                <a:solidFill>
                  <a:schemeClr val="bg1"/>
                </a:solidFill>
                <a:effectLst>
                  <a:outerShdw blurRad="38100" dist="38100" dir="2700000" algn="tl">
                    <a:srgbClr val="000000">
                      <a:alpha val="43137"/>
                    </a:srgbClr>
                  </a:outerShdw>
                </a:effectLst>
              </a:rPr>
              <a:t>. Der ungewöhnliche Reichtum an Kontrasten macht </a:t>
            </a:r>
            <a:r>
              <a:rPr lang="de-DE" sz="2000" b="1" dirty="0" smtClean="0">
                <a:effectLst>
                  <a:outerShdw blurRad="38100" dist="38100" dir="2700000" algn="tl">
                    <a:srgbClr val="000000">
                      <a:alpha val="43137"/>
                    </a:srgbClr>
                  </a:outerShdw>
                </a:effectLst>
              </a:rPr>
              <a:t>Nordrhein - Westfalen </a:t>
            </a:r>
            <a:r>
              <a:rPr lang="de-DE" sz="2000" b="1" dirty="0" smtClean="0">
                <a:solidFill>
                  <a:schemeClr val="bg1"/>
                </a:solidFill>
                <a:effectLst>
                  <a:outerShdw blurRad="38100" dist="38100" dir="2700000" algn="tl">
                    <a:srgbClr val="000000">
                      <a:alpha val="43137"/>
                    </a:srgbClr>
                  </a:outerShdw>
                </a:effectLst>
              </a:rPr>
              <a:t>unverwechselbar und liebenswert. Die Skala der Eindrücke reicht vom Industrieland Ruhrgebiet über die großen Metropole </a:t>
            </a:r>
            <a:r>
              <a:rPr lang="de-DE" sz="2000" b="1" dirty="0" smtClean="0">
                <a:effectLst>
                  <a:outerShdw blurRad="38100" dist="38100" dir="2700000" algn="tl">
                    <a:srgbClr val="000000">
                      <a:alpha val="43137"/>
                    </a:srgbClr>
                  </a:outerShdw>
                </a:effectLst>
              </a:rPr>
              <a:t>Düsseldorf </a:t>
            </a:r>
            <a:r>
              <a:rPr lang="de-DE" sz="2000" b="1" dirty="0" smtClean="0">
                <a:solidFill>
                  <a:schemeClr val="bg1"/>
                </a:solidFill>
                <a:effectLst>
                  <a:outerShdw blurRad="38100" dist="38100" dir="2700000" algn="tl">
                    <a:srgbClr val="000000">
                      <a:alpha val="43137"/>
                    </a:srgbClr>
                  </a:outerShdw>
                </a:effectLst>
              </a:rPr>
              <a:t>und </a:t>
            </a:r>
            <a:r>
              <a:rPr lang="de-DE" sz="2000" b="1" dirty="0" smtClean="0">
                <a:effectLst>
                  <a:outerShdw blurRad="38100" dist="38100" dir="2700000" algn="tl">
                    <a:srgbClr val="000000">
                      <a:alpha val="43137"/>
                    </a:srgbClr>
                  </a:outerShdw>
                </a:effectLst>
              </a:rPr>
              <a:t>Köln</a:t>
            </a:r>
            <a:r>
              <a:rPr lang="de-DE" sz="2000" b="1" dirty="0" smtClean="0">
                <a:solidFill>
                  <a:schemeClr val="bg1"/>
                </a:solidFill>
                <a:effectLst>
                  <a:outerShdw blurRad="38100" dist="38100" dir="2700000" algn="tl">
                    <a:srgbClr val="000000">
                      <a:alpha val="43137"/>
                    </a:srgbClr>
                  </a:outerShdw>
                </a:effectLst>
              </a:rPr>
              <a:t>, Bonn bis hin zur romantischen Ecken im Sauerland oder im Bergischen Land</a:t>
            </a:r>
            <a:r>
              <a:rPr lang="de-DE" sz="1800" b="1" dirty="0" smtClean="0">
                <a:solidFill>
                  <a:schemeClr val="bg1"/>
                </a:solidFill>
                <a:effectLst>
                  <a:outerShdw blurRad="38100" dist="38100" dir="2700000" algn="tl">
                    <a:srgbClr val="000000">
                      <a:alpha val="43137"/>
                    </a:srgbClr>
                  </a:outerShdw>
                </a:effectLst>
              </a:rPr>
              <a:t>.</a:t>
            </a:r>
            <a:endParaRPr lang="ru-RU" sz="18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de-DE" sz="2000" b="1" dirty="0" smtClean="0">
                <a:solidFill>
                  <a:schemeClr val="bg1"/>
                </a:solidFill>
                <a:effectLst>
                  <a:outerShdw blurRad="38100" dist="38100" dir="2700000" algn="tl">
                    <a:srgbClr val="000000">
                      <a:alpha val="43137"/>
                    </a:srgbClr>
                  </a:outerShdw>
                </a:effectLst>
              </a:rPr>
              <a:t>Nach </a:t>
            </a:r>
            <a:r>
              <a:rPr lang="de-DE" sz="2000" b="1" dirty="0" smtClean="0">
                <a:effectLst>
                  <a:outerShdw blurRad="38100" dist="38100" dir="2700000" algn="tl">
                    <a:srgbClr val="000000">
                      <a:alpha val="43137"/>
                    </a:srgbClr>
                  </a:outerShdw>
                </a:effectLst>
              </a:rPr>
              <a:t>1945</a:t>
            </a:r>
            <a:r>
              <a:rPr lang="de-DE" sz="2000" b="1" dirty="0" smtClean="0">
                <a:solidFill>
                  <a:schemeClr val="bg1"/>
                </a:solidFill>
                <a:effectLst>
                  <a:outerShdw blurRad="38100" dist="38100" dir="2700000" algn="tl">
                    <a:srgbClr val="000000">
                      <a:alpha val="43137"/>
                    </a:srgbClr>
                  </a:outerShdw>
                </a:effectLst>
              </a:rPr>
              <a:t> waren innerhalb der britischen Besatzungszone die rheinischen Regierungsbezirke Düsseldorf, Köln und Aachen zur Nordrheinprovinz zusammengefaßt worden. Am </a:t>
            </a:r>
            <a:r>
              <a:rPr lang="de-DE" sz="2000" b="1" dirty="0" smtClean="0">
                <a:effectLst>
                  <a:outerShdw blurRad="38100" dist="38100" dir="2700000" algn="tl">
                    <a:srgbClr val="000000">
                      <a:alpha val="43137"/>
                    </a:srgbClr>
                  </a:outerShdw>
                </a:effectLst>
              </a:rPr>
              <a:t>23. August 1946 </a:t>
            </a:r>
            <a:r>
              <a:rPr lang="de-DE" sz="2000" b="1" dirty="0" smtClean="0">
                <a:solidFill>
                  <a:schemeClr val="bg1"/>
                </a:solidFill>
                <a:effectLst>
                  <a:outerShdw blurRad="38100" dist="38100" dir="2700000" algn="tl">
                    <a:srgbClr val="000000">
                      <a:alpha val="43137"/>
                    </a:srgbClr>
                  </a:outerShdw>
                </a:effectLst>
              </a:rPr>
              <a:t>wurde dieses Gebilde mit Westfalen vereinigt : Ein neues Land war geboren. Es wurde </a:t>
            </a:r>
            <a:r>
              <a:rPr lang="de-DE" sz="2000" b="1" dirty="0" smtClean="0">
                <a:effectLst>
                  <a:outerShdw blurRad="38100" dist="38100" dir="2700000" algn="tl">
                    <a:srgbClr val="000000">
                      <a:alpha val="43137"/>
                    </a:srgbClr>
                  </a:outerShdw>
                </a:effectLst>
              </a:rPr>
              <a:t>"Nordrhein - Westfalen" </a:t>
            </a:r>
            <a:r>
              <a:rPr lang="de-DE" sz="2000" b="1" dirty="0" smtClean="0">
                <a:solidFill>
                  <a:schemeClr val="bg1"/>
                </a:solidFill>
                <a:effectLst>
                  <a:outerShdw blurRad="38100" dist="38100" dir="2700000" algn="tl">
                    <a:srgbClr val="000000">
                      <a:alpha val="43137"/>
                    </a:srgbClr>
                  </a:outerShdw>
                </a:effectLst>
              </a:rPr>
              <a:t>getauft. Ein </a:t>
            </a:r>
            <a:r>
              <a:rPr lang="en-US" sz="2000" b="1" dirty="0" smtClean="0">
                <a:solidFill>
                  <a:schemeClr val="bg1"/>
                </a:solidFill>
                <a:effectLst>
                  <a:outerShdw blurRad="38100" dist="38100" dir="2700000" algn="tl">
                    <a:srgbClr val="000000">
                      <a:alpha val="43137"/>
                    </a:srgbClr>
                  </a:outerShdw>
                </a:effectLst>
              </a:rPr>
              <a:t>J</a:t>
            </a:r>
            <a:r>
              <a:rPr lang="de-DE" sz="2000" b="1" dirty="0" err="1" smtClean="0">
                <a:solidFill>
                  <a:schemeClr val="bg1"/>
                </a:solidFill>
                <a:effectLst>
                  <a:outerShdw blurRad="38100" dist="38100" dir="2700000" algn="tl">
                    <a:srgbClr val="000000">
                      <a:alpha val="43137"/>
                    </a:srgbClr>
                  </a:outerShdw>
                </a:effectLst>
              </a:rPr>
              <a:t>ahr</a:t>
            </a:r>
            <a:r>
              <a:rPr lang="de-DE" sz="2000" b="1" dirty="0" smtClean="0">
                <a:solidFill>
                  <a:schemeClr val="bg1"/>
                </a:solidFill>
                <a:effectLst>
                  <a:outerShdw blurRad="38100" dist="38100" dir="2700000" algn="tl">
                    <a:srgbClr val="000000">
                      <a:alpha val="43137"/>
                    </a:srgbClr>
                  </a:outerShdw>
                </a:effectLst>
              </a:rPr>
              <a:t> </a:t>
            </a:r>
            <a:r>
              <a:rPr lang="de-DE" sz="2000" b="1" dirty="0" err="1" smtClean="0">
                <a:solidFill>
                  <a:schemeClr val="bg1"/>
                </a:solidFill>
                <a:effectLst>
                  <a:outerShdw blurRad="38100" dist="38100" dir="2700000" algn="tl">
                    <a:srgbClr val="000000">
                      <a:alpha val="43137"/>
                    </a:srgbClr>
                  </a:outerShdw>
                </a:effectLst>
              </a:rPr>
              <a:t>spater</a:t>
            </a:r>
            <a:r>
              <a:rPr lang="de-DE" sz="2000" b="1" dirty="0" smtClean="0">
                <a:solidFill>
                  <a:schemeClr val="bg1"/>
                </a:solidFill>
                <a:effectLst>
                  <a:outerShdw blurRad="38100" dist="38100" dir="2700000" algn="tl">
                    <a:srgbClr val="000000">
                      <a:alpha val="43137"/>
                    </a:srgbClr>
                  </a:outerShdw>
                </a:effectLst>
              </a:rPr>
              <a:t> kam das Land Lippe hinzu.</a:t>
            </a:r>
            <a:endParaRPr lang="ru-RU" sz="2000" b="1" dirty="0">
              <a:solidFill>
                <a:schemeClr val="bg1"/>
              </a:solidFill>
              <a:effectLst>
                <a:outerShdw blurRad="38100" dist="38100" dir="2700000" algn="tl">
                  <a:srgbClr val="000000">
                    <a:alpha val="43137"/>
                  </a:srgbClr>
                </a:outerShdw>
              </a:effectLst>
            </a:endParaRPr>
          </a:p>
        </p:txBody>
      </p:sp>
      <p:pic>
        <p:nvPicPr>
          <p:cNvPr id="4" name="Рисунок 3" descr="konstany1_resize.jpg"/>
          <p:cNvPicPr>
            <a:picLocks noChangeAspect="1"/>
          </p:cNvPicPr>
          <p:nvPr/>
        </p:nvPicPr>
        <p:blipFill>
          <a:blip r:embed="rId2" cstate="print"/>
          <a:stretch>
            <a:fillRect/>
          </a:stretch>
        </p:blipFill>
        <p:spPr>
          <a:xfrm>
            <a:off x="857224" y="3786190"/>
            <a:ext cx="7643866" cy="2643206"/>
          </a:xfrm>
          <a:prstGeom prst="rect">
            <a:avLst/>
          </a:prstGeom>
          <a:ln w="228600" cap="sq" cmpd="thickThin">
            <a:solidFill>
              <a:srgbClr val="000000"/>
            </a:solidFill>
            <a:prstDash val="solid"/>
            <a:miter lim="800000"/>
          </a:ln>
          <a:effectLst>
            <a:innerShdw blurRad="76200">
              <a:srgbClr val="000000"/>
            </a:innerShdw>
          </a:effectLst>
        </p:spPr>
      </p:pic>
      <p:sp>
        <p:nvSpPr>
          <p:cNvPr id="5" name="Заголовок 4"/>
          <p:cNvSpPr>
            <a:spLocks noGrp="1"/>
          </p:cNvSpPr>
          <p:nvPr>
            <p:ph type="title"/>
          </p:nvPr>
        </p:nvSpPr>
        <p:spPr/>
        <p:txBody>
          <a:bodyPr/>
          <a:lstStyle/>
          <a:p>
            <a:r>
              <a:rPr lang="en-US" dirty="0" smtClean="0"/>
              <a:t>Die </a:t>
            </a:r>
            <a:r>
              <a:rPr lang="en-US" dirty="0" err="1" smtClean="0"/>
              <a:t>Vereinigung</a:t>
            </a:r>
            <a:r>
              <a:rPr lang="en-US" dirty="0" smtClean="0"/>
              <a:t> des </a:t>
            </a:r>
            <a:r>
              <a:rPr lang="en-US" dirty="0" err="1" smtClean="0"/>
              <a:t>Landes</a:t>
            </a:r>
            <a:r>
              <a:rPr lang="en-US" dirty="0" smtClean="0"/>
              <a:t>.</a:t>
            </a:r>
            <a:endParaRPr lang="ru-RU" dirty="0"/>
          </a:p>
        </p:txBody>
      </p:sp>
    </p:spTree>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smtClean="0">
                <a:solidFill>
                  <a:schemeClr val="accent6">
                    <a:lumMod val="40000"/>
                    <a:lumOff val="60000"/>
                  </a:schemeClr>
                </a:solidFill>
                <a:effectLst>
                  <a:outerShdw blurRad="60007" dist="200025" dir="15000000" sy="30000" kx="-1800000" algn="bl" rotWithShape="0">
                    <a:prstClr val="black">
                      <a:alpha val="32000"/>
                    </a:prstClr>
                  </a:outerShdw>
                </a:effectLst>
                <a:latin typeface="+mn-lt"/>
              </a:rPr>
              <a:t>Düsseldorf</a:t>
            </a:r>
            <a:endParaRPr lang="ru-RU" sz="5400" dirty="0">
              <a:solidFill>
                <a:schemeClr val="accent6">
                  <a:lumMod val="40000"/>
                  <a:lumOff val="60000"/>
                </a:schemeClr>
              </a:solidFill>
              <a:effectLst>
                <a:outerShdw blurRad="60007" dist="200025" dir="15000000" sy="30000" kx="-1800000" algn="bl" rotWithShape="0">
                  <a:prstClr val="black">
                    <a:alpha val="32000"/>
                  </a:prstClr>
                </a:outerShdw>
              </a:effectLst>
              <a:latin typeface="+mn-lt"/>
            </a:endParaRPr>
          </a:p>
        </p:txBody>
      </p:sp>
      <p:pic>
        <p:nvPicPr>
          <p:cNvPr id="4" name="Содержимое 3" descr="wpapers_ru_Дюссельдорф---Германия.jpg"/>
          <p:cNvPicPr>
            <a:picLocks noGrp="1" noChangeAspect="1"/>
          </p:cNvPicPr>
          <p:nvPr>
            <p:ph idx="1"/>
          </p:nvPr>
        </p:nvPicPr>
        <p:blipFill>
          <a:blip r:embed="rId2" cstate="print"/>
          <a:stretch>
            <a:fillRect/>
          </a:stretch>
        </p:blipFill>
        <p:spPr>
          <a:xfrm>
            <a:off x="571472" y="1500174"/>
            <a:ext cx="8001056" cy="492922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Die </a:t>
            </a:r>
            <a:r>
              <a:rPr lang="en-US" dirty="0" err="1" smtClean="0"/>
              <a:t>Hauptstadt</a:t>
            </a:r>
            <a:r>
              <a:rPr lang="en-US" dirty="0" smtClean="0"/>
              <a:t> des </a:t>
            </a:r>
            <a:r>
              <a:rPr lang="en-US" dirty="0" err="1" smtClean="0"/>
              <a:t>Landes</a:t>
            </a:r>
            <a:r>
              <a:rPr lang="en-US" dirty="0" smtClean="0"/>
              <a:t>.</a:t>
            </a:r>
            <a:endParaRPr lang="ru-RU" dirty="0"/>
          </a:p>
        </p:txBody>
      </p:sp>
      <p:sp>
        <p:nvSpPr>
          <p:cNvPr id="3" name="Содержимое 2"/>
          <p:cNvSpPr>
            <a:spLocks noGrp="1"/>
          </p:cNvSpPr>
          <p:nvPr>
            <p:ph idx="1"/>
          </p:nvPr>
        </p:nvSpPr>
        <p:spPr/>
        <p:txBody>
          <a:bodyPr>
            <a:normAutofit fontScale="70000" lnSpcReduction="20000"/>
          </a:bodyPr>
          <a:lstStyle/>
          <a:p>
            <a:pPr>
              <a:buNone/>
            </a:pPr>
            <a:r>
              <a:rPr lang="de-DE" b="1" dirty="0" smtClean="0">
                <a:effectLst>
                  <a:outerShdw blurRad="38100" dist="38100" dir="2700000" algn="tl">
                    <a:srgbClr val="000000">
                      <a:alpha val="43137"/>
                    </a:srgbClr>
                  </a:outerShdw>
                </a:effectLst>
              </a:rPr>
              <a:t>Düsseldorf</a:t>
            </a:r>
            <a:r>
              <a:rPr lang="de-DE" b="1" dirty="0" smtClean="0">
                <a:solidFill>
                  <a:schemeClr val="bg1"/>
                </a:solidFill>
                <a:effectLst>
                  <a:outerShdw blurRad="38100" dist="38100" dir="2700000" algn="tl">
                    <a:srgbClr val="000000">
                      <a:alpha val="43137"/>
                    </a:srgbClr>
                  </a:outerShdw>
                </a:effectLst>
              </a:rPr>
              <a:t> ist ein Verwaltungs- und Bankenzentrum des Ruhrgebietes und zugleich die Hauptstadt des Landes </a:t>
            </a:r>
            <a:r>
              <a:rPr lang="de-DE" b="1" dirty="0" smtClean="0">
                <a:effectLst>
                  <a:outerShdw blurRad="38100" dist="38100" dir="2700000" algn="tl">
                    <a:srgbClr val="000000">
                      <a:alpha val="43137"/>
                    </a:srgbClr>
                  </a:outerShdw>
                </a:effectLst>
              </a:rPr>
              <a:t>Nordrhein - Westfalen</a:t>
            </a:r>
            <a:r>
              <a:rPr lang="de-DE" b="1" dirty="0" smtClean="0">
                <a:solidFill>
                  <a:schemeClr val="bg1"/>
                </a:solidFill>
                <a:effectLst>
                  <a:outerShdw blurRad="38100" dist="38100" dir="2700000" algn="tl">
                    <a:srgbClr val="000000">
                      <a:alpha val="43137"/>
                    </a:srgbClr>
                  </a:outerShdw>
                </a:effectLst>
              </a:rPr>
              <a:t>.</a:t>
            </a:r>
          </a:p>
          <a:p>
            <a:pPr>
              <a:buNone/>
            </a:pPr>
            <a:r>
              <a:rPr lang="de-DE" b="1" dirty="0" smtClean="0">
                <a:solidFill>
                  <a:schemeClr val="bg1"/>
                </a:solidFill>
                <a:effectLst>
                  <a:outerShdw blurRad="38100" dist="38100" dir="2700000" algn="tl">
                    <a:srgbClr val="000000">
                      <a:alpha val="43137"/>
                    </a:srgbClr>
                  </a:outerShdw>
                </a:effectLst>
              </a:rPr>
              <a:t>Düsseldorf, zuerst ein kleines Fischerdorf auf dem rechten Rheinufer an der Mündung der Düssel, heute eine Messe und Kongreßstadt, ein Kultur- und Handelszentrum, erinnert an die berühmten deutschen Komponisten und Dichter.</a:t>
            </a:r>
          </a:p>
          <a:p>
            <a:pPr>
              <a:buNone/>
            </a:pPr>
            <a:r>
              <a:rPr lang="de-DE" b="1" dirty="0" smtClean="0">
                <a:solidFill>
                  <a:schemeClr val="bg1"/>
                </a:solidFill>
                <a:effectLst>
                  <a:outerShdw blurRad="38100" dist="38100" dir="2700000" algn="tl">
                    <a:srgbClr val="000000">
                      <a:alpha val="43137"/>
                    </a:srgbClr>
                  </a:outerShdw>
                </a:effectLst>
              </a:rPr>
              <a:t>In der Altstadt stehen eine Reihe sehr interessanter alter Bauwerke. Das sind das historische Rathaus von </a:t>
            </a:r>
            <a:r>
              <a:rPr lang="de-DE" b="1" dirty="0" smtClean="0">
                <a:effectLst>
                  <a:outerShdw blurRad="38100" dist="38100" dir="2700000" algn="tl">
                    <a:srgbClr val="000000">
                      <a:alpha val="43137"/>
                    </a:srgbClr>
                  </a:outerShdw>
                </a:effectLst>
              </a:rPr>
              <a:t>1573</a:t>
            </a:r>
            <a:r>
              <a:rPr lang="de-DE" b="1" dirty="0" smtClean="0">
                <a:solidFill>
                  <a:schemeClr val="bg1"/>
                </a:solidFill>
                <a:effectLst>
                  <a:outerShdw blurRad="38100" dist="38100" dir="2700000" algn="tl">
                    <a:srgbClr val="000000">
                      <a:alpha val="43137"/>
                    </a:srgbClr>
                  </a:outerShdw>
                </a:effectLst>
              </a:rPr>
              <a:t> und alte Sankt Lambertuskirche.</a:t>
            </a:r>
          </a:p>
          <a:p>
            <a:pPr>
              <a:buNone/>
            </a:pPr>
            <a:r>
              <a:rPr lang="de-DE" b="1" dirty="0" smtClean="0">
                <a:solidFill>
                  <a:schemeClr val="bg1"/>
                </a:solidFill>
                <a:effectLst>
                  <a:outerShdw blurRad="38100" dist="38100" dir="2700000" algn="tl">
                    <a:srgbClr val="000000">
                      <a:alpha val="43137"/>
                    </a:srgbClr>
                  </a:outerShdw>
                </a:effectLst>
              </a:rPr>
              <a:t>Düsseldorf ist die Heimatstadt von Heinrich Heine.</a:t>
            </a:r>
          </a:p>
          <a:p>
            <a:pPr>
              <a:buNone/>
            </a:pPr>
            <a:r>
              <a:rPr lang="de-DE" b="1" dirty="0" smtClean="0">
                <a:solidFill>
                  <a:schemeClr val="bg1"/>
                </a:solidFill>
                <a:effectLst>
                  <a:outerShdw blurRad="38100" dist="38100" dir="2700000" algn="tl">
                    <a:srgbClr val="000000">
                      <a:alpha val="43137"/>
                    </a:srgbClr>
                  </a:outerShdw>
                </a:effectLst>
              </a:rPr>
              <a:t>Sein Geburtshaus befand sich in der Altstadt, Birkenstraße </a:t>
            </a:r>
            <a:r>
              <a:rPr lang="de-DE" b="1" dirty="0" smtClean="0">
                <a:effectLst>
                  <a:outerShdw blurRad="38100" dist="38100" dir="2700000" algn="tl">
                    <a:srgbClr val="000000">
                      <a:alpha val="43137"/>
                    </a:srgbClr>
                  </a:outerShdw>
                </a:effectLst>
              </a:rPr>
              <a:t>53</a:t>
            </a:r>
            <a:r>
              <a:rPr lang="de-DE" b="1" dirty="0" smtClean="0">
                <a:solidFill>
                  <a:schemeClr val="bg1"/>
                </a:solidFill>
                <a:effectLst>
                  <a:outerShdw blurRad="38100" dist="38100" dir="2700000" algn="tl">
                    <a:srgbClr val="000000">
                      <a:alpha val="43137"/>
                    </a:srgbClr>
                  </a:outerShdw>
                </a:effectLst>
              </a:rPr>
              <a:t>. In dieser Straße wurde das </a:t>
            </a:r>
            <a:r>
              <a:rPr lang="de-DE" b="1" dirty="0" smtClean="0">
                <a:effectLst>
                  <a:outerShdw blurRad="38100" dist="38100" dir="2700000" algn="tl">
                    <a:srgbClr val="000000">
                      <a:alpha val="43137"/>
                    </a:srgbClr>
                  </a:outerShdw>
                </a:effectLst>
              </a:rPr>
              <a:t>Heine - Institut </a:t>
            </a:r>
            <a:r>
              <a:rPr lang="de-DE" b="1" dirty="0" smtClean="0">
                <a:solidFill>
                  <a:schemeClr val="bg1"/>
                </a:solidFill>
                <a:effectLst>
                  <a:outerShdw blurRad="38100" dist="38100" dir="2700000" algn="tl">
                    <a:srgbClr val="000000">
                      <a:alpha val="43137"/>
                    </a:srgbClr>
                  </a:outerShdw>
                </a:effectLst>
              </a:rPr>
              <a:t>im Jahre </a:t>
            </a:r>
            <a:r>
              <a:rPr lang="de-DE" b="1" dirty="0" smtClean="0">
                <a:effectLst>
                  <a:outerShdw blurRad="38100" dist="38100" dir="2700000" algn="tl">
                    <a:srgbClr val="000000">
                      <a:alpha val="43137"/>
                    </a:srgbClr>
                  </a:outerShdw>
                </a:effectLst>
              </a:rPr>
              <a:t>1974</a:t>
            </a:r>
            <a:r>
              <a:rPr lang="de-DE" b="1" dirty="0" smtClean="0">
                <a:solidFill>
                  <a:schemeClr val="bg1"/>
                </a:solidFill>
                <a:effectLst>
                  <a:outerShdw blurRad="38100" dist="38100" dir="2700000" algn="tl">
                    <a:srgbClr val="000000">
                      <a:alpha val="43137"/>
                    </a:srgbClr>
                  </a:outerShdw>
                </a:effectLst>
              </a:rPr>
              <a:t> eingeweiht.</a:t>
            </a:r>
          </a:p>
          <a:p>
            <a:pPr>
              <a:buNone/>
            </a:pPr>
            <a:r>
              <a:rPr lang="de-DE" b="1" dirty="0" smtClean="0">
                <a:solidFill>
                  <a:schemeClr val="bg1"/>
                </a:solidFill>
                <a:effectLst>
                  <a:outerShdw blurRad="38100" dist="38100" dir="2700000" algn="tl">
                    <a:srgbClr val="000000">
                      <a:alpha val="43137"/>
                    </a:srgbClr>
                  </a:outerShdw>
                </a:effectLst>
              </a:rPr>
              <a:t>Im Archiv und in der </a:t>
            </a:r>
            <a:r>
              <a:rPr lang="de-DE" b="1" dirty="0" smtClean="0">
                <a:effectLst>
                  <a:outerShdw blurRad="38100" dist="38100" dir="2700000" algn="tl">
                    <a:srgbClr val="000000">
                      <a:alpha val="43137"/>
                    </a:srgbClr>
                  </a:outerShdw>
                </a:effectLst>
              </a:rPr>
              <a:t>Bibliothek</a:t>
            </a:r>
            <a:r>
              <a:rPr lang="de-DE" b="1" dirty="0" smtClean="0">
                <a:solidFill>
                  <a:schemeClr val="bg1"/>
                </a:solidFill>
                <a:effectLst>
                  <a:outerShdw blurRad="38100" dist="38100" dir="2700000" algn="tl">
                    <a:srgbClr val="000000">
                      <a:alpha val="43137"/>
                    </a:srgbClr>
                  </a:outerShdw>
                </a:effectLst>
              </a:rPr>
              <a:t> befinden sich etwa </a:t>
            </a:r>
            <a:r>
              <a:rPr lang="de-DE" b="1" dirty="0" smtClean="0">
                <a:effectLst>
                  <a:outerShdw blurRad="38100" dist="38100" dir="2700000" algn="tl">
                    <a:srgbClr val="000000">
                      <a:alpha val="43137"/>
                    </a:srgbClr>
                  </a:outerShdw>
                </a:effectLst>
              </a:rPr>
              <a:t>4000</a:t>
            </a:r>
            <a:r>
              <a:rPr lang="de-DE" b="1" dirty="0" smtClean="0">
                <a:solidFill>
                  <a:schemeClr val="bg1"/>
                </a:solidFill>
                <a:effectLst>
                  <a:outerShdw blurRad="38100" dist="38100" dir="2700000" algn="tl">
                    <a:srgbClr val="000000">
                      <a:alpha val="43137"/>
                    </a:srgbClr>
                  </a:outerShdw>
                </a:effectLst>
              </a:rPr>
              <a:t> Heine - Manuskripte und </a:t>
            </a:r>
            <a:r>
              <a:rPr lang="de-DE" b="1" dirty="0" smtClean="0">
                <a:effectLst>
                  <a:outerShdw blurRad="38100" dist="38100" dir="2700000" algn="tl">
                    <a:srgbClr val="000000">
                      <a:alpha val="43137"/>
                    </a:srgbClr>
                  </a:outerShdw>
                </a:effectLst>
              </a:rPr>
              <a:t>10000 Bande </a:t>
            </a:r>
            <a:r>
              <a:rPr lang="de-DE" b="1" dirty="0" smtClean="0">
                <a:solidFill>
                  <a:schemeClr val="bg1"/>
                </a:solidFill>
                <a:effectLst>
                  <a:outerShdw blurRad="38100" dist="38100" dir="2700000" algn="tl">
                    <a:srgbClr val="000000">
                      <a:alpha val="43137"/>
                    </a:srgbClr>
                  </a:outerShdw>
                </a:effectLst>
              </a:rPr>
              <a:t>von und über Heine.</a:t>
            </a:r>
            <a:endParaRPr lang="ru-RU"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Düsseldorf </a:t>
            </a:r>
            <a:r>
              <a:rPr lang="en-US" dirty="0" err="1" smtClean="0"/>
              <a:t>nennt</a:t>
            </a:r>
            <a:r>
              <a:rPr lang="en-US" dirty="0" smtClean="0"/>
              <a:t> man die </a:t>
            </a:r>
            <a:r>
              <a:rPr lang="en-US" dirty="0" err="1" smtClean="0"/>
              <a:t>Stadt</a:t>
            </a:r>
            <a:r>
              <a:rPr lang="en-US" dirty="0" smtClean="0"/>
              <a:t> </a:t>
            </a:r>
            <a:r>
              <a:rPr lang="en-US" dirty="0" err="1" smtClean="0"/>
              <a:t>der</a:t>
            </a:r>
            <a:r>
              <a:rPr lang="en-US" dirty="0" smtClean="0"/>
              <a:t> </a:t>
            </a:r>
            <a:r>
              <a:rPr lang="en-US" dirty="0" err="1" smtClean="0"/>
              <a:t>Museen</a:t>
            </a:r>
            <a:r>
              <a:rPr lang="en-US" dirty="0" smtClean="0"/>
              <a:t>.</a:t>
            </a:r>
            <a:endParaRPr lang="ru-RU" dirty="0"/>
          </a:p>
        </p:txBody>
      </p:sp>
      <p:sp>
        <p:nvSpPr>
          <p:cNvPr id="3" name="Содержимое 2"/>
          <p:cNvSpPr>
            <a:spLocks noGrp="1"/>
          </p:cNvSpPr>
          <p:nvPr>
            <p:ph idx="1"/>
          </p:nvPr>
        </p:nvSpPr>
        <p:spPr/>
        <p:txBody>
          <a:bodyPr>
            <a:noAutofit/>
          </a:bodyPr>
          <a:lstStyle/>
          <a:p>
            <a:pPr>
              <a:buNone/>
            </a:pPr>
            <a:r>
              <a:rPr lang="de-DE" sz="2000" b="1" dirty="0" smtClean="0">
                <a:effectLst>
                  <a:outerShdw blurRad="38100" dist="38100" dir="2700000" algn="tl">
                    <a:srgbClr val="000000">
                      <a:alpha val="43137"/>
                    </a:srgbClr>
                  </a:outerShdw>
                </a:effectLst>
              </a:rPr>
              <a:t>Düsseldorf</a:t>
            </a:r>
            <a:r>
              <a:rPr lang="de-DE" sz="2000" b="1" dirty="0" smtClean="0">
                <a:solidFill>
                  <a:schemeClr val="bg1"/>
                </a:solidFill>
                <a:effectLst>
                  <a:outerShdw blurRad="38100" dist="38100" dir="2700000" algn="tl">
                    <a:srgbClr val="000000">
                      <a:alpha val="43137"/>
                    </a:srgbClr>
                  </a:outerShdw>
                </a:effectLst>
              </a:rPr>
              <a:t> hat mehrere Museen, z.B. die Kunstsammlung </a:t>
            </a:r>
            <a:r>
              <a:rPr lang="de-DE" sz="2000" b="1" dirty="0" smtClean="0">
                <a:effectLst>
                  <a:outerShdw blurRad="38100" dist="38100" dir="2700000" algn="tl">
                    <a:srgbClr val="000000">
                      <a:alpha val="43137"/>
                    </a:srgbClr>
                  </a:outerShdw>
                </a:effectLst>
              </a:rPr>
              <a:t>Nordrhein - Westfalen</a:t>
            </a:r>
            <a:r>
              <a:rPr lang="de-DE" sz="2000" b="1" dirty="0" smtClean="0">
                <a:solidFill>
                  <a:schemeClr val="bg1"/>
                </a:solidFill>
                <a:effectLst>
                  <a:outerShdw blurRad="38100" dist="38100" dir="2700000" algn="tl">
                    <a:srgbClr val="000000">
                      <a:alpha val="43137"/>
                    </a:srgbClr>
                  </a:outerShdw>
                </a:effectLst>
              </a:rPr>
              <a:t>, das Kunstmuseum mit Hauptwerken der </a:t>
            </a:r>
            <a:r>
              <a:rPr lang="de-DE" sz="2000" b="1" dirty="0" smtClean="0">
                <a:effectLst>
                  <a:outerShdw blurRad="38100" dist="38100" dir="2700000" algn="tl">
                    <a:srgbClr val="000000">
                      <a:alpha val="43137"/>
                    </a:srgbClr>
                  </a:outerShdw>
                </a:effectLst>
              </a:rPr>
              <a:t>Düsseldorfer Malerschule</a:t>
            </a:r>
            <a:r>
              <a:rPr lang="de-DE" sz="2000" b="1" dirty="0" smtClean="0">
                <a:solidFill>
                  <a:schemeClr val="bg1"/>
                </a:solidFill>
                <a:effectLst>
                  <a:outerShdw blurRad="38100" dist="38100" dir="2700000" algn="tl">
                    <a:srgbClr val="000000">
                      <a:alpha val="43137"/>
                    </a:srgbClr>
                  </a:outerShdw>
                </a:effectLst>
              </a:rPr>
              <a:t>.</a:t>
            </a:r>
          </a:p>
          <a:p>
            <a:pPr>
              <a:buNone/>
            </a:pPr>
            <a:r>
              <a:rPr lang="de-DE" sz="2000" b="1" dirty="0" smtClean="0">
                <a:effectLst>
                  <a:outerShdw blurRad="38100" dist="38100" dir="2700000" algn="tl">
                    <a:srgbClr val="000000">
                      <a:alpha val="43137"/>
                    </a:srgbClr>
                  </a:outerShdw>
                </a:effectLst>
              </a:rPr>
              <a:t>Das Goethe - Museum </a:t>
            </a:r>
            <a:r>
              <a:rPr lang="de-DE" sz="2000" b="1" dirty="0" smtClean="0">
                <a:solidFill>
                  <a:schemeClr val="bg1"/>
                </a:solidFill>
                <a:effectLst>
                  <a:outerShdw blurRad="38100" dist="38100" dir="2700000" algn="tl">
                    <a:srgbClr val="000000">
                      <a:alpha val="43137"/>
                    </a:srgbClr>
                  </a:outerShdw>
                </a:effectLst>
              </a:rPr>
              <a:t>enthält Manuskripte, Striche und Autographen von </a:t>
            </a:r>
            <a:r>
              <a:rPr lang="de-DE" sz="2000" b="1" dirty="0" smtClean="0">
                <a:effectLst>
                  <a:outerShdw blurRad="38100" dist="38100" dir="2700000" algn="tl">
                    <a:srgbClr val="000000">
                      <a:alpha val="43137"/>
                    </a:srgbClr>
                  </a:outerShdw>
                </a:effectLst>
              </a:rPr>
              <a:t>Goethe </a:t>
            </a:r>
            <a:r>
              <a:rPr lang="de-DE" sz="2000" b="1" dirty="0" smtClean="0">
                <a:solidFill>
                  <a:schemeClr val="bg1"/>
                </a:solidFill>
                <a:effectLst>
                  <a:outerShdw blurRad="38100" dist="38100" dir="2700000" algn="tl">
                    <a:srgbClr val="000000">
                      <a:alpha val="43137"/>
                    </a:srgbClr>
                  </a:outerShdw>
                </a:effectLst>
              </a:rPr>
              <a:t>sowie Gemälde und Büsten des Dichters. Die Oper und das Schauspielhaus gehören zu den führenden Bühnen </a:t>
            </a:r>
            <a:r>
              <a:rPr lang="de-DE" sz="2000" b="1" dirty="0" smtClean="0">
                <a:effectLst>
                  <a:outerShdw blurRad="38100" dist="38100" dir="2700000" algn="tl">
                    <a:srgbClr val="000000">
                      <a:alpha val="43137"/>
                    </a:srgbClr>
                  </a:outerShdw>
                </a:effectLst>
              </a:rPr>
              <a:t>Deutschlands</a:t>
            </a:r>
            <a:r>
              <a:rPr lang="de-DE" sz="2000" b="1" dirty="0" smtClean="0">
                <a:solidFill>
                  <a:schemeClr val="bg1"/>
                </a:solidFill>
                <a:effectLst>
                  <a:outerShdw blurRad="38100" dist="38100" dir="2700000" algn="tl">
                    <a:srgbClr val="000000">
                      <a:alpha val="43137"/>
                    </a:srgbClr>
                  </a:outerShdw>
                </a:effectLst>
              </a:rPr>
              <a:t>. Düsseldorf  ist die Hauptstadt des Kunsthandels. Es gibt hier auch viele Ausstellungen und</a:t>
            </a:r>
          </a:p>
          <a:p>
            <a:pPr>
              <a:buNone/>
            </a:pPr>
            <a:r>
              <a:rPr lang="de-DE" sz="2000" b="1" dirty="0" smtClean="0">
                <a:solidFill>
                  <a:schemeClr val="bg1"/>
                </a:solidFill>
                <a:effectLst>
                  <a:outerShdw blurRad="38100" dist="38100" dir="2700000" algn="tl">
                    <a:srgbClr val="000000">
                      <a:alpha val="43137"/>
                    </a:srgbClr>
                  </a:outerShdw>
                </a:effectLst>
              </a:rPr>
              <a:t>      kleine Galerien. Hier finden im </a:t>
            </a:r>
            <a:r>
              <a:rPr lang="de-DE" sz="2000" b="1" dirty="0" smtClean="0">
                <a:effectLst>
                  <a:outerShdw blurRad="38100" dist="38100" dir="2700000" algn="tl">
                    <a:srgbClr val="000000">
                      <a:alpha val="43137"/>
                    </a:srgbClr>
                  </a:outerShdw>
                </a:effectLst>
              </a:rPr>
              <a:t>März</a:t>
            </a:r>
            <a:r>
              <a:rPr lang="de-DE" sz="2000" b="1" dirty="0" smtClean="0">
                <a:solidFill>
                  <a:schemeClr val="bg1"/>
                </a:solidFill>
                <a:effectLst>
                  <a:outerShdw blurRad="38100" dist="38100" dir="2700000" algn="tl">
                    <a:srgbClr val="000000">
                      <a:alpha val="43137"/>
                    </a:srgbClr>
                  </a:outerShdw>
                </a:effectLst>
              </a:rPr>
              <a:t> und </a:t>
            </a:r>
            <a:r>
              <a:rPr lang="de-DE" sz="2000" b="1" dirty="0" smtClean="0">
                <a:effectLst>
                  <a:outerShdw blurRad="38100" dist="38100" dir="2700000" algn="tl">
                    <a:srgbClr val="000000">
                      <a:alpha val="43137"/>
                    </a:srgbClr>
                  </a:outerShdw>
                </a:effectLst>
              </a:rPr>
              <a:t>September</a:t>
            </a:r>
            <a:r>
              <a:rPr lang="de-DE" sz="2000" b="1" dirty="0" smtClean="0">
                <a:solidFill>
                  <a:schemeClr val="bg1"/>
                </a:solidFill>
                <a:effectLst>
                  <a:outerShdw blurRad="38100" dist="38100" dir="2700000" algn="tl">
                    <a:srgbClr val="000000">
                      <a:alpha val="43137"/>
                    </a:srgbClr>
                  </a:outerShdw>
                </a:effectLst>
              </a:rPr>
              <a:t> Modemessen statt. Das Herz der Stadt ist die Königsallee, sie wird kurz </a:t>
            </a:r>
            <a:r>
              <a:rPr lang="de-DE" sz="2000" b="1" dirty="0" smtClean="0">
                <a:effectLst>
                  <a:outerShdw blurRad="38100" dist="38100" dir="2700000" algn="tl">
                    <a:srgbClr val="000000">
                      <a:alpha val="43137"/>
                    </a:srgbClr>
                  </a:outerShdw>
                </a:effectLst>
              </a:rPr>
              <a:t>"Kö" </a:t>
            </a:r>
            <a:r>
              <a:rPr lang="de-DE" sz="2000" b="1" dirty="0" smtClean="0">
                <a:solidFill>
                  <a:schemeClr val="bg1"/>
                </a:solidFill>
                <a:effectLst>
                  <a:outerShdw blurRad="38100" dist="38100" dir="2700000" algn="tl">
                    <a:srgbClr val="000000">
                      <a:alpha val="43137"/>
                    </a:srgbClr>
                  </a:outerShdw>
                </a:effectLst>
              </a:rPr>
              <a:t>genannt. Dort zeigt sich die elegante Welt, dort tritt man sich in den Straßencafes und dort wurde der Preußenkönig bei einem Besuch in </a:t>
            </a:r>
            <a:r>
              <a:rPr lang="de-DE" sz="2000" b="1" dirty="0" smtClean="0">
                <a:effectLst>
                  <a:outerShdw blurRad="38100" dist="38100" dir="2700000" algn="tl">
                    <a:srgbClr val="000000">
                      <a:alpha val="43137"/>
                    </a:srgbClr>
                  </a:outerShdw>
                </a:effectLst>
              </a:rPr>
              <a:t>Düsseldorf</a:t>
            </a:r>
            <a:r>
              <a:rPr lang="de-DE" sz="2000" b="1" dirty="0" smtClean="0">
                <a:solidFill>
                  <a:schemeClr val="bg1"/>
                </a:solidFill>
                <a:effectLst>
                  <a:outerShdw blurRad="38100" dist="38100" dir="2700000" algn="tl">
                    <a:srgbClr val="000000">
                      <a:alpha val="43137"/>
                    </a:srgbClr>
                  </a:outerShdw>
                </a:effectLst>
              </a:rPr>
              <a:t> </a:t>
            </a:r>
            <a:r>
              <a:rPr lang="de-DE" sz="2000" b="1" dirty="0" smtClean="0">
                <a:effectLst>
                  <a:outerShdw blurRad="38100" dist="38100" dir="2700000" algn="tl">
                    <a:srgbClr val="000000">
                      <a:alpha val="43137"/>
                    </a:srgbClr>
                  </a:outerShdw>
                </a:effectLst>
              </a:rPr>
              <a:t>1848 </a:t>
            </a:r>
            <a:r>
              <a:rPr lang="de-DE" sz="2000" b="1" dirty="0" smtClean="0">
                <a:solidFill>
                  <a:schemeClr val="bg1"/>
                </a:solidFill>
                <a:effectLst>
                  <a:outerShdw blurRad="38100" dist="38100" dir="2700000" algn="tl">
                    <a:srgbClr val="000000">
                      <a:alpha val="43137"/>
                    </a:srgbClr>
                  </a:outerShdw>
                </a:effectLst>
              </a:rPr>
              <a:t>mit einem Pferdeapfel beworfen. Damit der König nicht dachte, daß sie schlechte Preußen sind, benannten sie die Straße </a:t>
            </a:r>
            <a:r>
              <a:rPr lang="de-DE" sz="2000" b="1" dirty="0" smtClean="0">
                <a:effectLst>
                  <a:outerShdw blurRad="38100" dist="38100" dir="2700000" algn="tl">
                    <a:srgbClr val="000000">
                      <a:alpha val="43137"/>
                    </a:srgbClr>
                  </a:outerShdw>
                </a:effectLst>
              </a:rPr>
              <a:t>Königsallee</a:t>
            </a:r>
            <a:r>
              <a:rPr lang="de-DE" sz="2000" b="1" dirty="0" smtClean="0">
                <a:solidFill>
                  <a:schemeClr val="bg1"/>
                </a:solidFill>
                <a:effectLst>
                  <a:outerShdw blurRad="38100" dist="38100" dir="2700000" algn="tl">
                    <a:srgbClr val="000000">
                      <a:alpha val="43137"/>
                    </a:srgbClr>
                  </a:outerShdw>
                </a:effectLst>
              </a:rPr>
              <a:t>.</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dirty="0" err="1" smtClean="0">
                <a:solidFill>
                  <a:srgbClr val="92D050"/>
                </a:solidFill>
                <a:effectLst>
                  <a:outerShdw blurRad="60007" dist="200025" dir="15000000" sy="30000" kx="-1800000" algn="bl" rotWithShape="0">
                    <a:prstClr val="black">
                      <a:alpha val="32000"/>
                    </a:prstClr>
                  </a:outerShdw>
                </a:effectLst>
              </a:rPr>
              <a:t>Beantworten</a:t>
            </a:r>
            <a:r>
              <a:rPr lang="en-US" sz="5400" dirty="0" smtClean="0">
                <a:solidFill>
                  <a:srgbClr val="92D050"/>
                </a:solidFill>
                <a:effectLst>
                  <a:outerShdw blurRad="60007" dist="200025" dir="15000000" sy="30000" kx="-1800000" algn="bl" rotWithShape="0">
                    <a:prstClr val="black">
                      <a:alpha val="32000"/>
                    </a:prstClr>
                  </a:outerShdw>
                </a:effectLst>
              </a:rPr>
              <a:t> Sie bitte!</a:t>
            </a:r>
            <a:endParaRPr lang="ru-RU" sz="5400" dirty="0">
              <a:solidFill>
                <a:srgbClr val="92D050"/>
              </a:solidFill>
              <a:effectLst>
                <a:outerShdw blurRad="60007" dist="200025" dir="15000000" sy="30000" kx="-1800000" algn="bl" rotWithShape="0">
                  <a:prstClr val="black">
                    <a:alpha val="32000"/>
                  </a:prstClr>
                </a:outerShdw>
              </a:effectLst>
            </a:endParaRPr>
          </a:p>
        </p:txBody>
      </p:sp>
      <p:sp>
        <p:nvSpPr>
          <p:cNvPr id="3" name="Содержимое 2"/>
          <p:cNvSpPr>
            <a:spLocks noGrp="1"/>
          </p:cNvSpPr>
          <p:nvPr>
            <p:ph idx="1"/>
          </p:nvPr>
        </p:nvSpPr>
        <p:spPr/>
        <p:txBody>
          <a:bodyPr>
            <a:normAutofit/>
          </a:bodyPr>
          <a:lstStyle/>
          <a:p>
            <a:pPr>
              <a:buFont typeface="Wingdings" pitchFamily="2" charset="2"/>
              <a:buChar char="Ø"/>
            </a:pPr>
            <a:r>
              <a:rPr lang="de-DE" sz="4000" b="1" dirty="0" smtClean="0">
                <a:solidFill>
                  <a:schemeClr val="accent6">
                    <a:lumMod val="40000"/>
                    <a:lumOff val="60000"/>
                  </a:schemeClr>
                </a:solidFill>
                <a:effectLst>
                  <a:outerShdw blurRad="38100" dist="38100" dir="2700000" algn="tl">
                    <a:srgbClr val="000000">
                      <a:alpha val="43137"/>
                    </a:srgbClr>
                  </a:outerShdw>
                </a:effectLst>
              </a:rPr>
              <a:t>Welche Sehenswürdigkeiten gibt es in Düsseldorf?</a:t>
            </a:r>
          </a:p>
          <a:p>
            <a:pPr>
              <a:buFont typeface="Wingdings" pitchFamily="2" charset="2"/>
              <a:buChar char="Ø"/>
            </a:pPr>
            <a:r>
              <a:rPr lang="de-DE" sz="4000" b="1" dirty="0" smtClean="0">
                <a:solidFill>
                  <a:schemeClr val="accent6">
                    <a:lumMod val="40000"/>
                    <a:lumOff val="60000"/>
                  </a:schemeClr>
                </a:solidFill>
                <a:effectLst>
                  <a:outerShdw blurRad="38100" dist="38100" dir="2700000" algn="tl">
                    <a:srgbClr val="000000">
                      <a:alpha val="43137"/>
                    </a:srgbClr>
                  </a:outerShdw>
                </a:effectLst>
              </a:rPr>
              <a:t>Ist Düsseldorf Heimatstadt von H. Heine oder Heimatstadt von Beethoven?</a:t>
            </a:r>
            <a:endParaRPr lang="ru-RU" sz="4000" b="1" dirty="0">
              <a:solidFill>
                <a:schemeClr val="accent6">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652</TotalTime>
  <Words>1886</Words>
  <Application>Microsoft Office PowerPoint</Application>
  <PresentationFormat>Экран (4:3)</PresentationFormat>
  <Paragraphs>86</Paragraphs>
  <Slides>29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DEUTSCHLAND IN MEINEM HERZEN. “Die Harzreise”</vt:lpstr>
      <vt:lpstr>Слайд 2</vt:lpstr>
      <vt:lpstr>Land Nordrhein – Westfalen.</vt:lpstr>
      <vt:lpstr>Das Land Nordrhein-Westfalen</vt:lpstr>
      <vt:lpstr>Die Vereinigung des Landes.</vt:lpstr>
      <vt:lpstr>Düsseldorf</vt:lpstr>
      <vt:lpstr>Die Hauptstadt des Landes.</vt:lpstr>
      <vt:lpstr>Düsseldorf nennt man die Stadt der Museen.</vt:lpstr>
      <vt:lpstr>Beantworten Sie bitte!</vt:lpstr>
      <vt:lpstr>«Der Rhein als Verkehrsader»</vt:lpstr>
      <vt:lpstr>«Vater RHEIN»</vt:lpstr>
      <vt:lpstr>Märchen und Volkssagen.</vt:lpstr>
      <vt:lpstr>H.Heine beherrschte die Vielfalt stilistischer Mittel.</vt:lpstr>
      <vt:lpstr>Heinrich Heine</vt:lpstr>
      <vt:lpstr> Lebenslauf von H.Heine.</vt:lpstr>
      <vt:lpstr>Werke von H.Heine.</vt:lpstr>
      <vt:lpstr>Bonn</vt:lpstr>
      <vt:lpstr>Aus der Geschichte der Stadt</vt:lpstr>
      <vt:lpstr>Zahlreiche Sehenswürdigkeiten</vt:lpstr>
      <vt:lpstr>Das Rathaus</vt:lpstr>
      <vt:lpstr>Beethovenhalle</vt:lpstr>
      <vt:lpstr>Ludwig van Beethoven (1770-1827)</vt:lpstr>
      <vt:lpstr>Einer der grössten Komponisten der Welt.</vt:lpstr>
      <vt:lpstr>Köln</vt:lpstr>
      <vt:lpstr>Köln.</vt:lpstr>
      <vt:lpstr>Die Stadt der Museen und des Handels.</vt:lpstr>
      <vt:lpstr>Gotische  Bauwerke</vt:lpstr>
      <vt:lpstr>Die Stadt des Karnevals.</vt:lpstr>
      <vt:lpstr>Beantworten Sie bitte!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АЛЛА</cp:lastModifiedBy>
  <cp:revision>90</cp:revision>
  <dcterms:created xsi:type="dcterms:W3CDTF">2011-12-04T13:20:34Z</dcterms:created>
  <dcterms:modified xsi:type="dcterms:W3CDTF">2014-01-11T13:21:54Z</dcterms:modified>
</cp:coreProperties>
</file>