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1" r:id="rId7"/>
    <p:sldId id="263" r:id="rId8"/>
    <p:sldId id="265" r:id="rId9"/>
    <p:sldId id="266"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1B6FF74-4A49-4DFB-850C-5E27F89CD1C5}" type="datetimeFigureOut">
              <a:rPr lang="ru-RU"/>
              <a:pPr>
                <a:defRPr/>
              </a:pPr>
              <a:t>02.12.2014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5353AEE-986C-4F81-94C5-89AA4581B23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DCBB1B5-062A-473F-AAD8-AD22896B56F4}" type="datetimeFigureOut">
              <a:rPr lang="ru-RU"/>
              <a:pPr>
                <a:defRPr/>
              </a:pPr>
              <a:t>02.12.2014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81BFB99-AF91-4F16-9FD2-8A2A48A9EC1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78BBD04-E991-43DC-A44A-1DAB2E228821}" type="datetimeFigureOut">
              <a:rPr lang="ru-RU"/>
              <a:pPr>
                <a:defRPr/>
              </a:pPr>
              <a:t>02.12.2014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D542EE-06A6-4A98-A6E8-06D81BA0AC6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CDE64A-AB4F-4AC8-A4B7-6E8C18D9EBF4}" type="datetimeFigureOut">
              <a:rPr lang="ru-RU"/>
              <a:pPr>
                <a:defRPr/>
              </a:pPr>
              <a:t>02.12.2014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8B2EF7-2962-4516-8F26-D91A477AC01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C695017-1447-4B52-AB44-39DEA229814B}" type="datetimeFigureOut">
              <a:rPr lang="ru-RU"/>
              <a:pPr>
                <a:defRPr/>
              </a:pPr>
              <a:t>02.12.2014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EBA80E-8502-4A38-83AF-9D833B30953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F02A623-6868-461F-AE28-6B1E6DC5ACFD}" type="datetimeFigureOut">
              <a:rPr lang="ru-RU"/>
              <a:pPr>
                <a:defRPr/>
              </a:pPr>
              <a:t>02.12.2014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CA34AFD-4398-40C1-905A-AB12DF479E7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A3A0039-5023-4646-975A-830973DD8A90}" type="datetimeFigureOut">
              <a:rPr lang="ru-RU"/>
              <a:pPr>
                <a:defRPr/>
              </a:pPr>
              <a:t>02.12.2014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1267728-7579-42E1-84D4-FA245EBAADA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CA73519-B619-458A-A5B9-2396CA532520}" type="datetimeFigureOut">
              <a:rPr lang="ru-RU"/>
              <a:pPr>
                <a:defRPr/>
              </a:pPr>
              <a:t>02.12.2014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566402C-947A-4313-86A0-DF25C24D599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B7CC508-20BA-4177-A3FA-89859555DE9C}" type="datetimeFigureOut">
              <a:rPr lang="ru-RU"/>
              <a:pPr>
                <a:defRPr/>
              </a:pPr>
              <a:t>02.12.2014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4AC3DBB-1DA2-4AD0-8E3B-B4F2CFD9977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26CF4E-E9BA-421F-800D-1877A01A550F}" type="datetimeFigureOut">
              <a:rPr lang="ru-RU"/>
              <a:pPr>
                <a:defRPr/>
              </a:pPr>
              <a:t>02.12.2014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7F2692D-43A9-4F60-951B-FD5373A1765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7984350-BD92-459C-B9C9-D686E8DAD947}" type="datetimeFigureOut">
              <a:rPr lang="ru-RU"/>
              <a:pPr>
                <a:defRPr/>
              </a:pPr>
              <a:t>02.12.2014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3642392-BC08-428E-AE5E-EA7C44F94A5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F6F6C9-6337-48FE-9ED7-03DE20A85279}" type="datetimeFigureOut">
              <a:rPr lang="ru-RU"/>
              <a:pPr>
                <a:defRPr/>
              </a:pPr>
              <a:t>02.12.2014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84F56D9-C062-487F-BE58-2C93D69CC5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Древний Египет </a:t>
            </a:r>
            <a:br>
              <a:rPr lang="ru-RU" dirty="0" smtClean="0"/>
            </a:br>
            <a:r>
              <a:rPr lang="ru-RU" sz="2700" cap="none" dirty="0" smtClean="0">
                <a:solidFill>
                  <a:prstClr val="black"/>
                </a:solidFill>
              </a:rPr>
              <a:t>Проведение </a:t>
            </a:r>
            <a:r>
              <a:rPr lang="ru-RU" sz="2700" cap="none" dirty="0">
                <a:solidFill>
                  <a:prstClr val="black"/>
                </a:solidFill>
              </a:rPr>
              <a:t>игры «Историческая эстафета»</a:t>
            </a:r>
            <a:r>
              <a:rPr lang="ru-RU" sz="2800" cap="none" dirty="0">
                <a:solidFill>
                  <a:prstClr val="black"/>
                </a:solidFill>
              </a:rPr>
              <a:t/>
            </a:r>
            <a:br>
              <a:rPr lang="ru-RU" sz="2800" cap="none" dirty="0">
                <a:solidFill>
                  <a:prstClr val="black"/>
                </a:solidFill>
              </a:rPr>
            </a:br>
            <a:endParaRPr lang="ru-RU" dirty="0"/>
          </a:p>
        </p:txBody>
      </p:sp>
      <p:sp>
        <p:nvSpPr>
          <p:cNvPr id="3" name="Текст 2"/>
          <p:cNvSpPr>
            <a:spLocks noGrp="1"/>
          </p:cNvSpPr>
          <p:nvPr>
            <p:ph type="body" idx="1"/>
          </p:nvPr>
        </p:nvSpPr>
        <p:spPr/>
        <p:txBody>
          <a:bodyPr rtlCol="0">
            <a:normAutofit/>
          </a:bodyPr>
          <a:lstStyle/>
          <a:p>
            <a:pPr eaLnBrk="1" fontAlgn="auto" hangingPunct="1">
              <a:spcAft>
                <a:spcPts val="0"/>
              </a:spcAft>
              <a:buFont typeface="Arial" pitchFamily="34" charset="0"/>
              <a:buNone/>
              <a:defRPr/>
            </a:pPr>
            <a:r>
              <a:rPr lang="ru-RU" dirty="0" smtClean="0"/>
              <a:t>Контрольно-обобщающий урок</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marL="342900" indent="-342900" eaLnBrk="1" hangingPunct="1">
              <a:spcBef>
                <a:spcPct val="20000"/>
              </a:spcBef>
            </a:pPr>
            <a:r>
              <a:rPr lang="ru-RU" sz="2000" b="1" i="1" smtClean="0">
                <a:solidFill>
                  <a:srgbClr val="000000"/>
                </a:solidFill>
              </a:rPr>
              <a:t>1-й этап.</a:t>
            </a:r>
            <a:r>
              <a:rPr lang="ru-RU" sz="2000" smtClean="0">
                <a:solidFill>
                  <a:srgbClr val="000000"/>
                </a:solidFill>
              </a:rPr>
              <a:t> «Знаешь ли ты где находится...»</a:t>
            </a:r>
            <a:r>
              <a:rPr lang="ru-RU" sz="1400" smtClean="0">
                <a:solidFill>
                  <a:srgbClr val="000000"/>
                </a:solidFill>
              </a:rPr>
              <a:t/>
            </a:r>
            <a:br>
              <a:rPr lang="ru-RU" sz="1400" smtClean="0">
                <a:solidFill>
                  <a:srgbClr val="000000"/>
                </a:solidFill>
              </a:rPr>
            </a:br>
            <a:endParaRPr lang="ru-RU" sz="1800" smtClean="0">
              <a:solidFill>
                <a:srgbClr val="000000"/>
              </a:solidFill>
            </a:endParaRPr>
          </a:p>
        </p:txBody>
      </p:sp>
      <p:sp>
        <p:nvSpPr>
          <p:cNvPr id="14338" name="Объект 2"/>
          <p:cNvSpPr>
            <a:spLocks noGrp="1"/>
          </p:cNvSpPr>
          <p:nvPr>
            <p:ph idx="1"/>
          </p:nvPr>
        </p:nvSpPr>
        <p:spPr/>
        <p:txBody>
          <a:bodyPr/>
          <a:lstStyle/>
          <a:p>
            <a:pPr eaLnBrk="1" hangingPunct="1"/>
            <a:r>
              <a:rPr lang="ru-RU" smtClean="0"/>
              <a:t>Египет.</a:t>
            </a:r>
            <a:endParaRPr lang="ru-RU" sz="2000" smtClean="0"/>
          </a:p>
          <a:p>
            <a:pPr eaLnBrk="1" hangingPunct="1"/>
            <a:r>
              <a:rPr lang="ru-RU" smtClean="0"/>
              <a:t>Нил.</a:t>
            </a:r>
            <a:endParaRPr lang="ru-RU" sz="2000" smtClean="0"/>
          </a:p>
          <a:p>
            <a:pPr eaLnBrk="1" hangingPunct="1"/>
            <a:r>
              <a:rPr lang="ru-RU" smtClean="0"/>
              <a:t>Первая столица Древнего Египта.</a:t>
            </a:r>
            <a:endParaRPr lang="ru-RU" sz="2000" smtClean="0"/>
          </a:p>
          <a:p>
            <a:pPr eaLnBrk="1" hangingPunct="1"/>
            <a:r>
              <a:rPr lang="ru-RU" smtClean="0"/>
              <a:t>Дельта.</a:t>
            </a:r>
            <a:endParaRPr lang="ru-RU" sz="2000" smtClean="0"/>
          </a:p>
          <a:p>
            <a:pPr eaLnBrk="1" hangingPunct="1"/>
            <a:r>
              <a:rPr lang="ru-RU" smtClean="0"/>
              <a:t>Территории, куда совершали свои походы фараоны Египта. Все указанное нужно отметить на контурной карте.</a:t>
            </a:r>
            <a:endParaRPr lang="ru-RU" sz="2000" smtClean="0"/>
          </a:p>
          <a:p>
            <a:pPr eaLnBrk="1" hangingPunct="1"/>
            <a:endParaRPr lang="ru-RU"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r>
              <a:rPr lang="ru-RU" sz="3200" smtClean="0">
                <a:solidFill>
                  <a:srgbClr val="000000"/>
                </a:solidFill>
              </a:rPr>
              <a:t>«Знаешь ли ты где находится...»</a:t>
            </a:r>
            <a:endParaRPr lang="ru-RU" sz="3200" smtClean="0"/>
          </a:p>
        </p:txBody>
      </p:sp>
      <p:sp>
        <p:nvSpPr>
          <p:cNvPr id="16386" name="Текст 2"/>
          <p:cNvSpPr>
            <a:spLocks noGrp="1"/>
          </p:cNvSpPr>
          <p:nvPr>
            <p:ph type="body" idx="1"/>
          </p:nvPr>
        </p:nvSpPr>
        <p:spPr/>
        <p:txBody>
          <a:bodyPr/>
          <a:lstStyle/>
          <a:p>
            <a:pPr algn="ctr" eaLnBrk="1" hangingPunct="1"/>
            <a:r>
              <a:rPr lang="ru-RU" smtClean="0">
                <a:solidFill>
                  <a:srgbClr val="000000"/>
                </a:solidFill>
              </a:rPr>
              <a:t>Нил, дельта Нила</a:t>
            </a:r>
            <a:endParaRPr lang="ru-RU" smtClean="0"/>
          </a:p>
        </p:txBody>
      </p:sp>
      <p:sp>
        <p:nvSpPr>
          <p:cNvPr id="5" name="Текст 4"/>
          <p:cNvSpPr>
            <a:spLocks noGrp="1"/>
          </p:cNvSpPr>
          <p:nvPr>
            <p:ph type="body" sz="quarter" idx="3"/>
          </p:nvPr>
        </p:nvSpPr>
        <p:spPr/>
        <p:txBody>
          <a:bodyPr rtlCol="0">
            <a:normAutofit fontScale="70000" lnSpcReduction="20000"/>
          </a:bodyPr>
          <a:lstStyle/>
          <a:p>
            <a:pPr eaLnBrk="1" fontAlgn="auto" hangingPunct="1">
              <a:spcAft>
                <a:spcPts val="0"/>
              </a:spcAft>
              <a:buFont typeface="Arial" pitchFamily="34" charset="0"/>
              <a:buNone/>
              <a:defRPr/>
            </a:pPr>
            <a:r>
              <a:rPr lang="ru-RU" sz="3200" dirty="0">
                <a:solidFill>
                  <a:prstClr val="black"/>
                </a:solidFill>
              </a:rPr>
              <a:t>Территории, куда совершали свои походы фараоны </a:t>
            </a:r>
            <a:r>
              <a:rPr lang="ru-RU" sz="3200" dirty="0" smtClean="0">
                <a:solidFill>
                  <a:prstClr val="black"/>
                </a:solidFill>
              </a:rPr>
              <a:t>Египта</a:t>
            </a:r>
            <a:endParaRPr lang="ru-RU" dirty="0"/>
          </a:p>
        </p:txBody>
      </p:sp>
      <p:pic>
        <p:nvPicPr>
          <p:cNvPr id="16388" name="Picture 3"/>
          <p:cNvPicPr>
            <a:picLocks noGrp="1" noChangeAspect="1" noChangeArrowheads="1"/>
          </p:cNvPicPr>
          <p:nvPr>
            <p:ph sz="quarter" idx="4"/>
          </p:nvPr>
        </p:nvPicPr>
        <p:blipFill>
          <a:blip r:embed="rId2"/>
          <a:srcRect/>
          <a:stretch>
            <a:fillRect/>
          </a:stretch>
        </p:blipFill>
        <p:spPr>
          <a:xfrm>
            <a:off x="5508625" y="2349500"/>
            <a:ext cx="2141538" cy="3776663"/>
          </a:xfrm>
        </p:spPr>
      </p:pic>
      <p:pic>
        <p:nvPicPr>
          <p:cNvPr id="16389" name="Picture 5"/>
          <p:cNvPicPr>
            <a:picLocks noGrp="1" noChangeAspect="1" noChangeArrowheads="1"/>
          </p:cNvPicPr>
          <p:nvPr>
            <p:ph sz="half" idx="2"/>
          </p:nvPr>
        </p:nvPicPr>
        <p:blipFill>
          <a:blip r:embed="rId3"/>
          <a:srcRect/>
          <a:stretch>
            <a:fillRect/>
          </a:stretch>
        </p:blipFill>
        <p:spPr>
          <a:xfrm>
            <a:off x="1160463" y="2420938"/>
            <a:ext cx="2468562" cy="37052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marL="342900" indent="-342900" eaLnBrk="1" hangingPunct="1"/>
            <a:r>
              <a:rPr lang="ru-RU" sz="1800" b="1" i="1" smtClean="0">
                <a:solidFill>
                  <a:srgbClr val="000000"/>
                </a:solidFill>
              </a:rPr>
              <a:t>2- й этап.</a:t>
            </a:r>
            <a:r>
              <a:rPr lang="ru-RU" sz="1800" smtClean="0">
                <a:solidFill>
                  <a:srgbClr val="000000"/>
                </a:solidFill>
              </a:rPr>
              <a:t> «Расскажи о жизни...»</a:t>
            </a:r>
            <a:br>
              <a:rPr lang="ru-RU" sz="1800" smtClean="0">
                <a:solidFill>
                  <a:srgbClr val="000000"/>
                </a:solidFill>
              </a:rPr>
            </a:br>
            <a:endParaRPr lang="ru-RU" sz="1800" smtClean="0">
              <a:solidFill>
                <a:srgbClr val="000000"/>
              </a:solidFill>
            </a:endParaRPr>
          </a:p>
        </p:txBody>
      </p:sp>
      <p:sp>
        <p:nvSpPr>
          <p:cNvPr id="17410" name="Объект 2"/>
          <p:cNvSpPr>
            <a:spLocks noGrp="1"/>
          </p:cNvSpPr>
          <p:nvPr>
            <p:ph idx="1"/>
          </p:nvPr>
        </p:nvSpPr>
        <p:spPr/>
        <p:txBody>
          <a:bodyPr/>
          <a:lstStyle/>
          <a:p>
            <a:pPr eaLnBrk="1" hangingPunct="1"/>
            <a:r>
              <a:rPr lang="ru-RU" sz="2400" smtClean="0"/>
              <a:t>КАРТОЧКА-ЗАДНИЕ для группы 1-го ряда</a:t>
            </a:r>
          </a:p>
          <a:p>
            <a:pPr eaLnBrk="1" hangingPunct="1"/>
            <a:r>
              <a:rPr lang="ru-RU" sz="2400" smtClean="0"/>
              <a:t>Расскажи о том, как жили в Древнем Египте ремесленники и зем­ледельцы.</a:t>
            </a:r>
            <a:r>
              <a:rPr lang="ru-RU" sz="2400" b="1" smtClean="0"/>
              <a:t> </a:t>
            </a:r>
          </a:p>
          <a:p>
            <a:pPr eaLnBrk="1" hangingPunct="1"/>
            <a:endParaRPr lang="ru-RU" sz="2400" b="1" smtClean="0"/>
          </a:p>
          <a:p>
            <a:pPr eaLnBrk="1" hangingPunct="1"/>
            <a:r>
              <a:rPr lang="ru-RU" sz="2400" smtClean="0"/>
              <a:t>КАРТОЧКА-ЗАДАНИЕ для группы 2-го ряда</a:t>
            </a:r>
          </a:p>
          <a:p>
            <a:pPr eaLnBrk="1" hangingPunct="1"/>
            <a:r>
              <a:rPr lang="ru-RU" sz="2400" smtClean="0"/>
              <a:t>Расскажи о том, как жили в Древнем Египте вельможи.</a:t>
            </a:r>
          </a:p>
          <a:p>
            <a:pPr eaLnBrk="1" hangingPunct="1"/>
            <a:endParaRPr lang="ru-RU" sz="2400" b="1" smtClean="0"/>
          </a:p>
          <a:p>
            <a:pPr eaLnBrk="1" hangingPunct="1"/>
            <a:r>
              <a:rPr lang="ru-RU" sz="2400" smtClean="0"/>
              <a:t>КАРТОЧКА-ЗАДАНИЕ для группы 3-го ряда</a:t>
            </a:r>
          </a:p>
          <a:p>
            <a:pPr eaLnBrk="1" hangingPunct="1"/>
            <a:r>
              <a:rPr lang="ru-RU" sz="2400" smtClean="0"/>
              <a:t>Расскажи о том, как жили в Древнем Египте фараоны.</a:t>
            </a:r>
          </a:p>
          <a:p>
            <a:pPr eaLnBrk="1" hangingPunct="1"/>
            <a:endParaRPr lang="ru-RU"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marL="342900" indent="-342900" eaLnBrk="1" hangingPunct="1"/>
            <a:r>
              <a:rPr lang="ru-RU" sz="1800" b="1" i="1" smtClean="0">
                <a:solidFill>
                  <a:srgbClr val="000000"/>
                </a:solidFill>
              </a:rPr>
              <a:t>3- й этап.</a:t>
            </a:r>
            <a:r>
              <a:rPr lang="ru-RU" sz="1800" smtClean="0">
                <a:solidFill>
                  <a:srgbClr val="000000"/>
                </a:solidFill>
              </a:rPr>
              <a:t> Реши задачу.</a:t>
            </a:r>
            <a:br>
              <a:rPr lang="ru-RU" sz="1800" smtClean="0">
                <a:solidFill>
                  <a:srgbClr val="000000"/>
                </a:solidFill>
              </a:rPr>
            </a:br>
            <a:endParaRPr lang="ru-RU" sz="1800" smtClean="0">
              <a:solidFill>
                <a:srgbClr val="000000"/>
              </a:solidFill>
            </a:endParaRPr>
          </a:p>
        </p:txBody>
      </p:sp>
      <p:sp>
        <p:nvSpPr>
          <p:cNvPr id="18434" name="Объект 2"/>
          <p:cNvSpPr>
            <a:spLocks noGrp="1"/>
          </p:cNvSpPr>
          <p:nvPr>
            <p:ph idx="1"/>
          </p:nvPr>
        </p:nvSpPr>
        <p:spPr/>
        <p:txBody>
          <a:bodyPr/>
          <a:lstStyle/>
          <a:p>
            <a:pPr eaLnBrk="1" hangingPunct="1"/>
            <a:r>
              <a:rPr lang="ru-RU" sz="3000" smtClean="0"/>
              <a:t>В одном из папирусов есть такие задачи:</a:t>
            </a:r>
          </a:p>
          <a:p>
            <a:pPr lvl="2" eaLnBrk="1" hangingPunct="1"/>
            <a:r>
              <a:rPr lang="ru-RU" sz="2200" smtClean="0"/>
              <a:t>В семи домах было по семь кошек, каждая кошка съела семь мышек, каждая мышка съела семь колосков, из каждого колоска могло получиться семь мер зерна. Надо сосчитать, сколько получится, если все сложить вместе.</a:t>
            </a:r>
          </a:p>
          <a:p>
            <a:pPr lvl="2" eaLnBrk="1" hangingPunct="1"/>
            <a:r>
              <a:rPr lang="ru-RU" sz="2200" smtClean="0"/>
              <a:t>Фигура - прямоугольный треугольник. Высота 10, основание 4. Узнай его площадь.</a:t>
            </a:r>
          </a:p>
          <a:p>
            <a:pPr eaLnBrk="1" hangingPunct="1"/>
            <a:r>
              <a:rPr lang="ru-RU" sz="2600" smtClean="0"/>
              <a:t>О развитии каких научных знаний свидетельствуют эти задачи? </a:t>
            </a:r>
          </a:p>
          <a:p>
            <a:pPr eaLnBrk="1" hangingPunct="1"/>
            <a:r>
              <a:rPr lang="ru-RU" sz="2600" smtClean="0"/>
              <a:t>Можно ли по этим задачам судить об уровне развития образования в Египте?</a:t>
            </a:r>
          </a:p>
          <a:p>
            <a:pPr eaLnBrk="1" hangingPunct="1"/>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marL="342900" indent="-342900" eaLnBrk="1" hangingPunct="1"/>
            <a:r>
              <a:rPr lang="ru-RU" sz="1800" i="1" smtClean="0">
                <a:solidFill>
                  <a:srgbClr val="000000"/>
                </a:solidFill>
              </a:rPr>
              <a:t>4-й	этап.</a:t>
            </a:r>
            <a:r>
              <a:rPr lang="ru-RU" sz="1800" b="0" smtClean="0">
                <a:solidFill>
                  <a:srgbClr val="000000"/>
                </a:solidFill>
              </a:rPr>
              <a:t> </a:t>
            </a:r>
            <a:br>
              <a:rPr lang="ru-RU" sz="1800" b="0" smtClean="0">
                <a:solidFill>
                  <a:srgbClr val="000000"/>
                </a:solidFill>
              </a:rPr>
            </a:br>
            <a:r>
              <a:rPr lang="ru-RU" sz="1800" b="0" smtClean="0">
                <a:solidFill>
                  <a:srgbClr val="000000"/>
                </a:solidFill>
              </a:rPr>
              <a:t> Разгадай чайнворд:</a:t>
            </a:r>
            <a:br>
              <a:rPr lang="ru-RU" sz="1800" b="0" smtClean="0">
                <a:solidFill>
                  <a:srgbClr val="000000"/>
                </a:solidFill>
              </a:rPr>
            </a:br>
            <a:r>
              <a:rPr lang="ru-RU" sz="1800" i="1" smtClean="0">
                <a:solidFill>
                  <a:srgbClr val="000000"/>
                </a:solidFill>
              </a:rPr>
              <a:t/>
            </a:r>
            <a:br>
              <a:rPr lang="ru-RU" sz="1800" i="1" smtClean="0">
                <a:solidFill>
                  <a:srgbClr val="000000"/>
                </a:solidFill>
              </a:rPr>
            </a:br>
            <a:endParaRPr lang="ru-RU" sz="1800" b="0" smtClean="0">
              <a:solidFill>
                <a:srgbClr val="000000"/>
              </a:solidFill>
            </a:endParaRPr>
          </a:p>
        </p:txBody>
      </p:sp>
      <p:graphicFrame>
        <p:nvGraphicFramePr>
          <p:cNvPr id="5" name="Объект 4"/>
          <p:cNvGraphicFramePr>
            <a:graphicFrameLocks noGrp="1"/>
          </p:cNvGraphicFramePr>
          <p:nvPr>
            <p:ph idx="1"/>
          </p:nvPr>
        </p:nvGraphicFramePr>
        <p:xfrm>
          <a:off x="4356100" y="1484313"/>
          <a:ext cx="3816350" cy="4502150"/>
        </p:xfrm>
        <a:graphic>
          <a:graphicData uri="http://schemas.openxmlformats.org/drawingml/2006/table">
            <a:tbl>
              <a:tblPr/>
              <a:tblGrid>
                <a:gridCol w="392742"/>
                <a:gridCol w="380545"/>
                <a:gridCol w="374445"/>
                <a:gridCol w="380545"/>
                <a:gridCol w="374445"/>
                <a:gridCol w="380545"/>
                <a:gridCol w="374445"/>
                <a:gridCol w="380545"/>
                <a:gridCol w="380545"/>
                <a:gridCol w="397621"/>
              </a:tblGrid>
              <a:tr h="452880">
                <a:tc>
                  <a:txBody>
                    <a:bodyPr/>
                    <a:lstStyle/>
                    <a:p>
                      <a:pPr>
                        <a:spcAft>
                          <a:spcPts val="0"/>
                        </a:spcAft>
                      </a:pPr>
                      <a:r>
                        <a:rPr lang="ru-RU" sz="1200" dirty="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r>
                        <a:rPr lang="ru-RU" sz="1200" baseline="0" dirty="0" smtClean="0">
                          <a:effectLst/>
                          <a:latin typeface="Times New Roman"/>
                          <a:ea typeface="Arial Unicode MS"/>
                          <a:cs typeface="Times New Roman"/>
                        </a:rPr>
                        <a:t>    </a:t>
                      </a:r>
                    </a:p>
                    <a:p>
                      <a:pPr marL="38100" indent="-254000">
                        <a:lnSpc>
                          <a:spcPts val="1130"/>
                        </a:lnSpc>
                        <a:spcBef>
                          <a:spcPts val="300"/>
                        </a:spcBef>
                        <a:spcAft>
                          <a:spcPts val="0"/>
                        </a:spcAft>
                      </a:pPr>
                      <a:r>
                        <a:rPr lang="ru-RU" sz="1200" baseline="0" smtClean="0">
                          <a:effectLst/>
                          <a:latin typeface="Times New Roman"/>
                          <a:ea typeface="Arial Unicode MS"/>
                          <a:cs typeface="Times New Roman"/>
                        </a:rPr>
                        <a:t>    2</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ru-RU"/>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ru-RU" dirty="0"/>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38100" indent="-254000">
                        <a:lnSpc>
                          <a:spcPts val="1130"/>
                        </a:lnSpc>
                        <a:spcBef>
                          <a:spcPts val="300"/>
                        </a:spcBef>
                        <a:spcAft>
                          <a:spcPts val="0"/>
                        </a:spcAft>
                      </a:pPr>
                      <a:r>
                        <a:rPr lang="ru-RU" sz="1200" baseline="0" dirty="0" smtClean="0">
                          <a:effectLst/>
                          <a:latin typeface="Times New Roman"/>
                          <a:ea typeface="Arial Unicode MS"/>
                          <a:cs typeface="Times New Roman"/>
                        </a:rPr>
                        <a:t>    1</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83226">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r>
                        <a:rPr lang="ru-RU" sz="1200" dirty="0" smtClean="0">
                          <a:effectLst/>
                          <a:latin typeface="Times New Roman"/>
                          <a:ea typeface="Arial Unicode MS"/>
                          <a:cs typeface="Times New Roman"/>
                        </a:rPr>
                        <a:t>   </a:t>
                      </a:r>
                    </a:p>
                    <a:p>
                      <a:pPr marL="38100" indent="-254000">
                        <a:lnSpc>
                          <a:spcPts val="1130"/>
                        </a:lnSpc>
                        <a:spcBef>
                          <a:spcPts val="300"/>
                        </a:spcBef>
                        <a:spcAft>
                          <a:spcPts val="0"/>
                        </a:spcAft>
                      </a:pPr>
                      <a:r>
                        <a:rPr lang="ru-RU" sz="1200" dirty="0" smtClean="0">
                          <a:effectLst/>
                          <a:latin typeface="Times New Roman"/>
                          <a:ea typeface="Arial Unicode MS"/>
                          <a:cs typeface="Times New Roman"/>
                        </a:rPr>
                        <a:t>   13</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735">
                <a:tc>
                  <a:txBody>
                    <a:bodyPr/>
                    <a:lstStyle/>
                    <a:p>
                      <a:pPr marL="50800" indent="-254000">
                        <a:lnSpc>
                          <a:spcPts val="1130"/>
                        </a:lnSpc>
                        <a:spcBef>
                          <a:spcPts val="300"/>
                        </a:spcBef>
                        <a:spcAft>
                          <a:spcPts val="0"/>
                        </a:spcAft>
                      </a:pPr>
                      <a:r>
                        <a:rPr lang="ru-RU" sz="1200" baseline="0" dirty="0" smtClean="0">
                          <a:effectLst/>
                          <a:latin typeface="Times New Roman"/>
                          <a:ea typeface="Arial Unicode MS"/>
                          <a:cs typeface="Times New Roman"/>
                        </a:rPr>
                        <a:t>  </a:t>
                      </a:r>
                    </a:p>
                    <a:p>
                      <a:pPr marL="50800" indent="-254000">
                        <a:lnSpc>
                          <a:spcPts val="1130"/>
                        </a:lnSpc>
                        <a:spcBef>
                          <a:spcPts val="300"/>
                        </a:spcBef>
                        <a:spcAft>
                          <a:spcPts val="0"/>
                        </a:spcAft>
                      </a:pPr>
                      <a:r>
                        <a:rPr lang="ru-RU" sz="1200" baseline="0" dirty="0" smtClean="0">
                          <a:effectLst/>
                          <a:latin typeface="Times New Roman"/>
                          <a:ea typeface="Arial Unicode MS"/>
                          <a:cs typeface="Times New Roman"/>
                        </a:rPr>
                        <a:t>    3</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50800" indent="-254000">
                        <a:lnSpc>
                          <a:spcPts val="1130"/>
                        </a:lnSpc>
                        <a:spcBef>
                          <a:spcPts val="300"/>
                        </a:spcBef>
                        <a:spcAft>
                          <a:spcPts val="0"/>
                        </a:spcAft>
                      </a:pPr>
                      <a:r>
                        <a:rPr lang="ru-RU" sz="1200" baseline="0" dirty="0" smtClean="0">
                          <a:effectLst/>
                          <a:latin typeface="Times New Roman"/>
                          <a:ea typeface="Arial Unicode MS"/>
                          <a:cs typeface="Times New Roman"/>
                        </a:rPr>
                        <a:t>   1</a:t>
                      </a:r>
                      <a:r>
                        <a:rPr lang="ru-RU" sz="1200" dirty="0" smtClean="0">
                          <a:effectLst/>
                          <a:latin typeface="Times New Roman"/>
                          <a:ea typeface="Arial Unicode MS"/>
                          <a:cs typeface="Times New Roman"/>
                        </a:rPr>
                        <a:t>2</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8">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445735">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438592">
                <a:tc>
                  <a:txBody>
                    <a:bodyPr/>
                    <a:lstStyle/>
                    <a:p>
                      <a:pPr marL="50800" indent="-254000">
                        <a:lnSpc>
                          <a:spcPts val="1130"/>
                        </a:lnSpc>
                        <a:spcBef>
                          <a:spcPts val="300"/>
                        </a:spcBef>
                        <a:spcAft>
                          <a:spcPts val="0"/>
                        </a:spcAft>
                      </a:pPr>
                      <a:r>
                        <a:rPr lang="ru-RU" sz="1200" baseline="0" dirty="0" smtClean="0">
                          <a:effectLst/>
                          <a:latin typeface="Times New Roman"/>
                          <a:ea typeface="Arial Unicode MS"/>
                          <a:cs typeface="Times New Roman"/>
                        </a:rPr>
                        <a:t>  </a:t>
                      </a:r>
                    </a:p>
                    <a:p>
                      <a:pPr marL="50800" indent="-254000">
                        <a:lnSpc>
                          <a:spcPts val="1130"/>
                        </a:lnSpc>
                        <a:spcBef>
                          <a:spcPts val="300"/>
                        </a:spcBef>
                        <a:spcAft>
                          <a:spcPts val="0"/>
                        </a:spcAft>
                      </a:pPr>
                      <a:r>
                        <a:rPr lang="ru-RU" sz="1200" baseline="0" dirty="0" smtClean="0">
                          <a:effectLst/>
                          <a:latin typeface="Times New Roman"/>
                          <a:ea typeface="Arial Unicode MS"/>
                          <a:cs typeface="Times New Roman"/>
                        </a:rPr>
                        <a:t>   4</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50800" indent="-254000">
                        <a:lnSpc>
                          <a:spcPts val="1130"/>
                        </a:lnSpc>
                        <a:spcBef>
                          <a:spcPts val="300"/>
                        </a:spcBef>
                        <a:spcAft>
                          <a:spcPts val="0"/>
                        </a:spcAft>
                      </a:pPr>
                      <a:r>
                        <a:rPr lang="ru-RU" sz="1200" dirty="0" smtClean="0">
                          <a:effectLst/>
                          <a:latin typeface="Times New Roman"/>
                          <a:ea typeface="Arial Unicode MS"/>
                          <a:cs typeface="Times New Roman"/>
                        </a:rPr>
                        <a:t>   11</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45735">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38100" indent="-254000">
                        <a:lnSpc>
                          <a:spcPts val="1130"/>
                        </a:lnSpc>
                        <a:spcBef>
                          <a:spcPts val="300"/>
                        </a:spcBef>
                        <a:spcAft>
                          <a:spcPts val="0"/>
                        </a:spcAft>
                      </a:pPr>
                      <a:r>
                        <a:rPr lang="ru-RU" sz="1200" dirty="0" smtClean="0">
                          <a:effectLst/>
                          <a:latin typeface="Times New Roman"/>
                          <a:ea typeface="Arial Unicode MS"/>
                          <a:cs typeface="Times New Roman"/>
                        </a:rPr>
                        <a:t>    9</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508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50800" indent="-254000">
                        <a:lnSpc>
                          <a:spcPts val="1130"/>
                        </a:lnSpc>
                        <a:spcBef>
                          <a:spcPts val="300"/>
                        </a:spcBef>
                        <a:spcAft>
                          <a:spcPts val="0"/>
                        </a:spcAft>
                      </a:pPr>
                      <a:r>
                        <a:rPr lang="ru-RU" sz="1200" dirty="0" smtClean="0">
                          <a:effectLst/>
                          <a:latin typeface="Times New Roman"/>
                          <a:ea typeface="Arial Unicode MS"/>
                          <a:cs typeface="Times New Roman"/>
                        </a:rPr>
                        <a:t>   10</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8592">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8">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r>
              <a:tr h="452880">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r>
              <a:tr h="438592">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38100" indent="-254000">
                        <a:lnSpc>
                          <a:spcPts val="1130"/>
                        </a:lnSpc>
                        <a:spcBef>
                          <a:spcPts val="300"/>
                        </a:spcBef>
                        <a:spcAft>
                          <a:spcPts val="0"/>
                        </a:spcAft>
                      </a:pPr>
                      <a:r>
                        <a:rPr lang="ru-RU" sz="1200" dirty="0" smtClean="0">
                          <a:effectLst/>
                          <a:latin typeface="Times New Roman"/>
                          <a:ea typeface="Arial Unicode MS"/>
                          <a:cs typeface="Times New Roman"/>
                        </a:rPr>
                        <a:t>    8</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38100" indent="-254000">
                        <a:lnSpc>
                          <a:spcPts val="1130"/>
                        </a:lnSpc>
                        <a:spcBef>
                          <a:spcPts val="300"/>
                        </a:spcBef>
                        <a:spcAft>
                          <a:spcPts val="0"/>
                        </a:spcAft>
                      </a:pPr>
                      <a:r>
                        <a:rPr lang="ru-RU" sz="1200" dirty="0" smtClean="0">
                          <a:effectLst/>
                          <a:latin typeface="Times New Roman"/>
                          <a:ea typeface="Arial Unicode MS"/>
                          <a:cs typeface="Times New Roman"/>
                        </a:rPr>
                        <a:t>   7</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0021">
                <a:tc>
                  <a:txBody>
                    <a:bodyPr/>
                    <a:lstStyle/>
                    <a:p>
                      <a:pPr marL="508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50800" indent="-254000">
                        <a:lnSpc>
                          <a:spcPts val="1130"/>
                        </a:lnSpc>
                        <a:spcBef>
                          <a:spcPts val="300"/>
                        </a:spcBef>
                        <a:spcAft>
                          <a:spcPts val="0"/>
                        </a:spcAft>
                      </a:pPr>
                      <a:r>
                        <a:rPr lang="ru-RU" sz="1200" dirty="0" smtClean="0">
                          <a:effectLst/>
                          <a:latin typeface="Times New Roman"/>
                          <a:ea typeface="Arial Unicode MS"/>
                          <a:cs typeface="Times New Roman"/>
                        </a:rPr>
                        <a:t>   5</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indent="-254000">
                        <a:lnSpc>
                          <a:spcPts val="1130"/>
                        </a:lnSpc>
                        <a:spcBef>
                          <a:spcPts val="300"/>
                        </a:spcBef>
                        <a:spcAft>
                          <a:spcPts val="0"/>
                        </a:spcAft>
                      </a:pPr>
                      <a:endParaRPr lang="ru-RU" sz="1200" dirty="0" smtClean="0">
                        <a:effectLst/>
                        <a:latin typeface="Times New Roman"/>
                        <a:ea typeface="Arial Unicode MS"/>
                        <a:cs typeface="Times New Roman"/>
                      </a:endParaRPr>
                    </a:p>
                    <a:p>
                      <a:pPr marL="38100" indent="-254000">
                        <a:lnSpc>
                          <a:spcPts val="1130"/>
                        </a:lnSpc>
                        <a:spcBef>
                          <a:spcPts val="300"/>
                        </a:spcBef>
                        <a:spcAft>
                          <a:spcPts val="0"/>
                        </a:spcAft>
                      </a:pPr>
                      <a:r>
                        <a:rPr lang="ru-RU" sz="1200" dirty="0" smtClean="0">
                          <a:effectLst/>
                          <a:latin typeface="Times New Roman"/>
                          <a:ea typeface="Arial Unicode MS"/>
                          <a:cs typeface="Times New Roman"/>
                        </a:rPr>
                        <a:t>    6</a:t>
                      </a:r>
                      <a:endParaRPr lang="ru-RU" sz="950" dirty="0">
                        <a:effectLst/>
                        <a:latin typeface="Times New Roman"/>
                        <a:ea typeface="Arial Unicode MS"/>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ru-RU" sz="1200" dirty="0">
                          <a:solidFill>
                            <a:srgbClr val="000000"/>
                          </a:solidFill>
                          <a:effectLst/>
                          <a:latin typeface="Arial Unicode MS"/>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Текст 3"/>
          <p:cNvSpPr>
            <a:spLocks noGrp="1"/>
          </p:cNvSpPr>
          <p:nvPr>
            <p:ph type="body" sz="half" idx="2"/>
          </p:nvPr>
        </p:nvSpPr>
        <p:spPr/>
        <p:txBody>
          <a:bodyPr rtlCol="0">
            <a:normAutofit/>
          </a:bodyPr>
          <a:lstStyle/>
          <a:p>
            <a:pPr marL="342900" indent="-342900" algn="just" eaLnBrk="1" fontAlgn="auto" hangingPunct="1">
              <a:spcAft>
                <a:spcPts val="0"/>
              </a:spcAft>
              <a:buFont typeface="Arial" pitchFamily="34" charset="0"/>
              <a:buAutoNum type="arabicPeriod"/>
              <a:defRPr/>
            </a:pPr>
            <a:r>
              <a:rPr lang="ru-RU" sz="1600" dirty="0" smtClean="0"/>
              <a:t>Материал </a:t>
            </a:r>
            <a:r>
              <a:rPr lang="ru-RU" sz="1600" dirty="0"/>
              <a:t>для письма. </a:t>
            </a:r>
            <a:endParaRPr lang="ru-RU" sz="1600" dirty="0" smtClean="0"/>
          </a:p>
          <a:p>
            <a:pPr algn="just" eaLnBrk="1" fontAlgn="auto" hangingPunct="1">
              <a:spcAft>
                <a:spcPts val="0"/>
              </a:spcAft>
              <a:buFont typeface="Arial" pitchFamily="34" charset="0"/>
              <a:buNone/>
              <a:defRPr/>
            </a:pPr>
            <a:r>
              <a:rPr lang="ru-RU" sz="1600" dirty="0" smtClean="0"/>
              <a:t>2</a:t>
            </a:r>
            <a:r>
              <a:rPr lang="ru-RU" sz="1600" dirty="0"/>
              <a:t>. Вырезанная из камня фигура льва с головой человека. 3. Злой бог суховей. 4. Один из египетских </a:t>
            </a:r>
            <a:r>
              <a:rPr lang="ru-RU" sz="1600" dirty="0" smtClean="0"/>
              <a:t>фараонов</a:t>
            </a:r>
            <a:r>
              <a:rPr lang="ru-RU" sz="1600" dirty="0"/>
              <a:t>. 5. Мастер, который вырезает из дерева, высекает из мрамора </a:t>
            </a:r>
            <a:r>
              <a:rPr lang="ru-RU" sz="1600" dirty="0" smtClean="0"/>
              <a:t> художественные </a:t>
            </a:r>
            <a:r>
              <a:rPr lang="ru-RU" sz="1600" dirty="0"/>
              <a:t>изображения. 6. Подневольный человек. </a:t>
            </a:r>
            <a:endParaRPr lang="ru-RU" sz="1600" dirty="0" smtClean="0"/>
          </a:p>
          <a:p>
            <a:pPr algn="just" eaLnBrk="1" fontAlgn="auto" hangingPunct="1">
              <a:spcAft>
                <a:spcPts val="0"/>
              </a:spcAft>
              <a:buFont typeface="Arial" pitchFamily="34" charset="0"/>
              <a:buNone/>
              <a:defRPr/>
            </a:pPr>
            <a:r>
              <a:rPr lang="ru-RU" sz="1600" dirty="0" smtClean="0"/>
              <a:t>7</a:t>
            </a:r>
            <a:r>
              <a:rPr lang="ru-RU" sz="1600" dirty="0"/>
              <a:t>. Сплав меди и олова. </a:t>
            </a:r>
            <a:endParaRPr lang="ru-RU" sz="1600" dirty="0" smtClean="0"/>
          </a:p>
          <a:p>
            <a:pPr algn="just" eaLnBrk="1" fontAlgn="auto" hangingPunct="1">
              <a:spcAft>
                <a:spcPts val="0"/>
              </a:spcAft>
              <a:buFont typeface="Arial" pitchFamily="34" charset="0"/>
              <a:buNone/>
              <a:defRPr/>
            </a:pPr>
            <a:r>
              <a:rPr lang="ru-RU" sz="1600" dirty="0" smtClean="0"/>
              <a:t>8</a:t>
            </a:r>
            <a:r>
              <a:rPr lang="ru-RU" sz="1600" dirty="0"/>
              <a:t>. Ученый, который изучает звездное небо. 9. Столица Египта. 10. Египетская гробница. 11. Греческий историк, который описал историю Египта</a:t>
            </a:r>
            <a:r>
              <a:rPr lang="ru-RU" sz="1600" dirty="0" smtClean="0"/>
              <a:t>.</a:t>
            </a:r>
          </a:p>
          <a:p>
            <a:pPr algn="just" eaLnBrk="1" fontAlgn="auto" hangingPunct="1">
              <a:spcAft>
                <a:spcPts val="0"/>
              </a:spcAft>
              <a:buFont typeface="Arial" pitchFamily="34" charset="0"/>
              <a:buNone/>
              <a:defRPr/>
            </a:pPr>
            <a:r>
              <a:rPr lang="ru-RU" sz="1600" dirty="0" smtClean="0"/>
              <a:t> </a:t>
            </a:r>
            <a:r>
              <a:rPr lang="ru-RU" sz="1600" dirty="0"/>
              <a:t>12. Стенобитный снаряд. </a:t>
            </a:r>
            <a:endParaRPr lang="ru-RU" sz="1600" dirty="0" smtClean="0"/>
          </a:p>
          <a:p>
            <a:pPr algn="just" eaLnBrk="1" fontAlgn="auto" hangingPunct="1">
              <a:spcAft>
                <a:spcPts val="0"/>
              </a:spcAft>
              <a:buFont typeface="Arial" pitchFamily="34" charset="0"/>
              <a:buNone/>
              <a:defRPr/>
            </a:pPr>
            <a:r>
              <a:rPr lang="ru-RU" sz="1600" dirty="0" smtClean="0"/>
              <a:t>13</a:t>
            </a:r>
            <a:r>
              <a:rPr lang="ru-RU" sz="1600" dirty="0"/>
              <a:t>. Сборы в поль­зу государства.</a:t>
            </a:r>
          </a:p>
          <a:p>
            <a:pPr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marL="342900" indent="-342900" eaLnBrk="1" hangingPunct="1"/>
            <a:r>
              <a:rPr lang="ru-RU" sz="1800" b="1" i="1" smtClean="0">
                <a:solidFill>
                  <a:srgbClr val="000000"/>
                </a:solidFill>
              </a:rPr>
              <a:t>5-й	этап.</a:t>
            </a:r>
            <a:br>
              <a:rPr lang="ru-RU" sz="1800" b="1" i="1" smtClean="0">
                <a:solidFill>
                  <a:srgbClr val="000000"/>
                </a:solidFill>
              </a:rPr>
            </a:br>
            <a:endParaRPr lang="ru-RU" sz="1800" smtClean="0">
              <a:solidFill>
                <a:srgbClr val="000000"/>
              </a:solidFill>
            </a:endParaRPr>
          </a:p>
        </p:txBody>
      </p:sp>
      <p:sp>
        <p:nvSpPr>
          <p:cNvPr id="20482" name="Объект 2"/>
          <p:cNvSpPr>
            <a:spLocks noGrp="1"/>
          </p:cNvSpPr>
          <p:nvPr>
            <p:ph idx="1"/>
          </p:nvPr>
        </p:nvSpPr>
        <p:spPr/>
        <p:txBody>
          <a:bodyPr/>
          <a:lstStyle/>
          <a:p>
            <a:pPr eaLnBrk="1" hangingPunct="1"/>
            <a:r>
              <a:rPr lang="ru-RU" sz="2400" smtClean="0"/>
              <a:t>а)	Рабочая тетрадь (вып. 1), задание № 44 (с. 38).</a:t>
            </a:r>
          </a:p>
          <a:p>
            <a:pPr algn="ctr" eaLnBrk="1" hangingPunct="1"/>
            <a:r>
              <a:rPr lang="ru-RU" smtClean="0"/>
              <a:t>б)	Ответь на вопросы:</a:t>
            </a:r>
            <a:endParaRPr lang="ru-RU" sz="2000" smtClean="0"/>
          </a:p>
          <a:p>
            <a:pPr eaLnBrk="1" hangingPunct="1"/>
            <a:r>
              <a:rPr lang="ru-RU" smtClean="0"/>
              <a:t>Какую пользу египтянам приносила кошка?</a:t>
            </a:r>
            <a:r>
              <a:rPr lang="ru-RU" i="1" smtClean="0"/>
              <a:t> </a:t>
            </a:r>
          </a:p>
          <a:p>
            <a:pPr eaLnBrk="1" hangingPunct="1"/>
            <a:r>
              <a:rPr lang="ru-RU" smtClean="0"/>
              <a:t>Почему первые фараоны не строили пирамид, потом их стали строить, а еще позднее - вновь перестали?</a:t>
            </a:r>
            <a:r>
              <a:rPr lang="ru-RU" i="1" smtClean="0"/>
              <a:t> </a:t>
            </a:r>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sz="2700" b="1" i="1" dirty="0" smtClean="0"/>
              <a:t/>
            </a:r>
            <a:br>
              <a:rPr lang="ru-RU" sz="2700" b="1" i="1" dirty="0" smtClean="0"/>
            </a:br>
            <a:r>
              <a:rPr lang="ru-RU" sz="2700" b="1" i="1" dirty="0" smtClean="0"/>
              <a:t>6-й</a:t>
            </a:r>
            <a:r>
              <a:rPr lang="ru-RU" sz="2700" b="1" i="1" dirty="0"/>
              <a:t>	этап.</a:t>
            </a:r>
            <a:r>
              <a:rPr lang="ru-RU" sz="2700" dirty="0"/>
              <a:t> </a:t>
            </a:r>
            <a:r>
              <a:rPr lang="ru-RU" sz="2700" dirty="0" smtClean="0"/>
              <a:t/>
            </a:r>
            <a:br>
              <a:rPr lang="ru-RU" sz="2700" dirty="0" smtClean="0"/>
            </a:br>
            <a:r>
              <a:rPr lang="ru-RU" sz="2700" dirty="0" smtClean="0"/>
              <a:t>«</a:t>
            </a:r>
            <a:r>
              <a:rPr lang="ru-RU" sz="2700" dirty="0"/>
              <a:t>Знаешь ли ты термины и даты...»</a:t>
            </a:r>
            <a:r>
              <a:rPr lang="ru-RU" dirty="0"/>
              <a:t/>
            </a:r>
            <a:br>
              <a:rPr lang="ru-RU" dirty="0"/>
            </a:br>
            <a:endParaRPr lang="ru-RU" dirty="0"/>
          </a:p>
        </p:txBody>
      </p:sp>
      <p:sp>
        <p:nvSpPr>
          <p:cNvPr id="21506" name="Объект 2"/>
          <p:cNvSpPr>
            <a:spLocks noGrp="1"/>
          </p:cNvSpPr>
          <p:nvPr>
            <p:ph idx="1"/>
          </p:nvPr>
        </p:nvSpPr>
        <p:spPr/>
        <p:txBody>
          <a:bodyPr/>
          <a:lstStyle/>
          <a:p>
            <a:pPr eaLnBrk="1" hangingPunct="1"/>
            <a:r>
              <a:rPr lang="ru-RU" smtClean="0"/>
              <a:t>Дай определение понятиям:</a:t>
            </a:r>
          </a:p>
          <a:p>
            <a:pPr eaLnBrk="1" hangingPunct="1"/>
            <a:r>
              <a:rPr lang="ru-RU" smtClean="0"/>
              <a:t>Религия-...</a:t>
            </a:r>
          </a:p>
          <a:p>
            <a:pPr eaLnBrk="1" hangingPunct="1"/>
            <a:r>
              <a:rPr lang="ru-RU" smtClean="0"/>
              <a:t>Налоги — ...</a:t>
            </a:r>
          </a:p>
          <a:p>
            <a:pPr eaLnBrk="1" hangingPunct="1"/>
            <a:r>
              <a:rPr lang="ru-RU" smtClean="0"/>
              <a:t>Культура - ...</a:t>
            </a:r>
          </a:p>
          <a:p>
            <a:pPr eaLnBrk="1" hangingPunct="1"/>
            <a:r>
              <a:rPr lang="ru-RU" smtClean="0"/>
              <a:t>Государство - ...</a:t>
            </a:r>
          </a:p>
          <a:p>
            <a:pPr eaLnBrk="1" hangingPunct="1"/>
            <a:r>
              <a:rPr lang="ru-RU" smtClean="0"/>
              <a:t>Когда объединились Северное и Южное царства?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t/>
            </a:r>
            <a:br>
              <a:rPr lang="ru-RU" dirty="0" smtClean="0"/>
            </a:br>
            <a:r>
              <a:rPr lang="ru-RU" dirty="0" smtClean="0"/>
              <a:t> </a:t>
            </a:r>
            <a:r>
              <a:rPr lang="ru-RU" sz="3600" dirty="0" smtClean="0"/>
              <a:t>Подведение </a:t>
            </a:r>
            <a:r>
              <a:rPr lang="ru-RU" sz="3600" dirty="0"/>
              <a:t>итогов </a:t>
            </a:r>
            <a:r>
              <a:rPr lang="ru-RU" sz="3600" dirty="0" smtClean="0"/>
              <a:t>урока. </a:t>
            </a:r>
            <a:br>
              <a:rPr lang="ru-RU" sz="3600" dirty="0" smtClean="0"/>
            </a:br>
            <a:r>
              <a:rPr lang="ru-RU" sz="3600" dirty="0" smtClean="0"/>
              <a:t>Домашнее задание.</a:t>
            </a:r>
            <a:r>
              <a:rPr lang="ru-RU" sz="3600" dirty="0"/>
              <a:t/>
            </a:r>
            <a:br>
              <a:rPr lang="ru-RU" sz="3600" dirty="0"/>
            </a:br>
            <a:endParaRPr lang="ru-RU" sz="3600" dirty="0"/>
          </a:p>
        </p:txBody>
      </p:sp>
      <p:sp>
        <p:nvSpPr>
          <p:cNvPr id="3" name="Объект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ru-RU" dirty="0" smtClean="0"/>
              <a:t>Учебник. История Древнего мира.</a:t>
            </a:r>
          </a:p>
          <a:p>
            <a:pPr marL="0" indent="0" eaLnBrk="1" fontAlgn="auto" hangingPunct="1">
              <a:spcAft>
                <a:spcPts val="0"/>
              </a:spcAft>
              <a:buFont typeface="Arial" pitchFamily="34" charset="0"/>
              <a:buNone/>
              <a:defRPr/>
            </a:pPr>
            <a:r>
              <a:rPr lang="en-US" dirty="0" smtClean="0"/>
              <a:t> $13</a:t>
            </a:r>
            <a:r>
              <a:rPr lang="ru-RU" dirty="0" smtClean="0"/>
              <a:t> (Древнее </a:t>
            </a:r>
            <a:r>
              <a:rPr lang="ru-RU" dirty="0" err="1" smtClean="0"/>
              <a:t>Двуречье</a:t>
            </a:r>
            <a:r>
              <a:rPr lang="ru-RU" dirty="0" smtClean="0"/>
              <a:t>).</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328</Words>
  <Application>Microsoft Office PowerPoint</Application>
  <PresentationFormat>Экран (4:3)</PresentationFormat>
  <Paragraphs>126</Paragraphs>
  <Slides>9</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9</vt:i4>
      </vt:variant>
    </vt:vector>
  </HeadingPairs>
  <TitlesOfParts>
    <vt:vector size="14" baseType="lpstr">
      <vt:lpstr>Arial</vt:lpstr>
      <vt:lpstr>Calibri</vt:lpstr>
      <vt:lpstr>Arial Unicode MS</vt:lpstr>
      <vt:lpstr>Times New Roman</vt:lpstr>
      <vt:lpstr>Тема Office</vt:lpstr>
      <vt:lpstr>ДРЕВНИЙ ЕГИПЕТ  Проведение игры «Историческая эстафета» </vt:lpstr>
      <vt:lpstr>1-й этап. «Знаешь ли ты где находится...» </vt:lpstr>
      <vt:lpstr>«Знаешь ли ты где находится...»</vt:lpstr>
      <vt:lpstr>2- й этап. «Расскажи о жизни...» </vt:lpstr>
      <vt:lpstr>3- й этап. Реши задачу. </vt:lpstr>
      <vt:lpstr>4-й этап.   Разгадай чайнворд:  </vt:lpstr>
      <vt:lpstr>5-й этап. </vt:lpstr>
      <vt:lpstr> 6-й этап.  «Знаешь ли ты термины и даты...» </vt:lpstr>
      <vt:lpstr>  Подведение итогов урока.  Домашнее задание.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Древний Египет  Проведение игры «Историческая эстафета» </dc:title>
  <cp:lastModifiedBy>Дмитрий</cp:lastModifiedBy>
  <cp:revision>23</cp:revision>
  <dcterms:modified xsi:type="dcterms:W3CDTF">2014-12-02T15:46:06Z</dcterms:modified>
</cp:coreProperties>
</file>