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 varScale="1">
        <p:scale>
          <a:sx n="98" d="100"/>
          <a:sy n="98" d="100"/>
        </p:scale>
        <p:origin x="-3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F55A655-9715-4567-994C-4507C993999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B6A944-5E84-460A-AD02-4254E5C849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A655-9715-4567-994C-4507C993999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944-5E84-460A-AD02-4254E5C84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A655-9715-4567-994C-4507C993999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944-5E84-460A-AD02-4254E5C84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55A655-9715-4567-994C-4507C993999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B6A944-5E84-460A-AD02-4254E5C8490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F55A655-9715-4567-994C-4507C993999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B6A944-5E84-460A-AD02-4254E5C849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A655-9715-4567-994C-4507C993999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944-5E84-460A-AD02-4254E5C8490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A655-9715-4567-994C-4507C993999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944-5E84-460A-AD02-4254E5C8490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55A655-9715-4567-994C-4507C993999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B6A944-5E84-460A-AD02-4254E5C8490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5A655-9715-4567-994C-4507C993999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6A944-5E84-460A-AD02-4254E5C849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55A655-9715-4567-994C-4507C993999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B6A944-5E84-460A-AD02-4254E5C8490F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55A655-9715-4567-994C-4507C993999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B6A944-5E84-460A-AD02-4254E5C8490F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55A655-9715-4567-994C-4507C9939992}" type="datetimeFigureOut">
              <a:rPr lang="ru-RU" smtClean="0"/>
              <a:t>17.12.2013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B6A944-5E84-460A-AD02-4254E5C849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mtClean="0"/>
              <a:t>Урок геометрии, 6 класс</a:t>
            </a:r>
            <a:br>
              <a:rPr lang="ru-RU" smtClean="0"/>
            </a:br>
            <a:r>
              <a:rPr lang="ru-RU" smtClean="0"/>
              <a:t>Тема урока  «Длина окружности»</a:t>
            </a:r>
            <a:br>
              <a:rPr lang="ru-RU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Кузьмина Любовь Юрьевна,</a:t>
            </a:r>
          </a:p>
          <a:p>
            <a:r>
              <a:rPr lang="ru-RU" smtClean="0"/>
              <a:t>учитель  Цыгановского   филиала  МБОУ</a:t>
            </a:r>
          </a:p>
          <a:p>
            <a:r>
              <a:rPr lang="ru-RU" smtClean="0"/>
              <a:t>«Зырянская средняя общеобразовательная школа»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500130"/>
      </p:ext>
    </p:extLst>
  </p:cSld>
  <p:clrMapOvr>
    <a:masterClrMapping/>
  </p:clrMapOvr>
  <p:transition spd="slow" advTm="1187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Цель</a:t>
            </a:r>
            <a:r>
              <a:rPr lang="ru-RU" dirty="0"/>
              <a:t>: Расширить и закрепить знания о свойствах окружности через исследование.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i="1" dirty="0"/>
              <a:t>Задачи: </a:t>
            </a:r>
            <a:endParaRPr lang="ru-RU" dirty="0"/>
          </a:p>
          <a:p>
            <a:pPr lvl="0"/>
            <a:r>
              <a:rPr lang="ru-RU" dirty="0"/>
              <a:t>Повторение и закрепление определений геометрических фигур (центра, радиуса, диаметра, длины окружности).</a:t>
            </a:r>
          </a:p>
          <a:p>
            <a:pPr lvl="0"/>
            <a:r>
              <a:rPr lang="ru-RU" dirty="0"/>
              <a:t>Закрепление навыков работы с чертёжными инструментами.</a:t>
            </a:r>
          </a:p>
          <a:p>
            <a:pPr lvl="0"/>
            <a:r>
              <a:rPr lang="ru-RU" dirty="0"/>
              <a:t>Нахождения числа  π, через отношение длины окружности к длине её диаметра. Приобретение навыков исследовательской работы через практику.</a:t>
            </a:r>
          </a:p>
          <a:p>
            <a:pPr lvl="0"/>
            <a:r>
              <a:rPr lang="ru-RU" dirty="0"/>
              <a:t>Развитие пространственного мышления, воображения.</a:t>
            </a:r>
          </a:p>
          <a:p>
            <a:pPr lvl="0"/>
            <a:r>
              <a:rPr lang="ru-RU" dirty="0"/>
              <a:t>Знакомство с историей возникновения математических понятий.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517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Этап 1.</a:t>
            </a:r>
            <a:r>
              <a:rPr lang="ru-RU" dirty="0" smtClean="0"/>
              <a:t>Повторение </a:t>
            </a:r>
            <a:r>
              <a:rPr lang="ru-RU" dirty="0"/>
              <a:t>и закрепление определений окружности и круга,   и их элементов.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/>
            <a:r>
              <a:rPr lang="ru-RU" dirty="0"/>
              <a:t>Найдите диаметр окружности, если радиус равен 5см, 6дм, </a:t>
            </a:r>
            <a:r>
              <a:rPr lang="ru-RU" dirty="0" smtClean="0"/>
              <a:t>8,6м.</a:t>
            </a:r>
            <a:endParaRPr lang="ru-RU" dirty="0"/>
          </a:p>
          <a:p>
            <a:r>
              <a:rPr lang="ru-RU" dirty="0"/>
              <a:t>Найдите радиус окружности, если диаметр равен 10см,  5дм,  </a:t>
            </a:r>
            <a:r>
              <a:rPr lang="ru-RU" dirty="0" smtClean="0"/>
              <a:t>4,2м.</a:t>
            </a:r>
            <a:endParaRPr lang="ru-RU" dirty="0"/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851920" y="1477671"/>
            <a:ext cx="2592288" cy="27363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396536" y="3140968"/>
            <a:ext cx="861448" cy="1837426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Поместите здесь ваш текст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467544" y="2564904"/>
                <a:ext cx="3240360" cy="923330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</a:bodyPr>
              <a:lstStyle/>
              <a:p>
                <a:pPr algn="ctr"/>
                <a:r>
                  <a:rPr lang="en-US" sz="5400" b="1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</a:rPr>
                  <a:t>d</a:t>
                </a:r>
                <a:r>
                  <a:rPr lang="en-US" sz="5400" b="1" cap="none" spc="0" dirty="0" smtClean="0">
                    <a:ln w="17780" cmpd="sng">
                      <a:solidFill>
                        <a:srgbClr val="FFFFFF"/>
                      </a:solidFill>
                      <a:prstDash val="solid"/>
                      <a:miter lim="800000"/>
                    </a:ln>
                    <a:gradFill rotWithShape="1">
                      <a:gsLst>
                        <a:gs pos="0">
                          <a:srgbClr val="000000">
                            <a:tint val="92000"/>
                            <a:shade val="100000"/>
                            <a:satMod val="150000"/>
                          </a:srgbClr>
                        </a:gs>
                        <a:gs pos="49000">
                          <a:srgbClr val="000000">
                            <a:tint val="89000"/>
                            <a:shade val="90000"/>
                            <a:satMod val="150000"/>
                          </a:srgbClr>
                        </a:gs>
                        <a:gs pos="50000">
                          <a:srgbClr val="000000">
                            <a:tint val="100000"/>
                            <a:shade val="75000"/>
                            <a:satMod val="150000"/>
                          </a:srgbClr>
                        </a:gs>
                        <a:gs pos="95000">
                          <a:srgbClr val="000000">
                            <a:shade val="47000"/>
                            <a:satMod val="150000"/>
                          </a:srgbClr>
                        </a:gs>
                        <a:gs pos="100000">
                          <a:srgbClr val="000000">
                            <a:shade val="39000"/>
                            <a:satMod val="150000"/>
                          </a:srgbClr>
                        </a:gs>
                      </a:gsLst>
                      <a:lin ang="5400000"/>
                    </a:gradFill>
                    <a:effectLst>
                      <a:outerShdw blurRad="50800" algn="tl" rotWithShape="0">
                        <a:srgbClr val="000000"/>
                      </a:outerShdw>
                    </a:effectLst>
                  </a:rPr>
                  <a:t>=2</a:t>
                </a:r>
                <a14:m>
                  <m:oMath xmlns:m="http://schemas.openxmlformats.org/officeDocument/2006/math">
                    <m:r>
                      <a:rPr lang="en-US" sz="5400" b="1" i="1" cap="none" spc="0" smtClean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  <a:latin typeface="Cambria Math"/>
                        <a:ea typeface="Cambria Math"/>
                      </a:rPr>
                      <m:t>𝒓</m:t>
                    </m:r>
                  </m:oMath>
                </a14:m>
                <a:endParaRPr lang="ru-RU" sz="5400" b="1" cap="none" spc="0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564904"/>
                <a:ext cx="3240360" cy="923330"/>
              </a:xfrm>
              <a:prstGeom prst="rect">
                <a:avLst/>
              </a:prstGeom>
              <a:blipFill rotWithShape="1">
                <a:blip r:embed="rId2"/>
                <a:stretch>
                  <a:fillRect t="-23179" b="-4370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Прямая соединительная линия 21"/>
          <p:cNvCxnSpPr/>
          <p:nvPr/>
        </p:nvCxnSpPr>
        <p:spPr>
          <a:xfrm>
            <a:off x="3851920" y="2845823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04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07"/>
    </mc:Choice>
    <mc:Fallback xmlns="">
      <p:transition spd="slow" advTm="13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i="1" dirty="0"/>
              <a:t>Этап 2. </a:t>
            </a:r>
            <a:r>
              <a:rPr lang="ru-RU" dirty="0"/>
              <a:t>Немного истории.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(«Цирк</a:t>
            </a:r>
            <a:r>
              <a:rPr lang="ru-RU" dirty="0"/>
              <a:t>» и «циркуль») – «</a:t>
            </a:r>
            <a:r>
              <a:rPr lang="ru-RU" dirty="0" err="1"/>
              <a:t>циркус</a:t>
            </a:r>
            <a:r>
              <a:rPr lang="ru-RU" dirty="0"/>
              <a:t>» - от латинского слова – круг</a:t>
            </a:r>
            <a:r>
              <a:rPr lang="ru-RU" dirty="0" smtClean="0"/>
              <a:t>.</a:t>
            </a:r>
          </a:p>
          <a:p>
            <a:r>
              <a:rPr lang="ru-RU" dirty="0"/>
              <a:t>В</a:t>
            </a:r>
            <a:r>
              <a:rPr lang="ru-RU" dirty="0" smtClean="0"/>
              <a:t> </a:t>
            </a:r>
            <a:r>
              <a:rPr lang="ru-RU" dirty="0"/>
              <a:t>4 – ом тысячелетии до нашей </a:t>
            </a:r>
            <a:r>
              <a:rPr lang="ru-RU" dirty="0" smtClean="0"/>
              <a:t>эры возникновения колеса.</a:t>
            </a:r>
            <a:r>
              <a:rPr lang="ru-RU" dirty="0"/>
              <a:t> Колесо – это одно из великих изобретений.</a:t>
            </a:r>
            <a:endParaRPr lang="ru-RU" dirty="0" smtClean="0"/>
          </a:p>
          <a:p>
            <a:r>
              <a:rPr lang="ru-RU" dirty="0" smtClean="0"/>
              <a:t>«Радиус</a:t>
            </a:r>
            <a:r>
              <a:rPr lang="ru-RU" dirty="0"/>
              <a:t>» переводится не иначе как спица </a:t>
            </a:r>
            <a:r>
              <a:rPr lang="ru-RU" dirty="0" smtClean="0"/>
              <a:t>колеса.</a:t>
            </a:r>
          </a:p>
          <a:p>
            <a:r>
              <a:rPr lang="ru-RU" dirty="0"/>
              <a:t>В русском языке слово «круглый» </a:t>
            </a:r>
            <a:r>
              <a:rPr lang="ru-RU" dirty="0" smtClean="0"/>
              <a:t> </a:t>
            </a:r>
            <a:r>
              <a:rPr lang="ru-RU" dirty="0"/>
              <a:t>означает высокую степень чего - либо: «круглый отличник», «круглый сирота», «круглый дурак».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89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9"/>
    </mc:Choice>
    <mc:Fallback xmlns="">
      <p:transition spd="slow" advTm="929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Этап 3. </a:t>
            </a:r>
            <a:r>
              <a:rPr lang="ru-RU" dirty="0"/>
              <a:t>Возникновение проблемной ситуации.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Можно ли измерить длину диаметра, радиуса? Каким прибором? </a:t>
            </a:r>
            <a:endParaRPr lang="ru-RU" dirty="0" smtClean="0"/>
          </a:p>
          <a:p>
            <a:pPr lvl="0"/>
            <a:r>
              <a:rPr lang="ru-RU" dirty="0"/>
              <a:t>Можно ли измерить длину окружности? Как это можно сделать?</a:t>
            </a:r>
          </a:p>
          <a:p>
            <a:r>
              <a:rPr lang="ru-RU" b="1" dirty="0"/>
              <a:t>П</a:t>
            </a:r>
            <a:r>
              <a:rPr lang="ru-RU" b="1" dirty="0" smtClean="0"/>
              <a:t>роблемная </a:t>
            </a:r>
            <a:r>
              <a:rPr lang="ru-RU" b="1" dirty="0"/>
              <a:t>ситуация: </a:t>
            </a:r>
            <a:r>
              <a:rPr lang="ru-RU" dirty="0"/>
              <a:t>мы не можем измерить длину окружности обычным способом. </a:t>
            </a:r>
            <a:endParaRPr lang="ru-RU" dirty="0" smtClean="0"/>
          </a:p>
          <a:p>
            <a:r>
              <a:rPr lang="ru-RU" dirty="0"/>
              <a:t>Давайте попробуем найти способ измерения длины окружности.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4788024" y="4941168"/>
            <a:ext cx="2016224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171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1"/>
    </mc:Choice>
    <mc:Fallback xmlns="">
      <p:transition spd="slow" advTm="7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Этап 4.</a:t>
            </a:r>
            <a:r>
              <a:rPr lang="ru-RU" dirty="0"/>
              <a:t> </a:t>
            </a:r>
            <a:r>
              <a:rPr lang="ru-RU" b="1" dirty="0"/>
              <a:t>Исследование.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Измерим длину окружности, обозначим её буквой </a:t>
            </a:r>
            <a:r>
              <a:rPr lang="ru-RU" i="1" dirty="0" smtClean="0"/>
              <a:t>с.</a:t>
            </a:r>
          </a:p>
          <a:p>
            <a:r>
              <a:rPr lang="ru-RU" dirty="0"/>
              <a:t>Измерим </a:t>
            </a:r>
            <a:r>
              <a:rPr lang="ru-RU" dirty="0" smtClean="0"/>
              <a:t> </a:t>
            </a:r>
            <a:r>
              <a:rPr lang="ru-RU" dirty="0"/>
              <a:t>длину диаметра, обозначим её буквой </a:t>
            </a:r>
            <a:r>
              <a:rPr lang="en-US" dirty="0"/>
              <a:t>d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Найдём отношение длины окружности к длине диаметра.</a:t>
            </a:r>
          </a:p>
          <a:p>
            <a:r>
              <a:rPr lang="ru-RU" dirty="0" smtClean="0"/>
              <a:t>У вас получилось число, равное …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553222" y="5013176"/>
            <a:ext cx="145082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2"/>
    </mc:Choice>
    <mc:Fallback xmlns="">
      <p:transition spd="slow" advTm="99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Отношение длины окружности к  длине её диаметра одно и тоже для всех окружностей (независимо от размера). </a:t>
            </a:r>
            <a:endParaRPr lang="ru-RU" dirty="0" smtClean="0"/>
          </a:p>
          <a:p>
            <a:r>
              <a:rPr lang="ru-RU" dirty="0"/>
              <a:t>Мы нашли его практическим способом. Это число π≈ 3,1416…        π – (пи) греч.</a:t>
            </a:r>
          </a:p>
          <a:p>
            <a:r>
              <a:rPr lang="ru-RU" dirty="0"/>
              <a:t>π ≈ 3,141 592 653 589793 238 462 643…</a:t>
            </a:r>
          </a:p>
          <a:p>
            <a:r>
              <a:rPr lang="ru-RU" dirty="0"/>
              <a:t>Более точный результат π ≈ 22/7</a:t>
            </a:r>
          </a:p>
          <a:p>
            <a:pPr lvl="0"/>
            <a:r>
              <a:rPr lang="ru-RU" dirty="0"/>
              <a:t>Удобно ли было измерять длину окружности?</a:t>
            </a:r>
          </a:p>
          <a:p>
            <a:r>
              <a:rPr lang="ru-RU" dirty="0"/>
              <a:t>Можно ли найти длину окружности без измерений, зная её диаметр? </a:t>
            </a:r>
            <a:r>
              <a:rPr lang="en-US" b="1" dirty="0"/>
              <a:t>C = π d</a:t>
            </a:r>
            <a:endParaRPr lang="ru-RU" dirty="0"/>
          </a:p>
          <a:p>
            <a:pPr lvl="0"/>
            <a:r>
              <a:rPr lang="ru-RU" dirty="0"/>
              <a:t>Можно ли найти длину окружности, зная её радиус?</a:t>
            </a:r>
          </a:p>
          <a:p>
            <a:pPr marL="0" indent="0" algn="ctr">
              <a:buNone/>
            </a:pPr>
            <a:r>
              <a:rPr lang="en-US" b="1" dirty="0"/>
              <a:t>C = 2 π r</a:t>
            </a:r>
            <a:endParaRPr lang="ru-RU" dirty="0"/>
          </a:p>
          <a:p>
            <a:pPr lvl="0"/>
            <a:r>
              <a:rPr lang="ru-RU" dirty="0"/>
              <a:t>Найдите длину окружности, если диаметр равен 5см, 8м.</a:t>
            </a:r>
          </a:p>
          <a:p>
            <a:r>
              <a:rPr lang="ru-RU" dirty="0"/>
              <a:t>Найдите длину окружности, если радиус  равен 2см, 3дм. 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      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121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4"/>
    </mc:Choice>
    <mc:Fallback xmlns="">
      <p:transition spd="slow" advTm="77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/>
              <a:t>Спасибо за урок!</a:t>
            </a:r>
          </a:p>
        </p:txBody>
      </p:sp>
    </p:spTree>
    <p:extLst>
      <p:ext uri="{BB962C8B-B14F-4D97-AF65-F5344CB8AC3E}">
        <p14:creationId xmlns:p14="http://schemas.microsoft.com/office/powerpoint/2010/main" val="344048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Tm="771">
        <p14:ripple/>
      </p:transition>
    </mc:Choice>
    <mc:Fallback xmlns="">
      <p:transition spd="slow" advTm="771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133</TotalTime>
  <Words>348</Words>
  <Application>Microsoft Office PowerPoint</Application>
  <PresentationFormat>Экран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Урок геометрии, 6 класс Тема урока  «Длина окружности» </vt:lpstr>
      <vt:lpstr>Цель: Расширить и закрепить знания о свойствах окружности через исследование. </vt:lpstr>
      <vt:lpstr>Этап 1.Повторение и закрепление определений окружности и круга,   и их элементов.</vt:lpstr>
      <vt:lpstr>Этап 2. Немного истории. </vt:lpstr>
      <vt:lpstr>Этап 3. Возникновение проблемной ситуации. </vt:lpstr>
      <vt:lpstr>Этап 4. Исследование.  </vt:lpstr>
      <vt:lpstr>Вывод:</vt:lpstr>
      <vt:lpstr>Презентация PowerPoint</vt:lpstr>
    </vt:vector>
  </TitlesOfParts>
  <Company>RUSSIA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геометрии, 6 класс Тема урока  «Длина окружности» </dc:title>
  <dc:creator>XP GAME 2009</dc:creator>
  <cp:lastModifiedBy>XP GAME 2009</cp:lastModifiedBy>
  <cp:revision>16</cp:revision>
  <dcterms:created xsi:type="dcterms:W3CDTF">2013-12-14T13:29:31Z</dcterms:created>
  <dcterms:modified xsi:type="dcterms:W3CDTF">2013-12-17T09:49:38Z</dcterms:modified>
</cp:coreProperties>
</file>