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698" r:id="rId4"/>
    <p:sldMasterId id="2147483710" r:id="rId5"/>
    <p:sldMasterId id="2147483734" r:id="rId6"/>
  </p:sldMasterIdLst>
  <p:notesMasterIdLst>
    <p:notesMasterId r:id="rId35"/>
  </p:notesMasterIdLst>
  <p:sldIdLst>
    <p:sldId id="258" r:id="rId7"/>
    <p:sldId id="302" r:id="rId8"/>
    <p:sldId id="296" r:id="rId9"/>
    <p:sldId id="297" r:id="rId10"/>
    <p:sldId id="298" r:id="rId11"/>
    <p:sldId id="299" r:id="rId12"/>
    <p:sldId id="300" r:id="rId13"/>
    <p:sldId id="304" r:id="rId14"/>
    <p:sldId id="262" r:id="rId15"/>
    <p:sldId id="257" r:id="rId16"/>
    <p:sldId id="305" r:id="rId17"/>
    <p:sldId id="259" r:id="rId18"/>
    <p:sldId id="265" r:id="rId19"/>
    <p:sldId id="267" r:id="rId20"/>
    <p:sldId id="268" r:id="rId21"/>
    <p:sldId id="269" r:id="rId22"/>
    <p:sldId id="263" r:id="rId23"/>
    <p:sldId id="264" r:id="rId24"/>
    <p:sldId id="306" r:id="rId25"/>
    <p:sldId id="275" r:id="rId26"/>
    <p:sldId id="271" r:id="rId27"/>
    <p:sldId id="274" r:id="rId28"/>
    <p:sldId id="276" r:id="rId29"/>
    <p:sldId id="307" r:id="rId30"/>
    <p:sldId id="277" r:id="rId31"/>
    <p:sldId id="278" r:id="rId32"/>
    <p:sldId id="280" r:id="rId33"/>
    <p:sldId id="28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7ABBB-8129-432F-8A67-105D82521143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F6E3-22D6-4DE8-9E85-AF869D847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F6E3-22D6-4DE8-9E85-AF869D8476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F6E3-22D6-4DE8-9E85-AF869D8476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F6E3-22D6-4DE8-9E85-AF869D8476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F6E3-22D6-4DE8-9E85-AF869D8476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F6E3-22D6-4DE8-9E85-AF869D8476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6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3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6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40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40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9" y="12701"/>
            <a:ext cx="8896351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6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6" y="234952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7" y="4368802"/>
            <a:ext cx="742951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2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6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60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2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2" y="4051302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0453-7822-4BFC-8D0C-5DC6C9E0F2AA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B8FC-DFF6-47CA-ACF6-BB8D919A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66742-7139-4AEA-886A-6BCF212ECF79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E798-24E5-4D68-A604-581B5DDE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CDC2-8434-40D4-BC2C-3CF0CCD47EAF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D6D00-A1CE-47BC-8F31-82BB1C08D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2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2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DB1D-6339-42E2-B924-682C8759EDFA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D02E-9C72-4E70-A3A3-8BEDDF57E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02A4-B9F5-4205-9F22-516F9E2D3B3A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6AEFF-AD17-4EB8-AE30-AD254110C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22E0-66F0-4B32-97E6-5A7F7627E343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052A-66BF-4C08-ADA9-4A1DB5B2D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1845-C6FD-4DA5-93D6-F20F5D0B0691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D537-A394-46E7-8204-F29894F93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E91-E8FB-4984-8D90-39BFFC16B331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E638-1DA1-428C-BBDE-5EAF117FD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D5C78-777D-4CBF-AEA7-770EC736DC8C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6204-A60B-4662-9944-76E3AB21F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562C-4924-4A97-9341-58E5571FFD66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15DB-22B5-4428-834D-0C6E98521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49" y="152400"/>
            <a:ext cx="1924051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2" y="152400"/>
            <a:ext cx="5619751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4B36-B33D-41F9-BBFD-7354875CD661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05F8-D97D-4E9E-9FD1-7BF1A8533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87" y="232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1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0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0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8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8" y="1321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5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4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3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7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6" y="3301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3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1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4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2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</p:grpSp>
      <p:sp>
        <p:nvSpPr>
          <p:cNvPr id="205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5BE0-C7FC-4BF6-90BC-83CF23C27CDB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71DE-F8A4-47E0-9ED9-1A237BFD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7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90" y="1600202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91" y="1600202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7" y="274640"/>
            <a:ext cx="15811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40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7" y="136526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5" y="2130427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5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ED7B-BEF5-4C02-9A8E-AFCF6A42E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8F6D-4ED2-4E40-BAFD-D02A5E36C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7F3F-C2A2-4815-8518-8029ECFCD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5" y="1600202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7" y="1600202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9D76-0246-490E-A304-2FD2D20F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7F31-34A7-489F-8357-172D9D47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136F-E348-42BC-A5FD-ECBFA661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F574-2469-4740-BAFB-960DBCB9B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26D1-842A-475C-BB2C-C185ED7CD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903B-8266-4530-A6AF-70DE5B7E2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EFE43-18A6-44E0-B404-809F0A487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7" y="274640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5" y="274640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A08B7-BD7A-4415-9997-57C28FD25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" y="6351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89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7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2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2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1" y="304800"/>
            <a:ext cx="1885951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1" y="304800"/>
            <a:ext cx="5505451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2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2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2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66802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2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2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2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6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1" y="152400"/>
            <a:ext cx="792163" cy="1295400"/>
            <a:chOff x="5136" y="960"/>
            <a:chExt cx="528" cy="864"/>
          </a:xfrm>
        </p:grpSpPr>
        <p:sp>
          <p:nvSpPr>
            <p:cNvPr id="5120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512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6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rot="-3172564">
            <a:off x="7777958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6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2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E597F49-D769-4117-B448-F5CB2407157D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54237F-2602-4AED-8B75-28E9528CF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0904" name="Freeform 8"/>
          <p:cNvSpPr>
            <a:spLocks/>
          </p:cNvSpPr>
          <p:nvPr/>
        </p:nvSpPr>
        <p:spPr bwMode="auto">
          <a:xfrm rot="-3172564">
            <a:off x="7865272" y="24609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600"/>
          </a:p>
        </p:txBody>
      </p:sp>
      <p:sp>
        <p:nvSpPr>
          <p:cNvPr id="80905" name="Freeform 9"/>
          <p:cNvSpPr>
            <a:spLocks/>
          </p:cNvSpPr>
          <p:nvPr/>
        </p:nvSpPr>
        <p:spPr bwMode="auto">
          <a:xfrm rot="-3172564">
            <a:off x="7831140" y="192090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60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9" y="5540375"/>
            <a:ext cx="1784351" cy="1246188"/>
            <a:chOff x="5" y="3490"/>
            <a:chExt cx="1124" cy="785"/>
          </a:xfrm>
        </p:grpSpPr>
        <p:sp>
          <p:nvSpPr>
            <p:cNvPr id="809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09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</p:grpSp>
          <p:sp>
            <p:nvSpPr>
              <p:cNvPr id="809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809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sp>
            <p:nvSpPr>
              <p:cNvPr id="809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09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2" y="2116140"/>
            <a:ext cx="385763" cy="4308475"/>
            <a:chOff x="5468" y="1333"/>
            <a:chExt cx="243" cy="2714"/>
          </a:xfrm>
        </p:grpSpPr>
        <p:sp>
          <p:nvSpPr>
            <p:cNvPr id="809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  <p:sp>
          <p:nvSpPr>
            <p:cNvPr id="809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90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09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1600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09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5" y="325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5" y="175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4" y="890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9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  <p:sp>
              <p:nvSpPr>
                <p:cNvPr id="809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5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sz="1600"/>
                </a:p>
              </p:txBody>
            </p:sp>
          </p:grpSp>
        </p:grpSp>
        <p:sp>
          <p:nvSpPr>
            <p:cNvPr id="809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6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5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104FAAA6-4669-4827-A04D-D0BB3F59513C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9EFC90A-5FBA-4F11-B030-280D0BCC1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5" y="274638"/>
            <a:ext cx="6316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2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7" y="136526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6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6" y="1600202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0C5141-8A69-4D4D-9D5E-5963EBED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" y="6351"/>
            <a:ext cx="9140825" cy="6851650"/>
            <a:chOff x="0" y="4"/>
            <a:chExt cx="5758" cy="4316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789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79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0.gi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8.jpe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10.gif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8.jpeg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8.jpe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10.gi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28.jpe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10.gi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7.bin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28.jpeg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52.xml"/><Relationship Id="rId16" Type="http://schemas.openxmlformats.org/officeDocument/2006/relationships/oleObject" Target="../embeddings/oleObject55.bin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50.bin"/><Relationship Id="rId19" Type="http://schemas.openxmlformats.org/officeDocument/2006/relationships/slide" Target="slide14.xml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.gif"/><Relationship Id="rId5" Type="http://schemas.openxmlformats.org/officeDocument/2006/relationships/image" Target="../media/image13.png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jpeg"/><Relationship Id="rId7" Type="http://schemas.openxmlformats.org/officeDocument/2006/relationships/image" Target="../media/image7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openxmlformats.org/officeDocument/2006/relationships/slide" Target="slide16.xml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81.gif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83116879_1shkola-1-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21509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58"/>
            <a:ext cx="3428992" cy="3428992"/>
          </a:xfrm>
          <a:prstGeom prst="rect">
            <a:avLst/>
          </a:prstGeom>
        </p:spPr>
      </p:pic>
      <p:pic>
        <p:nvPicPr>
          <p:cNvPr id="6" name="Рисунок 5" descr="rings_spinning_around_aa_h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5786454"/>
            <a:ext cx="8286776" cy="762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Наш</a:t>
            </a:r>
            <a:r>
              <a:rPr lang="ru-RU" sz="60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девіз</a:t>
            </a:r>
            <a:r>
              <a:rPr lang="ru-RU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uk-UA" sz="4400" b="1" i="1" dirty="0" smtClean="0">
                <a:solidFill>
                  <a:srgbClr val="002060"/>
                </a:solidFill>
                <a:effectLst/>
              </a:rPr>
              <a:t>“ Недостатньо мати </a:t>
            </a:r>
          </a:p>
          <a:p>
            <a:pPr algn="ctr">
              <a:buNone/>
              <a:defRPr/>
            </a:pPr>
            <a:r>
              <a:rPr lang="uk-UA" sz="4400" b="1" i="1" dirty="0" smtClean="0">
                <a:solidFill>
                  <a:srgbClr val="002060"/>
                </a:solidFill>
                <a:effectLst/>
              </a:rPr>
              <a:t>добрий розум . Головне - раціонально застосовувати його. “</a:t>
            </a:r>
          </a:p>
          <a:p>
            <a:pPr algn="ctr">
              <a:buNone/>
              <a:defRPr/>
            </a:pPr>
            <a:r>
              <a:rPr lang="uk-UA" sz="4400" b="1" i="1" dirty="0" smtClean="0">
                <a:solidFill>
                  <a:srgbClr val="002060"/>
                </a:solidFill>
                <a:effectLst/>
              </a:rPr>
              <a:t>Р. Декарт</a:t>
            </a:r>
            <a:endParaRPr lang="ru-RU" sz="4400" b="1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 descr="rings_spinning_around_aa_h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86454"/>
            <a:ext cx="8286776" cy="762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800"/>
                            </p:stCondLst>
                            <p:childTnLst>
                              <p:par>
                                <p:cTn id="4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09" y="285733"/>
          <a:ext cx="7500989" cy="6153973"/>
        </p:xfrm>
        <a:graphic>
          <a:graphicData uri="http://schemas.openxmlformats.org/drawingml/2006/table">
            <a:tbl>
              <a:tblPr/>
              <a:tblGrid>
                <a:gridCol w="1772960"/>
                <a:gridCol w="1159244"/>
                <a:gridCol w="225043"/>
                <a:gridCol w="1071556"/>
                <a:gridCol w="749126"/>
                <a:gridCol w="99726"/>
                <a:gridCol w="1071556"/>
                <a:gridCol w="714474"/>
                <a:gridCol w="637304"/>
              </a:tblGrid>
              <a:tr h="357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Відповідь</a:t>
                      </a: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Додаткові питання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Перевірка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Кі-ть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балів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356"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Фронтальна бесіда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(1бал)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2)Розв</a:t>
                      </a: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Calibri"/>
                        </a:rPr>
                        <a:t>'</a:t>
                      </a: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язування задач за готовим рисунком;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(2 бали і 3 бали додаткова)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3)Виконання усних вправ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(1 бал)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5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ru-RU"/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4)Самостійна робота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(3 бали)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Кількість балів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          10</a:t>
                      </a:r>
                      <a:endParaRPr lang="uk-UA" sz="1600" i="1" dirty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11-12</a:t>
                      </a:r>
                      <a:endParaRPr lang="uk-UA" sz="1600" i="1" dirty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13-14</a:t>
                      </a:r>
                      <a:endParaRPr lang="uk-UA" sz="1600" i="1" dirty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   15</a:t>
                      </a:r>
                      <a:endParaRPr lang="uk-UA" sz="1600" i="1" dirty="0">
                        <a:solidFill>
                          <a:srgbClr val="000000"/>
                        </a:solidFill>
                        <a:latin typeface="Monotype Corsiva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16</a:t>
                      </a:r>
                      <a:endParaRPr lang="uk-UA" sz="1600" i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17-20</a:t>
                      </a:r>
                      <a:endParaRPr lang="uk-UA" sz="1600" i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Оцінка за 12- бальною системою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7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8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9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10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11</a:t>
                      </a:r>
                      <a:endParaRPr lang="ru-RU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12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37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Monotype Corsiva"/>
                          <a:ea typeface="Times New Roman"/>
                          <a:cs typeface="Times New Roman"/>
                        </a:rPr>
                        <a:t>Моя оцінка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671" marR="39671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>
            <a:hlinkClick r:id="rId2" action="ppaction://hlinksldjump"/>
          </p:cNvPr>
          <p:cNvSpPr/>
          <p:nvPr/>
        </p:nvSpPr>
        <p:spPr>
          <a:xfrm>
            <a:off x="7286644" y="5286390"/>
            <a:ext cx="1143008" cy="1214446"/>
          </a:xfrm>
          <a:prstGeom prst="frame">
            <a:avLst>
              <a:gd name="adj1" fmla="val 203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143108" y="2071680"/>
            <a:ext cx="1143008" cy="1214446"/>
          </a:xfrm>
          <a:prstGeom prst="frame">
            <a:avLst>
              <a:gd name="adj1" fmla="val 203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428992" y="2857497"/>
            <a:ext cx="1143008" cy="1214446"/>
          </a:xfrm>
          <a:prstGeom prst="frame">
            <a:avLst>
              <a:gd name="adj1" fmla="val 216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714876" y="3643314"/>
            <a:ext cx="1143008" cy="1214446"/>
          </a:xfrm>
          <a:prstGeom prst="frame">
            <a:avLst>
              <a:gd name="adj1" fmla="val 216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6000760" y="4500570"/>
            <a:ext cx="1143008" cy="1214446"/>
          </a:xfrm>
          <a:prstGeom prst="frame">
            <a:avLst>
              <a:gd name="adj1" fmla="val 203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krok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86446">
            <a:off x="6465209" y="3063599"/>
            <a:ext cx="2544127" cy="25441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7224" y="428604"/>
            <a:ext cx="6702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Сходинками до знань</a:t>
            </a:r>
            <a:endParaRPr lang="ru-RU" sz="5400" dirty="0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7286644" y="5286390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143108" y="2071680"/>
            <a:ext cx="1143008" cy="1214446"/>
          </a:xfrm>
          <a:prstGeom prst="frame">
            <a:avLst>
              <a:gd name="adj1" fmla="val 203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428992" y="2857497"/>
            <a:ext cx="1143008" cy="1214446"/>
          </a:xfrm>
          <a:prstGeom prst="frame">
            <a:avLst>
              <a:gd name="adj1" fmla="val 216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4714876" y="3643314"/>
            <a:ext cx="1143008" cy="1214446"/>
          </a:xfrm>
          <a:prstGeom prst="frame">
            <a:avLst>
              <a:gd name="adj1" fmla="val 216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Рамка 10">
            <a:hlinkClick r:id="rId2" action="ppaction://hlinksldjump"/>
          </p:cNvPr>
          <p:cNvSpPr/>
          <p:nvPr/>
        </p:nvSpPr>
        <p:spPr>
          <a:xfrm>
            <a:off x="6000760" y="4500570"/>
            <a:ext cx="1143008" cy="1214446"/>
          </a:xfrm>
          <a:prstGeom prst="frame">
            <a:avLst>
              <a:gd name="adj1" fmla="val 203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krok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86446">
            <a:off x="5278171" y="2420658"/>
            <a:ext cx="2544127" cy="25441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7224" y="428604"/>
            <a:ext cx="6702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Сходинками до знань</a:t>
            </a:r>
            <a:endParaRPr lang="ru-RU" sz="5400" dirty="0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7286644" y="5286390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143108" y="2071680"/>
            <a:ext cx="1143008" cy="1214446"/>
          </a:xfrm>
          <a:prstGeom prst="frame">
            <a:avLst>
              <a:gd name="adj1" fmla="val 203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428992" y="2857497"/>
            <a:ext cx="1143008" cy="1214446"/>
          </a:xfrm>
          <a:prstGeom prst="frame">
            <a:avLst>
              <a:gd name="adj1" fmla="val 216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Рамка 9">
            <a:hlinkClick r:id="rId2" action="ppaction://hlinksldjump"/>
          </p:cNvPr>
          <p:cNvSpPr/>
          <p:nvPr/>
        </p:nvSpPr>
        <p:spPr>
          <a:xfrm>
            <a:off x="4714876" y="3643314"/>
            <a:ext cx="1143008" cy="1214446"/>
          </a:xfrm>
          <a:prstGeom prst="frame">
            <a:avLst>
              <a:gd name="adj1" fmla="val 216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krok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86446">
            <a:off x="3992287" y="1563402"/>
            <a:ext cx="2544127" cy="2544126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6000760" y="4214818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28604"/>
            <a:ext cx="6702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Сходинками до знань</a:t>
            </a:r>
            <a:endParaRPr lang="ru-RU" sz="5400" dirty="0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7286644" y="5286390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143108" y="2071680"/>
            <a:ext cx="1143008" cy="1214446"/>
          </a:xfrm>
          <a:prstGeom prst="frame">
            <a:avLst>
              <a:gd name="adj1" fmla="val 203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Рамка 8">
            <a:hlinkClick r:id="rId2" action="ppaction://hlinksldjump"/>
          </p:cNvPr>
          <p:cNvSpPr/>
          <p:nvPr/>
        </p:nvSpPr>
        <p:spPr>
          <a:xfrm>
            <a:off x="3428992" y="2857497"/>
            <a:ext cx="1143008" cy="1214446"/>
          </a:xfrm>
          <a:prstGeom prst="frame">
            <a:avLst>
              <a:gd name="adj1" fmla="val 216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krok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86446">
            <a:off x="2777843" y="706146"/>
            <a:ext cx="2544127" cy="2544126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6000760" y="4214818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714876" y="3429000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28604"/>
            <a:ext cx="6702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Сходинками до знань</a:t>
            </a:r>
            <a:endParaRPr lang="ru-RU" sz="5400" dirty="0"/>
          </a:p>
        </p:txBody>
      </p:sp>
    </p:spTree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7286644" y="5286390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Рамка 7">
            <a:hlinkClick r:id="rId2" action="ppaction://hlinksldjump"/>
          </p:cNvPr>
          <p:cNvSpPr/>
          <p:nvPr/>
        </p:nvSpPr>
        <p:spPr>
          <a:xfrm>
            <a:off x="714348" y="2071680"/>
            <a:ext cx="2571768" cy="1214446"/>
          </a:xfrm>
          <a:prstGeom prst="frame">
            <a:avLst>
              <a:gd name="adj1" fmla="val 2032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428992" y="2857497"/>
            <a:ext cx="1143008" cy="1214446"/>
          </a:xfrm>
          <a:prstGeom prst="frame">
            <a:avLst>
              <a:gd name="adj1" fmla="val 2161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krok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86446">
            <a:off x="991890" y="134666"/>
            <a:ext cx="2544127" cy="2544126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6000760" y="4214818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4714876" y="3429000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3428992" y="2857497"/>
            <a:ext cx="1143008" cy="1214446"/>
          </a:xfrm>
          <a:prstGeom prst="frame">
            <a:avLst>
              <a:gd name="adj1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44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697962" y="3198003"/>
            <a:ext cx="5805497" cy="409575"/>
          </a:xfrm>
          <a:prstGeom prst="rect">
            <a:avLst/>
          </a:prstGeom>
        </p:spPr>
      </p:pic>
      <p:pic>
        <p:nvPicPr>
          <p:cNvPr id="15" name="Рисунок 14" descr="44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8425"/>
            <a:ext cx="4448175" cy="409575"/>
          </a:xfrm>
          <a:prstGeom prst="rect">
            <a:avLst/>
          </a:prstGeom>
        </p:spPr>
      </p:pic>
      <p:pic>
        <p:nvPicPr>
          <p:cNvPr id="16" name="Рисунок 15" descr="44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695825" y="0"/>
            <a:ext cx="4448175" cy="409575"/>
          </a:xfrm>
          <a:prstGeom prst="rect">
            <a:avLst/>
          </a:prstGeom>
        </p:spPr>
      </p:pic>
      <p:pic>
        <p:nvPicPr>
          <p:cNvPr id="17" name="Рисунок 16" descr="44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0"/>
            <a:ext cx="4448175" cy="409575"/>
          </a:xfrm>
          <a:prstGeom prst="rect">
            <a:avLst/>
          </a:prstGeom>
        </p:spPr>
      </p:pic>
      <p:pic>
        <p:nvPicPr>
          <p:cNvPr id="18" name="Рисунок 17" descr="Entertainment-0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071546"/>
            <a:ext cx="2357447" cy="2267639"/>
          </a:xfrm>
          <a:prstGeom prst="rect">
            <a:avLst/>
          </a:prstGeom>
        </p:spPr>
      </p:pic>
      <p:pic>
        <p:nvPicPr>
          <p:cNvPr id="19" name="Рисунок 18" descr="44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6448425"/>
            <a:ext cx="4448175" cy="409575"/>
          </a:xfrm>
          <a:prstGeom prst="rect">
            <a:avLst/>
          </a:prstGeom>
        </p:spPr>
      </p:pic>
      <p:pic>
        <p:nvPicPr>
          <p:cNvPr id="20" name="Рисунок 19" descr="44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65026" y="3269440"/>
            <a:ext cx="5948373" cy="409575"/>
          </a:xfrm>
          <a:prstGeom prst="rect">
            <a:avLst/>
          </a:prstGeom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993078403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0"/>
            <a:ext cx="1524000" cy="114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19200" y="457202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1.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Бліцтурнір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1714489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  <a:latin typeface="Monotype Corsiva" pitchFamily="66" charset="0"/>
              </a:rPr>
              <a:t>1)Сформулюйте теорему косинусів.</a:t>
            </a:r>
            <a:endParaRPr lang="ru-RU" sz="4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3" y="2786060"/>
            <a:ext cx="86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uk-UA" sz="4000" i="1" dirty="0" smtClean="0">
                <a:solidFill>
                  <a:srgbClr val="002060"/>
                </a:solidFill>
                <a:latin typeface="Monotype Corsiva" pitchFamily="66" charset="0"/>
              </a:rPr>
              <a:t>)Поясніть , як із формули </a:t>
            </a:r>
            <a:r>
              <a:rPr lang="en-US" sz="4000" i="1" dirty="0" smtClean="0">
                <a:solidFill>
                  <a:srgbClr val="002060"/>
                </a:solidFill>
                <a:latin typeface="Monotype Corsiva" pitchFamily="66" charset="0"/>
              </a:rPr>
              <a:t>a  =b +c-2bc </a:t>
            </a:r>
            <a:r>
              <a:rPr lang="en-US" sz="4000" i="1" dirty="0" err="1" smtClean="0">
                <a:solidFill>
                  <a:srgbClr val="002060"/>
                </a:solidFill>
                <a:latin typeface="Monotype Corsiva" pitchFamily="66" charset="0"/>
              </a:rPr>
              <a:t>cos</a:t>
            </a:r>
            <a:r>
              <a:rPr lang="en-US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a</a:t>
            </a:r>
            <a:r>
              <a:rPr lang="uk-UA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4000" i="1" dirty="0" smtClean="0">
                <a:solidFill>
                  <a:srgbClr val="002060"/>
                </a:solidFill>
                <a:latin typeface="Monotype Corsiva" pitchFamily="66" charset="0"/>
              </a:rPr>
              <a:t>знайти </a:t>
            </a:r>
            <a:r>
              <a:rPr lang="en-US" sz="4000" i="1" dirty="0" err="1" smtClean="0">
                <a:solidFill>
                  <a:srgbClr val="002060"/>
                </a:solidFill>
                <a:latin typeface="Monotype Corsiva" pitchFamily="66" charset="0"/>
              </a:rPr>
              <a:t>cos</a:t>
            </a:r>
            <a:r>
              <a:rPr lang="en-US" sz="4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a</a:t>
            </a:r>
            <a:r>
              <a:rPr lang="uk-UA" sz="4000" b="1" i="1" dirty="0" smtClean="0">
                <a:solidFill>
                  <a:srgbClr val="002060"/>
                </a:solidFill>
                <a:latin typeface="Monotype Corsiva" pitchFamily="66" charset="0"/>
              </a:rPr>
              <a:t> .</a:t>
            </a:r>
            <a:endParaRPr lang="ru-RU" sz="4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7" y="2786058"/>
            <a:ext cx="64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4" y="2786058"/>
            <a:ext cx="64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10" y="2786058"/>
            <a:ext cx="64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2" y="4357694"/>
            <a:ext cx="7786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  <a:latin typeface="Monotype Corsiva" pitchFamily="66" charset="0"/>
              </a:rPr>
              <a:t>3)Як можна визначити вид трикутника (за кутами), якщо відомі сторони </a:t>
            </a:r>
            <a:r>
              <a:rPr lang="en-US" sz="4000" i="1" dirty="0" smtClean="0">
                <a:solidFill>
                  <a:srgbClr val="002060"/>
                </a:solidFill>
                <a:latin typeface="Monotype Corsiva" pitchFamily="66" charset="0"/>
              </a:rPr>
              <a:t>a, b, c ?</a:t>
            </a:r>
            <a:endParaRPr lang="ru-RU" sz="4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9" name="Содержимое 10" descr="Рисунок1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"/>
            <a:ext cx="1000125" cy="1071563"/>
          </a:xfrm>
        </p:spPr>
      </p:pic>
      <p:pic>
        <p:nvPicPr>
          <p:cNvPr id="20" name="Рисунок 19" descr="Рисунок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875" y="2"/>
            <a:ext cx="1859127" cy="1584829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93078403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0"/>
            <a:ext cx="1524000" cy="114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19200" y="457202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1.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Бліцтурнір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1714489"/>
            <a:ext cx="7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2060"/>
                </a:solidFill>
                <a:latin typeface="Monotype Corsiva" pitchFamily="66" charset="0"/>
              </a:rPr>
              <a:t>4)</a:t>
            </a:r>
            <a:r>
              <a:rPr lang="uk-UA" sz="4000" i="1" dirty="0" smtClean="0">
                <a:solidFill>
                  <a:srgbClr val="002060"/>
                </a:solidFill>
                <a:latin typeface="Monotype Corsiva" pitchFamily="66" charset="0"/>
              </a:rPr>
              <a:t>Сформулюйте теорему синусів.</a:t>
            </a:r>
            <a:endParaRPr lang="ru-RU" sz="4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3" y="2786059"/>
            <a:ext cx="86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  <a:latin typeface="Monotype Corsiva" pitchFamily="66" charset="0"/>
              </a:rPr>
              <a:t>5)Що означає розв'язати трикутник?</a:t>
            </a:r>
            <a:endParaRPr lang="ru-RU" sz="4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3" y="3786193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002060"/>
                </a:solidFill>
                <a:latin typeface="Monotype Corsiva" pitchFamily="66" charset="0"/>
              </a:rPr>
              <a:t>6)Які є основні типи задач на розв'язання трикутника?</a:t>
            </a:r>
            <a:endParaRPr lang="ru-RU" sz="4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3" name="Содержимое 10" descr="Рисунок1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"/>
            <a:ext cx="1000125" cy="1071563"/>
          </a:xfrm>
        </p:spPr>
      </p:pic>
      <p:pic>
        <p:nvPicPr>
          <p:cNvPr id="14" name="Рисунок 13" descr="Рисунок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875" y="2"/>
            <a:ext cx="1859127" cy="1584829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93078403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0"/>
            <a:ext cx="1524000" cy="114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53442" cy="4953016"/>
          </a:xfrm>
        </p:spPr>
        <p:txBody>
          <a:bodyPr/>
          <a:lstStyle/>
          <a:p>
            <a:r>
              <a:rPr lang="uk-UA" sz="4400" dirty="0" smtClean="0">
                <a:solidFill>
                  <a:schemeClr val="bg2">
                    <a:lumMod val="10000"/>
                  </a:schemeClr>
                </a:solidFill>
              </a:rPr>
              <a:t>1) </a:t>
            </a:r>
            <a:r>
              <a:rPr lang="uk-UA" sz="4400" i="1" dirty="0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uk-UA" sz="4400" i="1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uk-UA" sz="4400" i="1" dirty="0" smtClean="0">
                <a:solidFill>
                  <a:schemeClr val="bg2">
                    <a:lumMod val="10000"/>
                  </a:schemeClr>
                </a:solidFill>
              </a:rPr>
              <a:t>=</a:t>
            </a:r>
            <a:r>
              <a:rPr lang="en-US" sz="4400" i="1" dirty="0" smtClean="0">
                <a:solidFill>
                  <a:schemeClr val="bg2">
                    <a:lumMod val="10000"/>
                  </a:schemeClr>
                </a:solidFill>
              </a:rPr>
              <a:t>b</a:t>
            </a:r>
            <a:r>
              <a:rPr lang="uk-UA" sz="4400" i="1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uk-UA" sz="4400" i="1" dirty="0" smtClean="0">
                <a:solidFill>
                  <a:schemeClr val="bg2">
                    <a:lumMod val="10000"/>
                  </a:schemeClr>
                </a:solidFill>
              </a:rPr>
              <a:t>+с</a:t>
            </a:r>
            <a:r>
              <a:rPr lang="uk-UA" sz="4400" i="1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uk-UA" sz="4400" i="1" dirty="0" smtClean="0">
                <a:solidFill>
                  <a:schemeClr val="bg2">
                    <a:lumMod val="10000"/>
                  </a:schemeClr>
                </a:solidFill>
              </a:rPr>
              <a:t>-2</a:t>
            </a:r>
            <a:r>
              <a:rPr lang="en-US" sz="4400" i="1" dirty="0" smtClean="0">
                <a:solidFill>
                  <a:schemeClr val="bg2">
                    <a:lumMod val="10000"/>
                  </a:schemeClr>
                </a:solidFill>
              </a:rPr>
              <a:t>b</a:t>
            </a:r>
            <a:r>
              <a:rPr lang="uk-UA" sz="4400" i="1" dirty="0" smtClean="0">
                <a:solidFill>
                  <a:schemeClr val="bg2">
                    <a:lumMod val="10000"/>
                  </a:schemeClr>
                </a:solidFill>
              </a:rPr>
              <a:t>с </a:t>
            </a:r>
            <a:r>
              <a:rPr lang="uk-UA" sz="4400" i="1" dirty="0" err="1" smtClean="0">
                <a:solidFill>
                  <a:schemeClr val="bg2">
                    <a:lumMod val="10000"/>
                  </a:schemeClr>
                </a:solidFill>
              </a:rPr>
              <a:t>со</a:t>
            </a:r>
            <a:r>
              <a:rPr lang="en-US" sz="4400" i="1" dirty="0" err="1" smtClean="0">
                <a:solidFill>
                  <a:schemeClr val="bg2">
                    <a:lumMod val="10000"/>
                  </a:schemeClr>
                </a:solidFill>
              </a:rPr>
              <a:t>sA</a:t>
            </a:r>
            <a:endParaRPr lang="en-US" sz="4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4400" i="1" dirty="0" smtClean="0">
                <a:solidFill>
                  <a:schemeClr val="bg2">
                    <a:lumMod val="10000"/>
                  </a:schemeClr>
                </a:solidFill>
              </a:rPr>
              <a:t>2)</a:t>
            </a:r>
            <a:r>
              <a:rPr lang="en-US" sz="4400" i="1" dirty="0" smtClean="0"/>
              <a:t> </a:t>
            </a:r>
            <a:r>
              <a:rPr lang="en-US" sz="4400" i="1" dirty="0" smtClean="0">
                <a:solidFill>
                  <a:schemeClr val="bg2">
                    <a:lumMod val="10000"/>
                  </a:schemeClr>
                </a:solidFill>
              </a:rPr>
              <a:t>c=            b= </a:t>
            </a:r>
            <a:r>
              <a:rPr lang="en-US" sz="4400" i="1" dirty="0" smtClean="0"/>
              <a:t> </a:t>
            </a:r>
            <a:endParaRPr lang="en-US" sz="4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4400" i="1" dirty="0" smtClean="0">
                <a:solidFill>
                  <a:schemeClr val="bg2">
                    <a:lumMod val="10000"/>
                  </a:schemeClr>
                </a:solidFill>
              </a:rPr>
              <a:t>3) </a:t>
            </a:r>
            <a:r>
              <a:rPr lang="en-US" sz="5400" i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ru-RU" sz="5400" i="1" dirty="0" smtClean="0">
                <a:solidFill>
                  <a:schemeClr val="bg2">
                    <a:lumMod val="10000"/>
                  </a:schemeClr>
                </a:solidFill>
              </a:rPr>
              <a:t>=</a:t>
            </a:r>
            <a:r>
              <a:rPr lang="en-US" sz="4800" i="1" dirty="0" err="1" smtClean="0">
                <a:solidFill>
                  <a:schemeClr val="bg2">
                    <a:lumMod val="10000"/>
                  </a:schemeClr>
                </a:solidFill>
              </a:rPr>
              <a:t>csin</a:t>
            </a:r>
            <a:r>
              <a:rPr lang="en-US" sz="4800" i="1" dirty="0" err="1" smtClean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d</a:t>
            </a:r>
            <a:r>
              <a:rPr lang="en-US" sz="4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5400" i="1" dirty="0" smtClean="0">
                <a:solidFill>
                  <a:schemeClr val="bg2">
                    <a:lumMod val="10000"/>
                  </a:schemeClr>
                </a:solidFill>
              </a:rPr>
              <a:t>    b</a:t>
            </a:r>
            <a:r>
              <a:rPr lang="ru-RU" sz="5400" i="1" dirty="0" smtClean="0">
                <a:solidFill>
                  <a:schemeClr val="bg2">
                    <a:lumMod val="10000"/>
                  </a:schemeClr>
                </a:solidFill>
              </a:rPr>
              <a:t>=</a:t>
            </a:r>
            <a:r>
              <a:rPr lang="en-US" sz="4800" i="1" dirty="0" err="1" smtClean="0">
                <a:solidFill>
                  <a:schemeClr val="bg2">
                    <a:lumMod val="10000"/>
                  </a:schemeClr>
                </a:solidFill>
              </a:rPr>
              <a:t>ccos</a:t>
            </a:r>
            <a:r>
              <a:rPr lang="en-US" sz="4800" i="1" dirty="0" err="1" smtClean="0">
                <a:solidFill>
                  <a:schemeClr val="bg2">
                    <a:lumMod val="10000"/>
                  </a:schemeClr>
                </a:solidFill>
                <a:latin typeface="Segoe Script" pitchFamily="34" charset="0"/>
              </a:rPr>
              <a:t>d</a:t>
            </a:r>
            <a:r>
              <a:rPr lang="en-US" sz="4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5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5400" i="1" dirty="0" smtClean="0">
                <a:solidFill>
                  <a:schemeClr val="bg2">
                    <a:lumMod val="10000"/>
                  </a:schemeClr>
                </a:solidFill>
              </a:rPr>
              <a:t>4)</a:t>
            </a:r>
            <a:r>
              <a:rPr lang="en-US" sz="4400" i="1" dirty="0" smtClean="0"/>
              <a:t> </a:t>
            </a:r>
            <a:r>
              <a:rPr lang="en-US" sz="4400" i="1" dirty="0" smtClean="0">
                <a:solidFill>
                  <a:schemeClr val="bg2">
                    <a:lumMod val="10000"/>
                  </a:schemeClr>
                </a:solidFill>
              </a:rPr>
              <a:t>b=</a:t>
            </a:r>
            <a:r>
              <a:rPr lang="en-US" sz="4400" i="1" dirty="0" err="1" smtClean="0">
                <a:solidFill>
                  <a:schemeClr val="bg2">
                    <a:lumMod val="10000"/>
                  </a:schemeClr>
                </a:solidFill>
              </a:rPr>
              <a:t>csinB</a:t>
            </a:r>
            <a:r>
              <a:rPr lang="en-US" sz="4400" i="1" dirty="0" smtClean="0">
                <a:solidFill>
                  <a:schemeClr val="bg2">
                    <a:lumMod val="10000"/>
                  </a:schemeClr>
                </a:solidFill>
              </a:rPr>
              <a:t>  c</a:t>
            </a:r>
            <a:r>
              <a:rPr lang="ru-RU" sz="4400" i="1" dirty="0" smtClean="0">
                <a:solidFill>
                  <a:schemeClr val="bg2">
                    <a:lumMod val="10000"/>
                  </a:schemeClr>
                </a:solidFill>
              </a:rPr>
              <a:t>=</a:t>
            </a:r>
            <a:endParaRPr lang="ru-RU" sz="4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ru-RU" i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0" descr="___20130309_148395416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6" y="6215063"/>
            <a:ext cx="3841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00" y="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1.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Перевіряємо відповіді.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10" descr="Рисунок1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4875" y="2"/>
            <a:ext cx="1859127" cy="1584829"/>
          </a:xfrm>
          <a:prstGeom prst="rect">
            <a:avLst/>
          </a:prstGeom>
        </p:spPr>
      </p:pic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857364"/>
            <a:ext cx="1027914" cy="1000132"/>
          </a:xfrm>
          <a:prstGeom prst="rect">
            <a:avLst/>
          </a:prstGeom>
          <a:noFill/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857364"/>
            <a:ext cx="994095" cy="928694"/>
          </a:xfrm>
          <a:prstGeom prst="rect">
            <a:avLst/>
          </a:prstGeom>
          <a:noFill/>
        </p:spPr>
      </p:pic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857628"/>
            <a:ext cx="1000132" cy="103188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1539" y="2000242"/>
            <a:ext cx="7086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Vijaya" pitchFamily="34" charset="0"/>
              </a:rPr>
              <a:t>Розв'язування трикутників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Vijaya" pitchFamily="34" charset="0"/>
            </a:endParaRPr>
          </a:p>
        </p:txBody>
      </p:sp>
      <p:pic>
        <p:nvPicPr>
          <p:cNvPr id="5" name="Рисунок 4" descr="rings_spinning_around_aa_h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6454"/>
            <a:ext cx="9144000" cy="762000"/>
          </a:xfrm>
          <a:prstGeom prst="rect">
            <a:avLst/>
          </a:prstGeom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 rot="7975963">
            <a:off x="1826584" y="4994126"/>
            <a:ext cx="3075251" cy="2621259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7975963">
            <a:off x="3469658" y="4636936"/>
            <a:ext cx="3075251" cy="2621259"/>
          </a:xfrm>
          <a:prstGeom prst="rtTriangle">
            <a:avLst/>
          </a:prstGeom>
          <a:ln w="44450">
            <a:solidFill>
              <a:srgbClr val="333399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7975963">
            <a:off x="5184170" y="4065432"/>
            <a:ext cx="3075251" cy="2621259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2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993078403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1" y="0"/>
            <a:ext cx="1071539" cy="114300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7242" name="Object 74"/>
          <p:cNvGraphicFramePr>
            <a:graphicFrameLocks noChangeAspect="1"/>
          </p:cNvGraphicFramePr>
          <p:nvPr/>
        </p:nvGraphicFramePr>
        <p:xfrm>
          <a:off x="4857752" y="1928802"/>
          <a:ext cx="1460500" cy="406400"/>
        </p:xfrm>
        <a:graphic>
          <a:graphicData uri="http://schemas.openxmlformats.org/presentationml/2006/ole">
            <p:oleObj spid="_x0000_s6146" name="Equation" r:id="rId4" imgW="1460160" imgH="406080" progId="">
              <p:embed/>
            </p:oleObj>
          </a:graphicData>
        </a:graphic>
      </p:graphicFrame>
      <p:sp>
        <p:nvSpPr>
          <p:cNvPr id="7243" name="Line 75"/>
          <p:cNvSpPr>
            <a:spLocks noChangeShapeType="1"/>
          </p:cNvSpPr>
          <p:nvPr/>
        </p:nvSpPr>
        <p:spPr bwMode="auto">
          <a:xfrm>
            <a:off x="4786314" y="3571876"/>
            <a:ext cx="30956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7245" name="Object 77"/>
          <p:cNvGraphicFramePr>
            <a:graphicFrameLocks noChangeAspect="1"/>
          </p:cNvGraphicFramePr>
          <p:nvPr/>
        </p:nvGraphicFramePr>
        <p:xfrm>
          <a:off x="4857752" y="2500306"/>
          <a:ext cx="2120900" cy="431800"/>
        </p:xfrm>
        <a:graphic>
          <a:graphicData uri="http://schemas.openxmlformats.org/presentationml/2006/ole">
            <p:oleObj spid="_x0000_s6147" name="Equation" r:id="rId5" imgW="2120760" imgH="431640" progId="">
              <p:embed/>
            </p:oleObj>
          </a:graphicData>
        </a:graphic>
      </p:graphicFrame>
      <p:graphicFrame>
        <p:nvGraphicFramePr>
          <p:cNvPr id="7246" name="Object 78"/>
          <p:cNvGraphicFramePr>
            <a:graphicFrameLocks noChangeAspect="1"/>
          </p:cNvGraphicFramePr>
          <p:nvPr/>
        </p:nvGraphicFramePr>
        <p:xfrm>
          <a:off x="4857752" y="3000372"/>
          <a:ext cx="2082800" cy="431800"/>
        </p:xfrm>
        <a:graphic>
          <a:graphicData uri="http://schemas.openxmlformats.org/presentationml/2006/ole">
            <p:oleObj spid="_x0000_s6148" name="Equation" r:id="rId6" imgW="2082600" imgH="431640" progId="">
              <p:embed/>
            </p:oleObj>
          </a:graphicData>
        </a:graphic>
      </p:graphicFrame>
      <p:graphicFrame>
        <p:nvGraphicFramePr>
          <p:cNvPr id="7247" name="Object 79"/>
          <p:cNvGraphicFramePr>
            <a:graphicFrameLocks noChangeAspect="1"/>
          </p:cNvGraphicFramePr>
          <p:nvPr/>
        </p:nvGraphicFramePr>
        <p:xfrm>
          <a:off x="4786314" y="3786190"/>
          <a:ext cx="1104900" cy="342900"/>
        </p:xfrm>
        <a:graphic>
          <a:graphicData uri="http://schemas.openxmlformats.org/presentationml/2006/ole">
            <p:oleObj spid="_x0000_s6149" name="Equation" r:id="rId7" imgW="1104840" imgH="342720" progId="">
              <p:embed/>
            </p:oleObj>
          </a:graphicData>
        </a:graphic>
      </p:graphicFrame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3428994" y="5643580"/>
            <a:ext cx="2032929" cy="584775"/>
          </a:xfrm>
          <a:prstGeom prst="rect">
            <a:avLst/>
          </a:prstGeom>
          <a:gradFill rotWithShape="1">
            <a:gsLst>
              <a:gs pos="0">
                <a:schemeClr val="hlink">
                  <a:alpha val="44000"/>
                </a:schemeClr>
              </a:gs>
              <a:gs pos="50000">
                <a:schemeClr val="bg1"/>
              </a:gs>
              <a:gs pos="100000">
                <a:schemeClr val="hlink">
                  <a:alpha val="44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</a:rPr>
              <a:t>Відповідь: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7249" name="Object 81"/>
          <p:cNvGraphicFramePr>
            <a:graphicFrameLocks noChangeAspect="1"/>
          </p:cNvGraphicFramePr>
          <p:nvPr/>
        </p:nvGraphicFramePr>
        <p:xfrm>
          <a:off x="5705475" y="5654676"/>
          <a:ext cx="1701800" cy="508000"/>
        </p:xfrm>
        <a:graphic>
          <a:graphicData uri="http://schemas.openxmlformats.org/presentationml/2006/ole">
            <p:oleObj spid="_x0000_s6150" name="Equation" r:id="rId8" imgW="1701720" imgH="507960" progId="">
              <p:embed/>
            </p:oleObj>
          </a:graphicData>
        </a:graphic>
      </p:graphicFrame>
      <p:sp>
        <p:nvSpPr>
          <p:cNvPr id="7250" name="Freeform 82"/>
          <p:cNvSpPr>
            <a:spLocks/>
          </p:cNvSpPr>
          <p:nvPr/>
        </p:nvSpPr>
        <p:spPr bwMode="auto">
          <a:xfrm>
            <a:off x="428596" y="1714488"/>
            <a:ext cx="3527425" cy="3097212"/>
          </a:xfrm>
          <a:custGeom>
            <a:avLst/>
            <a:gdLst/>
            <a:ahLst/>
            <a:cxnLst>
              <a:cxn ang="0">
                <a:pos x="0" y="1951"/>
              </a:cxn>
              <a:cxn ang="0">
                <a:pos x="2222" y="1951"/>
              </a:cxn>
              <a:cxn ang="0">
                <a:pos x="1451" y="0"/>
              </a:cxn>
              <a:cxn ang="0">
                <a:pos x="0" y="1951"/>
              </a:cxn>
            </a:cxnLst>
            <a:rect l="0" t="0" r="r" b="b"/>
            <a:pathLst>
              <a:path w="2222" h="1951">
                <a:moveTo>
                  <a:pt x="0" y="1951"/>
                </a:moveTo>
                <a:lnTo>
                  <a:pt x="2222" y="1951"/>
                </a:lnTo>
                <a:lnTo>
                  <a:pt x="1451" y="0"/>
                </a:lnTo>
                <a:lnTo>
                  <a:pt x="0" y="195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7251" name="Object 83"/>
          <p:cNvGraphicFramePr>
            <a:graphicFrameLocks noChangeAspect="1"/>
          </p:cNvGraphicFramePr>
          <p:nvPr/>
        </p:nvGraphicFramePr>
        <p:xfrm>
          <a:off x="0" y="4500570"/>
          <a:ext cx="330200" cy="330200"/>
        </p:xfrm>
        <a:graphic>
          <a:graphicData uri="http://schemas.openxmlformats.org/presentationml/2006/ole">
            <p:oleObj spid="_x0000_s6151" name="Equation" r:id="rId9" imgW="330120" imgH="330120" progId="">
              <p:embed/>
            </p:oleObj>
          </a:graphicData>
        </a:graphic>
      </p:graphicFrame>
      <p:graphicFrame>
        <p:nvGraphicFramePr>
          <p:cNvPr id="7252" name="Object 84"/>
          <p:cNvGraphicFramePr>
            <a:graphicFrameLocks noChangeAspect="1"/>
          </p:cNvGraphicFramePr>
          <p:nvPr/>
        </p:nvGraphicFramePr>
        <p:xfrm>
          <a:off x="4000496" y="4500570"/>
          <a:ext cx="292100" cy="330200"/>
        </p:xfrm>
        <a:graphic>
          <a:graphicData uri="http://schemas.openxmlformats.org/presentationml/2006/ole">
            <p:oleObj spid="_x0000_s6152" name="Equation" r:id="rId10" imgW="291960" imgH="330120" progId="">
              <p:embed/>
            </p:oleObj>
          </a:graphicData>
        </a:graphic>
      </p:graphicFrame>
      <p:graphicFrame>
        <p:nvGraphicFramePr>
          <p:cNvPr id="7253" name="Object 85"/>
          <p:cNvGraphicFramePr>
            <a:graphicFrameLocks noChangeAspect="1"/>
          </p:cNvGraphicFramePr>
          <p:nvPr/>
        </p:nvGraphicFramePr>
        <p:xfrm>
          <a:off x="2571736" y="1357298"/>
          <a:ext cx="292100" cy="342900"/>
        </p:xfrm>
        <a:graphic>
          <a:graphicData uri="http://schemas.openxmlformats.org/presentationml/2006/ole">
            <p:oleObj spid="_x0000_s6153" name="Equation" r:id="rId11" imgW="291960" imgH="342720" progId="">
              <p:embed/>
            </p:oleObj>
          </a:graphicData>
        </a:graphic>
      </p:graphicFrame>
      <p:graphicFrame>
        <p:nvGraphicFramePr>
          <p:cNvPr id="7254" name="Object 86"/>
          <p:cNvGraphicFramePr>
            <a:graphicFrameLocks noChangeAspect="1"/>
          </p:cNvGraphicFramePr>
          <p:nvPr/>
        </p:nvGraphicFramePr>
        <p:xfrm>
          <a:off x="785786" y="4286256"/>
          <a:ext cx="558800" cy="431800"/>
        </p:xfrm>
        <a:graphic>
          <a:graphicData uri="http://schemas.openxmlformats.org/presentationml/2006/ole">
            <p:oleObj spid="_x0000_s6154" name="Equation" r:id="rId12" imgW="558720" imgH="431640" progId="">
              <p:embed/>
            </p:oleObj>
          </a:graphicData>
        </a:graphic>
      </p:graphicFrame>
      <p:graphicFrame>
        <p:nvGraphicFramePr>
          <p:cNvPr id="7255" name="Object 87"/>
          <p:cNvGraphicFramePr>
            <a:graphicFrameLocks noChangeAspect="1"/>
          </p:cNvGraphicFramePr>
          <p:nvPr/>
        </p:nvGraphicFramePr>
        <p:xfrm>
          <a:off x="2357422" y="2214554"/>
          <a:ext cx="558800" cy="431800"/>
        </p:xfrm>
        <a:graphic>
          <a:graphicData uri="http://schemas.openxmlformats.org/presentationml/2006/ole">
            <p:oleObj spid="_x0000_s6155" name="Equation" r:id="rId13" imgW="558720" imgH="431640" progId="">
              <p:embed/>
            </p:oleObj>
          </a:graphicData>
        </a:graphic>
      </p:graphicFrame>
      <p:sp>
        <p:nvSpPr>
          <p:cNvPr id="7256" name="Arc 88"/>
          <p:cNvSpPr>
            <a:spLocks/>
          </p:cNvSpPr>
          <p:nvPr/>
        </p:nvSpPr>
        <p:spPr bwMode="auto">
          <a:xfrm>
            <a:off x="1285876" y="3638551"/>
            <a:ext cx="31432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260" name="Object 92"/>
          <p:cNvGraphicFramePr>
            <a:graphicFrameLocks noChangeAspect="1"/>
          </p:cNvGraphicFramePr>
          <p:nvPr/>
        </p:nvGraphicFramePr>
        <p:xfrm>
          <a:off x="1285852" y="2786058"/>
          <a:ext cx="393700" cy="330200"/>
        </p:xfrm>
        <a:graphic>
          <a:graphicData uri="http://schemas.openxmlformats.org/presentationml/2006/ole">
            <p:oleObj spid="_x0000_s6156" name="Equation" r:id="rId14" imgW="393480" imgH="330120" progId="">
              <p:embed/>
            </p:oleObj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928662" y="0"/>
            <a:ext cx="7143801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Розв'язування задач за готовими рисунками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Рисунок 4" descr="Рисунок13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Рисунок6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" y="5102499"/>
            <a:ext cx="1511683" cy="1755503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8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993078403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1" y="0"/>
            <a:ext cx="1071539" cy="114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112" name="Freeform 40"/>
          <p:cNvSpPr>
            <a:spLocks/>
          </p:cNvSpPr>
          <p:nvPr/>
        </p:nvSpPr>
        <p:spPr bwMode="auto">
          <a:xfrm>
            <a:off x="428596" y="2000240"/>
            <a:ext cx="3638551" cy="3097213"/>
          </a:xfrm>
          <a:custGeom>
            <a:avLst/>
            <a:gdLst/>
            <a:ahLst/>
            <a:cxnLst>
              <a:cxn ang="0">
                <a:pos x="0" y="907"/>
              </a:cxn>
              <a:cxn ang="0">
                <a:pos x="1814" y="0"/>
              </a:cxn>
              <a:cxn ang="0">
                <a:pos x="2292" y="1945"/>
              </a:cxn>
              <a:cxn ang="0">
                <a:pos x="0" y="907"/>
              </a:cxn>
            </a:cxnLst>
            <a:rect l="0" t="0" r="r" b="b"/>
            <a:pathLst>
              <a:path w="2292" h="1945">
                <a:moveTo>
                  <a:pt x="0" y="907"/>
                </a:moveTo>
                <a:lnTo>
                  <a:pt x="1814" y="0"/>
                </a:lnTo>
                <a:lnTo>
                  <a:pt x="2292" y="1945"/>
                </a:lnTo>
                <a:lnTo>
                  <a:pt x="0" y="907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3113" name="Object 41"/>
          <p:cNvGraphicFramePr>
            <a:graphicFrameLocks noChangeAspect="1"/>
          </p:cNvGraphicFramePr>
          <p:nvPr/>
        </p:nvGraphicFramePr>
        <p:xfrm>
          <a:off x="4514851" y="3340102"/>
          <a:ext cx="114300" cy="177800"/>
        </p:xfrm>
        <a:graphic>
          <a:graphicData uri="http://schemas.openxmlformats.org/presentationml/2006/ole">
            <p:oleObj spid="_x0000_s1026" name="Equation" r:id="rId4" imgW="114120" imgH="177480" progId="">
              <p:embed/>
            </p:oleObj>
          </a:graphicData>
        </a:graphic>
      </p:graphicFrame>
      <p:graphicFrame>
        <p:nvGraphicFramePr>
          <p:cNvPr id="3121" name="Object 49"/>
          <p:cNvGraphicFramePr>
            <a:graphicFrameLocks noChangeAspect="1"/>
          </p:cNvGraphicFramePr>
          <p:nvPr/>
        </p:nvGraphicFramePr>
        <p:xfrm>
          <a:off x="0" y="2928934"/>
          <a:ext cx="431800" cy="431800"/>
        </p:xfrm>
        <a:graphic>
          <a:graphicData uri="http://schemas.openxmlformats.org/presentationml/2006/ole">
            <p:oleObj spid="_x0000_s1027" name="Equation" r:id="rId5" imgW="228600" imgH="228600" progId="">
              <p:embed/>
            </p:oleObj>
          </a:graphicData>
        </a:graphic>
      </p:graphicFrame>
      <p:graphicFrame>
        <p:nvGraphicFramePr>
          <p:cNvPr id="3123" name="Object 51"/>
          <p:cNvGraphicFramePr>
            <a:graphicFrameLocks noChangeAspect="1"/>
          </p:cNvGraphicFramePr>
          <p:nvPr/>
        </p:nvGraphicFramePr>
        <p:xfrm>
          <a:off x="3214678" y="1714488"/>
          <a:ext cx="292100" cy="330200"/>
        </p:xfrm>
        <a:graphic>
          <a:graphicData uri="http://schemas.openxmlformats.org/presentationml/2006/ole">
            <p:oleObj spid="_x0000_s1028" name="Equation" r:id="rId6" imgW="291960" imgH="330120" progId="">
              <p:embed/>
            </p:oleObj>
          </a:graphicData>
        </a:graphic>
      </p:graphicFrame>
      <p:graphicFrame>
        <p:nvGraphicFramePr>
          <p:cNvPr id="3124" name="Object 52"/>
          <p:cNvGraphicFramePr>
            <a:graphicFrameLocks noChangeAspect="1"/>
          </p:cNvGraphicFramePr>
          <p:nvPr/>
        </p:nvGraphicFramePr>
        <p:xfrm>
          <a:off x="4071934" y="5072074"/>
          <a:ext cx="292100" cy="342900"/>
        </p:xfrm>
        <a:graphic>
          <a:graphicData uri="http://schemas.openxmlformats.org/presentationml/2006/ole">
            <p:oleObj spid="_x0000_s1029" name="Equation" r:id="rId7" imgW="291960" imgH="342720" progId="">
              <p:embed/>
            </p:oleObj>
          </a:graphicData>
        </a:graphic>
      </p:graphicFrame>
      <p:graphicFrame>
        <p:nvGraphicFramePr>
          <p:cNvPr id="3126" name="Object 54"/>
          <p:cNvGraphicFramePr>
            <a:graphicFrameLocks noChangeAspect="1"/>
          </p:cNvGraphicFramePr>
          <p:nvPr/>
        </p:nvGraphicFramePr>
        <p:xfrm>
          <a:off x="3786182" y="3500438"/>
          <a:ext cx="215900" cy="342900"/>
        </p:xfrm>
        <a:graphic>
          <a:graphicData uri="http://schemas.openxmlformats.org/presentationml/2006/ole">
            <p:oleObj spid="_x0000_s1030" name="Equation" r:id="rId8" imgW="215640" imgH="342720" progId="">
              <p:embed/>
            </p:oleObj>
          </a:graphicData>
        </a:graphic>
      </p:graphicFrame>
      <p:graphicFrame>
        <p:nvGraphicFramePr>
          <p:cNvPr id="3127" name="Object 55"/>
          <p:cNvGraphicFramePr>
            <a:graphicFrameLocks noChangeAspect="1"/>
          </p:cNvGraphicFramePr>
          <p:nvPr/>
        </p:nvGraphicFramePr>
        <p:xfrm>
          <a:off x="2285984" y="4572008"/>
          <a:ext cx="228600" cy="330200"/>
        </p:xfrm>
        <a:graphic>
          <a:graphicData uri="http://schemas.openxmlformats.org/presentationml/2006/ole">
            <p:oleObj spid="_x0000_s1031" name="Equation" r:id="rId9" imgW="228600" imgH="330120" progId="">
              <p:embed/>
            </p:oleObj>
          </a:graphicData>
        </a:graphic>
      </p:graphicFrame>
      <p:graphicFrame>
        <p:nvGraphicFramePr>
          <p:cNvPr id="3128" name="Object 56"/>
          <p:cNvGraphicFramePr>
            <a:graphicFrameLocks noChangeAspect="1"/>
          </p:cNvGraphicFramePr>
          <p:nvPr/>
        </p:nvGraphicFramePr>
        <p:xfrm>
          <a:off x="3286116" y="4286256"/>
          <a:ext cx="558800" cy="431800"/>
        </p:xfrm>
        <a:graphic>
          <a:graphicData uri="http://schemas.openxmlformats.org/presentationml/2006/ole">
            <p:oleObj spid="_x0000_s1032" name="Equation" r:id="rId10" imgW="558720" imgH="431640" progId="">
              <p:embed/>
            </p:oleObj>
          </a:graphicData>
        </a:graphic>
      </p:graphicFrame>
      <p:graphicFrame>
        <p:nvGraphicFramePr>
          <p:cNvPr id="3129" name="Object 57"/>
          <p:cNvGraphicFramePr>
            <a:graphicFrameLocks noChangeAspect="1"/>
          </p:cNvGraphicFramePr>
          <p:nvPr/>
        </p:nvGraphicFramePr>
        <p:xfrm>
          <a:off x="5651500" y="3573463"/>
          <a:ext cx="2463800" cy="406400"/>
        </p:xfrm>
        <a:graphic>
          <a:graphicData uri="http://schemas.openxmlformats.org/presentationml/2006/ole">
            <p:oleObj spid="_x0000_s1033" name="Equation" r:id="rId11" imgW="2463480" imgH="406080" progId="">
              <p:embed/>
            </p:oleObj>
          </a:graphicData>
        </a:graphic>
      </p:graphicFrame>
      <p:graphicFrame>
        <p:nvGraphicFramePr>
          <p:cNvPr id="3130" name="Object 58"/>
          <p:cNvGraphicFramePr>
            <a:graphicFrameLocks noChangeAspect="1"/>
          </p:cNvGraphicFramePr>
          <p:nvPr/>
        </p:nvGraphicFramePr>
        <p:xfrm>
          <a:off x="5718175" y="4076700"/>
          <a:ext cx="2095500" cy="431800"/>
        </p:xfrm>
        <a:graphic>
          <a:graphicData uri="http://schemas.openxmlformats.org/presentationml/2006/ole">
            <p:oleObj spid="_x0000_s1034" name="Equation" r:id="rId12" imgW="2095200" imgH="431640" progId="">
              <p:embed/>
            </p:oleObj>
          </a:graphicData>
        </a:graphic>
      </p:graphicFrame>
      <p:sp>
        <p:nvSpPr>
          <p:cNvPr id="3133" name="Line 61"/>
          <p:cNvSpPr>
            <a:spLocks noChangeShapeType="1"/>
          </p:cNvSpPr>
          <p:nvPr/>
        </p:nvSpPr>
        <p:spPr bwMode="auto">
          <a:xfrm>
            <a:off x="5724528" y="4797425"/>
            <a:ext cx="30956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3134" name="Object 62"/>
          <p:cNvGraphicFramePr>
            <a:graphicFrameLocks noChangeAspect="1"/>
          </p:cNvGraphicFramePr>
          <p:nvPr/>
        </p:nvGraphicFramePr>
        <p:xfrm>
          <a:off x="5724527" y="5013325"/>
          <a:ext cx="1104900" cy="342900"/>
        </p:xfrm>
        <a:graphic>
          <a:graphicData uri="http://schemas.openxmlformats.org/presentationml/2006/ole">
            <p:oleObj spid="_x0000_s1035" name="Equation" r:id="rId13" imgW="1104840" imgH="342720" progId="">
              <p:embed/>
            </p:oleObj>
          </a:graphicData>
        </a:graphic>
      </p:graphicFrame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3214681" y="5643580"/>
            <a:ext cx="2135521" cy="584775"/>
          </a:xfrm>
          <a:prstGeom prst="rect">
            <a:avLst/>
          </a:prstGeom>
          <a:gradFill rotWithShape="1">
            <a:gsLst>
              <a:gs pos="0">
                <a:schemeClr val="hlink">
                  <a:alpha val="44000"/>
                </a:schemeClr>
              </a:gs>
              <a:gs pos="50000">
                <a:schemeClr val="bg1"/>
              </a:gs>
              <a:gs pos="100000">
                <a:schemeClr val="hlink">
                  <a:alpha val="44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Відповідь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 :</a:t>
            </a:r>
            <a:endParaRPr lang="ru-RU" sz="3200" b="1" i="1" dirty="0">
              <a:latin typeface="Times New Roman" pitchFamily="18" charset="0"/>
            </a:endParaRPr>
          </a:p>
        </p:txBody>
      </p:sp>
      <p:graphicFrame>
        <p:nvGraphicFramePr>
          <p:cNvPr id="3136" name="Object 64"/>
          <p:cNvGraphicFramePr>
            <a:graphicFrameLocks noChangeAspect="1"/>
          </p:cNvGraphicFramePr>
          <p:nvPr/>
        </p:nvGraphicFramePr>
        <p:xfrm>
          <a:off x="5711827" y="5678488"/>
          <a:ext cx="1663700" cy="495300"/>
        </p:xfrm>
        <a:graphic>
          <a:graphicData uri="http://schemas.openxmlformats.org/presentationml/2006/ole">
            <p:oleObj spid="_x0000_s1036" name="Equation" r:id="rId14" imgW="1663560" imgH="495000" progId="">
              <p:embed/>
            </p:oleObj>
          </a:graphicData>
        </a:graphic>
      </p:graphicFrame>
      <p:pic>
        <p:nvPicPr>
          <p:cNvPr id="20" name="Рисунок 4" descr="Рисунок13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000100" y="214290"/>
            <a:ext cx="7929619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uk-UA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Розв'язування задач</a:t>
            </a:r>
            <a:r>
              <a:rPr kumimoji="0" lang="uk-UA" sz="6000" b="1" i="1" u="none" strike="noStrike" kern="10" cap="none" spc="0" normalizeH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Рисунок 21" descr="Рисунок6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" y="5102499"/>
            <a:ext cx="1511683" cy="1755503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6" name="Object 42"/>
          <p:cNvGraphicFramePr>
            <a:graphicFrameLocks noChangeAspect="1"/>
          </p:cNvGraphicFramePr>
          <p:nvPr/>
        </p:nvGraphicFramePr>
        <p:xfrm>
          <a:off x="5616575" y="3582988"/>
          <a:ext cx="2552700" cy="406400"/>
        </p:xfrm>
        <a:graphic>
          <a:graphicData uri="http://schemas.openxmlformats.org/presentationml/2006/ole">
            <p:oleObj spid="_x0000_s4098" name="Equation" r:id="rId3" imgW="2552400" imgH="406080" progId="">
              <p:embed/>
            </p:oleObj>
          </a:graphicData>
        </a:graphic>
      </p:graphicFrame>
      <p:graphicFrame>
        <p:nvGraphicFramePr>
          <p:cNvPr id="6187" name="Object 43"/>
          <p:cNvGraphicFramePr>
            <a:graphicFrameLocks noChangeAspect="1"/>
          </p:cNvGraphicFramePr>
          <p:nvPr/>
        </p:nvGraphicFramePr>
        <p:xfrm>
          <a:off x="5638802" y="4043364"/>
          <a:ext cx="1689100" cy="508000"/>
        </p:xfrm>
        <a:graphic>
          <a:graphicData uri="http://schemas.openxmlformats.org/presentationml/2006/ole">
            <p:oleObj spid="_x0000_s4099" name="Equation" r:id="rId4" imgW="1688760" imgH="507960" progId="">
              <p:embed/>
            </p:oleObj>
          </a:graphicData>
        </a:graphic>
      </p:graphicFrame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5657853" y="4797425"/>
            <a:ext cx="30956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6189" name="Object 45"/>
          <p:cNvGraphicFramePr>
            <a:graphicFrameLocks noChangeAspect="1"/>
          </p:cNvGraphicFramePr>
          <p:nvPr/>
        </p:nvGraphicFramePr>
        <p:xfrm>
          <a:off x="5648327" y="4995863"/>
          <a:ext cx="1130300" cy="342900"/>
        </p:xfrm>
        <a:graphic>
          <a:graphicData uri="http://schemas.openxmlformats.org/presentationml/2006/ole">
            <p:oleObj spid="_x0000_s4100" name="Equation" r:id="rId5" imgW="1130040" imgH="342720" progId="">
              <p:embed/>
            </p:oleObj>
          </a:graphicData>
        </a:graphic>
      </p:graphicFrame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3428994" y="5572142"/>
            <a:ext cx="2135521" cy="584775"/>
          </a:xfrm>
          <a:prstGeom prst="rect">
            <a:avLst/>
          </a:prstGeom>
          <a:gradFill rotWithShape="1">
            <a:gsLst>
              <a:gs pos="0">
                <a:schemeClr val="hlink">
                  <a:alpha val="44000"/>
                </a:schemeClr>
              </a:gs>
              <a:gs pos="50000">
                <a:schemeClr val="bg1"/>
              </a:gs>
              <a:gs pos="100000">
                <a:schemeClr val="hlink">
                  <a:alpha val="44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</a:rPr>
              <a:t>Відповідь 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6191" name="Object 47"/>
          <p:cNvGraphicFramePr>
            <a:graphicFrameLocks noChangeAspect="1"/>
          </p:cNvGraphicFramePr>
          <p:nvPr/>
        </p:nvGraphicFramePr>
        <p:xfrm>
          <a:off x="5711827" y="5654676"/>
          <a:ext cx="1536700" cy="431800"/>
        </p:xfrm>
        <a:graphic>
          <a:graphicData uri="http://schemas.openxmlformats.org/presentationml/2006/ole">
            <p:oleObj spid="_x0000_s4101" name="Equation" r:id="rId6" imgW="1536480" imgH="431640" progId="">
              <p:embed/>
            </p:oleObj>
          </a:graphicData>
        </a:graphic>
      </p:graphicFrame>
      <p:sp>
        <p:nvSpPr>
          <p:cNvPr id="6192" name="Freeform 48"/>
          <p:cNvSpPr>
            <a:spLocks/>
          </p:cNvSpPr>
          <p:nvPr/>
        </p:nvSpPr>
        <p:spPr bwMode="auto">
          <a:xfrm>
            <a:off x="1116013" y="1700214"/>
            <a:ext cx="3887787" cy="2736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1724"/>
              </a:cxn>
              <a:cxn ang="0">
                <a:pos x="2449" y="817"/>
              </a:cxn>
              <a:cxn ang="0">
                <a:pos x="0" y="0"/>
              </a:cxn>
            </a:cxnLst>
            <a:rect l="0" t="0" r="r" b="b"/>
            <a:pathLst>
              <a:path w="2449" h="1724">
                <a:moveTo>
                  <a:pt x="0" y="0"/>
                </a:moveTo>
                <a:lnTo>
                  <a:pt x="227" y="1724"/>
                </a:lnTo>
                <a:lnTo>
                  <a:pt x="2449" y="817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6193" name="Object 49"/>
          <p:cNvGraphicFramePr>
            <a:graphicFrameLocks noChangeAspect="1"/>
          </p:cNvGraphicFramePr>
          <p:nvPr/>
        </p:nvGraphicFramePr>
        <p:xfrm>
          <a:off x="1187451" y="4508500"/>
          <a:ext cx="330200" cy="330200"/>
        </p:xfrm>
        <a:graphic>
          <a:graphicData uri="http://schemas.openxmlformats.org/presentationml/2006/ole">
            <p:oleObj spid="_x0000_s4102" name="Equation" r:id="rId7" imgW="330120" imgH="330120" progId="">
              <p:embed/>
            </p:oleObj>
          </a:graphicData>
        </a:graphic>
      </p:graphicFrame>
      <p:graphicFrame>
        <p:nvGraphicFramePr>
          <p:cNvPr id="6194" name="Object 50"/>
          <p:cNvGraphicFramePr>
            <a:graphicFrameLocks noChangeAspect="1"/>
          </p:cNvGraphicFramePr>
          <p:nvPr/>
        </p:nvGraphicFramePr>
        <p:xfrm>
          <a:off x="755651" y="1341439"/>
          <a:ext cx="292100" cy="330200"/>
        </p:xfrm>
        <a:graphic>
          <a:graphicData uri="http://schemas.openxmlformats.org/presentationml/2006/ole">
            <p:oleObj spid="_x0000_s4103" name="Equation" r:id="rId8" imgW="291960" imgH="330120" progId="">
              <p:embed/>
            </p:oleObj>
          </a:graphicData>
        </a:graphic>
      </p:graphicFrame>
      <p:graphicFrame>
        <p:nvGraphicFramePr>
          <p:cNvPr id="6195" name="Object 51"/>
          <p:cNvGraphicFramePr>
            <a:graphicFrameLocks noChangeAspect="1"/>
          </p:cNvGraphicFramePr>
          <p:nvPr/>
        </p:nvGraphicFramePr>
        <p:xfrm>
          <a:off x="5003802" y="2565400"/>
          <a:ext cx="292100" cy="342900"/>
        </p:xfrm>
        <a:graphic>
          <a:graphicData uri="http://schemas.openxmlformats.org/presentationml/2006/ole">
            <p:oleObj spid="_x0000_s4104" name="Equation" r:id="rId9" imgW="291960" imgH="342720" progId="">
              <p:embed/>
            </p:oleObj>
          </a:graphicData>
        </a:graphic>
      </p:graphicFrame>
      <p:graphicFrame>
        <p:nvGraphicFramePr>
          <p:cNvPr id="6196" name="Object 52"/>
          <p:cNvGraphicFramePr>
            <a:graphicFrameLocks noChangeAspect="1"/>
          </p:cNvGraphicFramePr>
          <p:nvPr/>
        </p:nvGraphicFramePr>
        <p:xfrm>
          <a:off x="900113" y="3068638"/>
          <a:ext cx="228600" cy="330200"/>
        </p:xfrm>
        <a:graphic>
          <a:graphicData uri="http://schemas.openxmlformats.org/presentationml/2006/ole">
            <p:oleObj spid="_x0000_s4105" name="Equation" r:id="rId10" imgW="228600" imgH="330120" progId="">
              <p:embed/>
            </p:oleObj>
          </a:graphicData>
        </a:graphic>
      </p:graphicFrame>
      <p:graphicFrame>
        <p:nvGraphicFramePr>
          <p:cNvPr id="6197" name="Object 53"/>
          <p:cNvGraphicFramePr>
            <a:graphicFrameLocks noChangeAspect="1"/>
          </p:cNvGraphicFramePr>
          <p:nvPr/>
        </p:nvGraphicFramePr>
        <p:xfrm>
          <a:off x="3348039" y="1989139"/>
          <a:ext cx="228600" cy="330200"/>
        </p:xfrm>
        <a:graphic>
          <a:graphicData uri="http://schemas.openxmlformats.org/presentationml/2006/ole">
            <p:oleObj spid="_x0000_s4106" name="Equation" r:id="rId11" imgW="228600" imgH="330120" progId="">
              <p:embed/>
            </p:oleObj>
          </a:graphicData>
        </a:graphic>
      </p:graphicFrame>
      <p:graphicFrame>
        <p:nvGraphicFramePr>
          <p:cNvPr id="6198" name="Object 54"/>
          <p:cNvGraphicFramePr>
            <a:graphicFrameLocks noChangeAspect="1"/>
          </p:cNvGraphicFramePr>
          <p:nvPr/>
        </p:nvGraphicFramePr>
        <p:xfrm>
          <a:off x="3059115" y="3789363"/>
          <a:ext cx="723900" cy="508000"/>
        </p:xfrm>
        <a:graphic>
          <a:graphicData uri="http://schemas.openxmlformats.org/presentationml/2006/ole">
            <p:oleObj spid="_x0000_s4107" name="Equation" r:id="rId12" imgW="723600" imgH="507960" progId="">
              <p:embed/>
            </p:oleObj>
          </a:graphicData>
        </a:graphic>
      </p:graphicFrame>
      <p:pic>
        <p:nvPicPr>
          <p:cNvPr id="18" name="Рисунок 4" descr="Рисунок1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000101" y="285730"/>
            <a:ext cx="785818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uk-UA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Розв'язування задач</a:t>
            </a:r>
            <a:r>
              <a:rPr kumimoji="0" lang="uk-UA" sz="6000" b="1" i="1" u="none" strike="noStrike" kern="10" cap="none" spc="0" normalizeH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Рисунок 19" descr="Рисунок6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5102499"/>
            <a:ext cx="1511683" cy="1755503"/>
          </a:xfrm>
          <a:prstGeom prst="rect">
            <a:avLst/>
          </a:prstGeom>
        </p:spPr>
      </p:pic>
      <p:pic>
        <p:nvPicPr>
          <p:cNvPr id="21" name="Рисунок 20" descr="993078403 - копия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72461" y="0"/>
            <a:ext cx="1071539" cy="1143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5661025" y="3490913"/>
          <a:ext cx="3073400" cy="533400"/>
        </p:xfrm>
        <a:graphic>
          <a:graphicData uri="http://schemas.openxmlformats.org/presentationml/2006/ole">
            <p:oleObj spid="_x0000_s7170" name="Equation" r:id="rId3" imgW="3073320" imgH="533160" progId="">
              <p:embed/>
            </p:oleObj>
          </a:graphicData>
        </a:graphic>
      </p:graphicFrame>
      <p:graphicFrame>
        <p:nvGraphicFramePr>
          <p:cNvPr id="8219" name="Object 27"/>
          <p:cNvGraphicFramePr>
            <a:graphicFrameLocks noChangeAspect="1"/>
          </p:cNvGraphicFramePr>
          <p:nvPr/>
        </p:nvGraphicFramePr>
        <p:xfrm>
          <a:off x="5718175" y="4076700"/>
          <a:ext cx="2095500" cy="431800"/>
        </p:xfrm>
        <a:graphic>
          <a:graphicData uri="http://schemas.openxmlformats.org/presentationml/2006/ole">
            <p:oleObj spid="_x0000_s7171" name="Equation" r:id="rId4" imgW="2095200" imgH="431640" progId="">
              <p:embed/>
            </p:oleObj>
          </a:graphicData>
        </a:graphic>
      </p:graphicFrame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724528" y="4797425"/>
            <a:ext cx="309562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8221" name="Object 29"/>
          <p:cNvGraphicFramePr>
            <a:graphicFrameLocks noChangeAspect="1"/>
          </p:cNvGraphicFramePr>
          <p:nvPr/>
        </p:nvGraphicFramePr>
        <p:xfrm>
          <a:off x="5711827" y="5013325"/>
          <a:ext cx="1130300" cy="342900"/>
        </p:xfrm>
        <a:graphic>
          <a:graphicData uri="http://schemas.openxmlformats.org/presentationml/2006/ole">
            <p:oleObj spid="_x0000_s7172" name="Equation" r:id="rId5" imgW="1130040" imgH="342720" progId="">
              <p:embed/>
            </p:oleObj>
          </a:graphicData>
        </a:graphic>
      </p:graphicFrame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3500433" y="5643580"/>
            <a:ext cx="2135521" cy="584775"/>
          </a:xfrm>
          <a:prstGeom prst="rect">
            <a:avLst/>
          </a:prstGeom>
          <a:gradFill rotWithShape="1">
            <a:gsLst>
              <a:gs pos="0">
                <a:schemeClr val="hlink">
                  <a:alpha val="44000"/>
                </a:schemeClr>
              </a:gs>
              <a:gs pos="50000">
                <a:schemeClr val="bg1"/>
              </a:gs>
              <a:gs pos="100000">
                <a:schemeClr val="hlink">
                  <a:alpha val="44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</a:rPr>
              <a:t>Відповідь 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8223" name="Object 31"/>
          <p:cNvGraphicFramePr>
            <a:graphicFrameLocks noChangeAspect="1"/>
          </p:cNvGraphicFramePr>
          <p:nvPr/>
        </p:nvGraphicFramePr>
        <p:xfrm>
          <a:off x="5775327" y="5710239"/>
          <a:ext cx="1536700" cy="431800"/>
        </p:xfrm>
        <a:graphic>
          <a:graphicData uri="http://schemas.openxmlformats.org/presentationml/2006/ole">
            <p:oleObj spid="_x0000_s7173" name="Equation" r:id="rId6" imgW="1536480" imgH="431640" progId="">
              <p:embed/>
            </p:oleObj>
          </a:graphicData>
        </a:graphic>
      </p:graphicFrame>
      <p:sp>
        <p:nvSpPr>
          <p:cNvPr id="8224" name="Freeform 32"/>
          <p:cNvSpPr>
            <a:spLocks/>
          </p:cNvSpPr>
          <p:nvPr/>
        </p:nvSpPr>
        <p:spPr bwMode="auto">
          <a:xfrm>
            <a:off x="1042989" y="1125540"/>
            <a:ext cx="3241675" cy="3024187"/>
          </a:xfrm>
          <a:custGeom>
            <a:avLst/>
            <a:gdLst/>
            <a:ahLst/>
            <a:cxnLst>
              <a:cxn ang="0">
                <a:pos x="0" y="1905"/>
              </a:cxn>
              <a:cxn ang="0">
                <a:pos x="2042" y="1905"/>
              </a:cxn>
              <a:cxn ang="0">
                <a:pos x="1316" y="0"/>
              </a:cxn>
              <a:cxn ang="0">
                <a:pos x="0" y="1905"/>
              </a:cxn>
            </a:cxnLst>
            <a:rect l="0" t="0" r="r" b="b"/>
            <a:pathLst>
              <a:path w="2042" h="1905">
                <a:moveTo>
                  <a:pt x="0" y="1905"/>
                </a:moveTo>
                <a:lnTo>
                  <a:pt x="2042" y="1905"/>
                </a:lnTo>
                <a:lnTo>
                  <a:pt x="1316" y="0"/>
                </a:lnTo>
                <a:lnTo>
                  <a:pt x="0" y="1905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8225" name="Object 33"/>
          <p:cNvGraphicFramePr>
            <a:graphicFrameLocks noChangeAspect="1"/>
          </p:cNvGraphicFramePr>
          <p:nvPr/>
        </p:nvGraphicFramePr>
        <p:xfrm>
          <a:off x="544513" y="3854452"/>
          <a:ext cx="330200" cy="330200"/>
        </p:xfrm>
        <a:graphic>
          <a:graphicData uri="http://schemas.openxmlformats.org/presentationml/2006/ole">
            <p:oleObj spid="_x0000_s7174" name="Equation" r:id="rId7" imgW="330120" imgH="330120" progId="">
              <p:embed/>
            </p:oleObj>
          </a:graphicData>
        </a:graphic>
      </p:graphicFrame>
      <p:graphicFrame>
        <p:nvGraphicFramePr>
          <p:cNvPr id="8226" name="Object 34"/>
          <p:cNvGraphicFramePr>
            <a:graphicFrameLocks noChangeAspect="1"/>
          </p:cNvGraphicFramePr>
          <p:nvPr/>
        </p:nvGraphicFramePr>
        <p:xfrm>
          <a:off x="3054351" y="715963"/>
          <a:ext cx="292100" cy="330200"/>
        </p:xfrm>
        <a:graphic>
          <a:graphicData uri="http://schemas.openxmlformats.org/presentationml/2006/ole">
            <p:oleObj spid="_x0000_s7175" name="Equation" r:id="rId8" imgW="291960" imgH="330120" progId="">
              <p:embed/>
            </p:oleObj>
          </a:graphicData>
        </a:graphic>
      </p:graphicFrame>
      <p:graphicFrame>
        <p:nvGraphicFramePr>
          <p:cNvPr id="8227" name="Object 35"/>
          <p:cNvGraphicFramePr>
            <a:graphicFrameLocks noChangeAspect="1"/>
          </p:cNvGraphicFramePr>
          <p:nvPr/>
        </p:nvGraphicFramePr>
        <p:xfrm>
          <a:off x="4322764" y="3790950"/>
          <a:ext cx="300037" cy="342900"/>
        </p:xfrm>
        <a:graphic>
          <a:graphicData uri="http://schemas.openxmlformats.org/presentationml/2006/ole">
            <p:oleObj spid="_x0000_s7176" name="Equation" r:id="rId9" imgW="291960" imgH="342720" progId="">
              <p:embed/>
            </p:oleObj>
          </a:graphicData>
        </a:graphic>
      </p:graphicFrame>
      <p:sp>
        <p:nvSpPr>
          <p:cNvPr id="8228" name="Arc 36"/>
          <p:cNvSpPr>
            <a:spLocks/>
          </p:cNvSpPr>
          <p:nvPr/>
        </p:nvSpPr>
        <p:spPr bwMode="auto">
          <a:xfrm>
            <a:off x="1362078" y="3676652"/>
            <a:ext cx="257175" cy="4730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229" name="Object 37"/>
          <p:cNvGraphicFramePr>
            <a:graphicFrameLocks noChangeAspect="1"/>
          </p:cNvGraphicFramePr>
          <p:nvPr/>
        </p:nvGraphicFramePr>
        <p:xfrm>
          <a:off x="1692275" y="3500439"/>
          <a:ext cx="558800" cy="431800"/>
        </p:xfrm>
        <a:graphic>
          <a:graphicData uri="http://schemas.openxmlformats.org/presentationml/2006/ole">
            <p:oleObj spid="_x0000_s7177" name="Equation" r:id="rId10" imgW="558720" imgH="431640" progId="">
              <p:embed/>
            </p:oleObj>
          </a:graphicData>
        </a:graphic>
      </p:graphicFrame>
      <p:graphicFrame>
        <p:nvGraphicFramePr>
          <p:cNvPr id="8230" name="Object 38"/>
          <p:cNvGraphicFramePr>
            <a:graphicFrameLocks noChangeAspect="1"/>
          </p:cNvGraphicFramePr>
          <p:nvPr/>
        </p:nvGraphicFramePr>
        <p:xfrm>
          <a:off x="1317627" y="2238375"/>
          <a:ext cx="546100" cy="495300"/>
        </p:xfrm>
        <a:graphic>
          <a:graphicData uri="http://schemas.openxmlformats.org/presentationml/2006/ole">
            <p:oleObj spid="_x0000_s7178" name="Equation" r:id="rId11" imgW="545760" imgH="495000" progId="">
              <p:embed/>
            </p:oleObj>
          </a:graphicData>
        </a:graphic>
      </p:graphicFrame>
      <p:graphicFrame>
        <p:nvGraphicFramePr>
          <p:cNvPr id="8231" name="Object 39"/>
          <p:cNvGraphicFramePr>
            <a:graphicFrameLocks noChangeAspect="1"/>
          </p:cNvGraphicFramePr>
          <p:nvPr/>
        </p:nvGraphicFramePr>
        <p:xfrm>
          <a:off x="3863975" y="2209800"/>
          <a:ext cx="520700" cy="508000"/>
        </p:xfrm>
        <a:graphic>
          <a:graphicData uri="http://schemas.openxmlformats.org/presentationml/2006/ole">
            <p:oleObj spid="_x0000_s7179" name="Equation" r:id="rId12" imgW="520560" imgH="507960" progId="">
              <p:embed/>
            </p:oleObj>
          </a:graphicData>
        </a:graphic>
      </p:graphicFrame>
      <p:pic>
        <p:nvPicPr>
          <p:cNvPr id="19" name="Рисунок 4" descr="Рисунок1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929059" y="285730"/>
            <a:ext cx="492922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Розв'язування задач</a:t>
            </a:r>
            <a:r>
              <a:rPr kumimoji="0" lang="uk-UA" sz="6000" b="1" i="1" u="none" strike="noStrike" kern="10" cap="none" spc="0" normalizeH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Рисунок 20" descr="Рисунок6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5102499"/>
            <a:ext cx="1511683" cy="1755503"/>
          </a:xfrm>
          <a:prstGeom prst="rect">
            <a:avLst/>
          </a:prstGeom>
        </p:spPr>
      </p:pic>
      <p:pic>
        <p:nvPicPr>
          <p:cNvPr id="23" name="Рисунок 22" descr="993078403 - копия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72461" y="0"/>
            <a:ext cx="1071539" cy="1143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17"/>
          <p:cNvSpPr>
            <a:spLocks/>
          </p:cNvSpPr>
          <p:nvPr/>
        </p:nvSpPr>
        <p:spPr bwMode="auto">
          <a:xfrm rot="11182755">
            <a:off x="7453736" y="2590936"/>
            <a:ext cx="370867" cy="45658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8502" name="Arc 70"/>
          <p:cNvSpPr>
            <a:spLocks/>
          </p:cNvSpPr>
          <p:nvPr/>
        </p:nvSpPr>
        <p:spPr bwMode="auto">
          <a:xfrm rot="11950047">
            <a:off x="2914703" y="2557693"/>
            <a:ext cx="420402" cy="4195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8491" name="Line 59"/>
          <p:cNvSpPr>
            <a:spLocks noChangeShapeType="1"/>
          </p:cNvSpPr>
          <p:nvPr/>
        </p:nvSpPr>
        <p:spPr bwMode="auto">
          <a:xfrm>
            <a:off x="4500562" y="0"/>
            <a:ext cx="71438" cy="68580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214282" y="4929198"/>
            <a:ext cx="2032929" cy="584775"/>
          </a:xfrm>
          <a:prstGeom prst="rect">
            <a:avLst/>
          </a:prstGeom>
          <a:gradFill rotWithShape="1">
            <a:gsLst>
              <a:gs pos="0">
                <a:schemeClr val="hlink">
                  <a:alpha val="44000"/>
                </a:schemeClr>
              </a:gs>
              <a:gs pos="50000">
                <a:schemeClr val="bg1"/>
              </a:gs>
              <a:gs pos="100000">
                <a:schemeClr val="hlink">
                  <a:alpha val="44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0000"/>
                </a:solidFill>
                <a:latin typeface="Times New Roman" pitchFamily="18" charset="0"/>
              </a:rPr>
              <a:t>Відповідь: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8494" name="Object 62"/>
          <p:cNvGraphicFramePr>
            <a:graphicFrameLocks noChangeAspect="1"/>
          </p:cNvGraphicFramePr>
          <p:nvPr/>
        </p:nvGraphicFramePr>
        <p:xfrm>
          <a:off x="571471" y="5643578"/>
          <a:ext cx="1912145" cy="579438"/>
        </p:xfrm>
        <a:graphic>
          <a:graphicData uri="http://schemas.openxmlformats.org/presentationml/2006/ole">
            <p:oleObj spid="_x0000_s102405" name="Equation" r:id="rId3" imgW="1676160" imgH="507960" progId="">
              <p:embed/>
            </p:oleObj>
          </a:graphicData>
        </a:graphic>
      </p:graphicFrame>
      <p:sp>
        <p:nvSpPr>
          <p:cNvPr id="18495" name="AutoShape 63"/>
          <p:cNvSpPr>
            <a:spLocks noChangeArrowheads="1"/>
          </p:cNvSpPr>
          <p:nvPr/>
        </p:nvSpPr>
        <p:spPr bwMode="auto">
          <a:xfrm>
            <a:off x="500034" y="571480"/>
            <a:ext cx="3806844" cy="2022488"/>
          </a:xfrm>
          <a:prstGeom prst="parallelogram">
            <a:avLst>
              <a:gd name="adj" fmla="val 4607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graphicFrame>
        <p:nvGraphicFramePr>
          <p:cNvPr id="18496" name="Object 64"/>
          <p:cNvGraphicFramePr>
            <a:graphicFrameLocks noChangeAspect="1"/>
          </p:cNvGraphicFramePr>
          <p:nvPr/>
        </p:nvGraphicFramePr>
        <p:xfrm>
          <a:off x="214282" y="2357430"/>
          <a:ext cx="295898" cy="295898"/>
        </p:xfrm>
        <a:graphic>
          <a:graphicData uri="http://schemas.openxmlformats.org/presentationml/2006/ole">
            <p:oleObj spid="_x0000_s102406" name="Equation" r:id="rId4" imgW="330120" imgH="330120" progId="">
              <p:embed/>
            </p:oleObj>
          </a:graphicData>
        </a:graphic>
      </p:graphicFrame>
      <p:graphicFrame>
        <p:nvGraphicFramePr>
          <p:cNvPr id="18497" name="Object 65"/>
          <p:cNvGraphicFramePr>
            <a:graphicFrameLocks noChangeAspect="1"/>
          </p:cNvGraphicFramePr>
          <p:nvPr/>
        </p:nvGraphicFramePr>
        <p:xfrm>
          <a:off x="1214414" y="285728"/>
          <a:ext cx="261756" cy="295898"/>
        </p:xfrm>
        <a:graphic>
          <a:graphicData uri="http://schemas.openxmlformats.org/presentationml/2006/ole">
            <p:oleObj spid="_x0000_s102407" name="Equation" r:id="rId5" imgW="291960" imgH="330120" progId="">
              <p:embed/>
            </p:oleObj>
          </a:graphicData>
        </a:graphic>
      </p:graphicFrame>
      <p:graphicFrame>
        <p:nvGraphicFramePr>
          <p:cNvPr id="18498" name="Object 66"/>
          <p:cNvGraphicFramePr>
            <a:graphicFrameLocks noChangeAspect="1"/>
          </p:cNvGraphicFramePr>
          <p:nvPr/>
        </p:nvGraphicFramePr>
        <p:xfrm>
          <a:off x="4214810" y="285728"/>
          <a:ext cx="261756" cy="307279"/>
        </p:xfrm>
        <a:graphic>
          <a:graphicData uri="http://schemas.openxmlformats.org/presentationml/2006/ole">
            <p:oleObj spid="_x0000_s102408" name="Equation" r:id="rId6" imgW="291960" imgH="342720" progId="">
              <p:embed/>
            </p:oleObj>
          </a:graphicData>
        </a:graphic>
      </p:graphicFrame>
      <p:graphicFrame>
        <p:nvGraphicFramePr>
          <p:cNvPr id="18499" name="Object 67"/>
          <p:cNvGraphicFramePr>
            <a:graphicFrameLocks noChangeAspect="1"/>
          </p:cNvGraphicFramePr>
          <p:nvPr/>
        </p:nvGraphicFramePr>
        <p:xfrm>
          <a:off x="3393443" y="2391733"/>
          <a:ext cx="295898" cy="295898"/>
        </p:xfrm>
        <a:graphic>
          <a:graphicData uri="http://schemas.openxmlformats.org/presentationml/2006/ole">
            <p:oleObj spid="_x0000_s102409" name="Equation" r:id="rId7" imgW="330120" imgH="330120" progId="">
              <p:embed/>
            </p:oleObj>
          </a:graphicData>
        </a:graphic>
      </p:graphicFrame>
      <p:sp>
        <p:nvSpPr>
          <p:cNvPr id="18500" name="Freeform 68"/>
          <p:cNvSpPr>
            <a:spLocks/>
          </p:cNvSpPr>
          <p:nvPr/>
        </p:nvSpPr>
        <p:spPr bwMode="auto">
          <a:xfrm>
            <a:off x="3000364" y="571480"/>
            <a:ext cx="1348613" cy="2858227"/>
          </a:xfrm>
          <a:custGeom>
            <a:avLst/>
            <a:gdLst/>
            <a:ahLst/>
            <a:cxnLst>
              <a:cxn ang="0">
                <a:pos x="948" y="0"/>
              </a:cxn>
              <a:cxn ang="0">
                <a:pos x="0" y="2052"/>
              </a:cxn>
            </a:cxnLst>
            <a:rect l="0" t="0" r="r" b="b"/>
            <a:pathLst>
              <a:path w="948" h="2052">
                <a:moveTo>
                  <a:pt x="948" y="0"/>
                </a:moveTo>
                <a:lnTo>
                  <a:pt x="0" y="205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18501" name="Object 69"/>
          <p:cNvGraphicFramePr>
            <a:graphicFrameLocks noChangeAspect="1"/>
          </p:cNvGraphicFramePr>
          <p:nvPr/>
        </p:nvGraphicFramePr>
        <p:xfrm>
          <a:off x="3040996" y="3326770"/>
          <a:ext cx="364182" cy="295898"/>
        </p:xfrm>
        <a:graphic>
          <a:graphicData uri="http://schemas.openxmlformats.org/presentationml/2006/ole">
            <p:oleObj spid="_x0000_s102410" name="Equation" r:id="rId8" imgW="406080" imgH="330120" progId="">
              <p:embed/>
            </p:oleObj>
          </a:graphicData>
        </a:graphic>
      </p:graphicFrame>
      <p:graphicFrame>
        <p:nvGraphicFramePr>
          <p:cNvPr id="18503" name="Object 71"/>
          <p:cNvGraphicFramePr>
            <a:graphicFrameLocks noChangeAspect="1"/>
          </p:cNvGraphicFramePr>
          <p:nvPr/>
        </p:nvGraphicFramePr>
        <p:xfrm>
          <a:off x="2428860" y="2714620"/>
          <a:ext cx="500751" cy="386944"/>
        </p:xfrm>
        <a:graphic>
          <a:graphicData uri="http://schemas.openxmlformats.org/presentationml/2006/ole">
            <p:oleObj spid="_x0000_s102411" name="Equation" r:id="rId9" imgW="558720" imgH="431640" progId="">
              <p:embed/>
            </p:oleObj>
          </a:graphicData>
        </a:graphic>
      </p:graphicFrame>
      <p:sp>
        <p:nvSpPr>
          <p:cNvPr id="18504" name="Freeform 72"/>
          <p:cNvSpPr>
            <a:spLocks/>
          </p:cNvSpPr>
          <p:nvPr/>
        </p:nvSpPr>
        <p:spPr bwMode="auto">
          <a:xfrm rot="21264539">
            <a:off x="1532753" y="512795"/>
            <a:ext cx="1792213" cy="22229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1458"/>
              </a:cxn>
            </a:cxnLst>
            <a:rect l="0" t="0" r="r" b="b"/>
            <a:pathLst>
              <a:path w="1338" h="1458">
                <a:moveTo>
                  <a:pt x="0" y="0"/>
                </a:moveTo>
                <a:lnTo>
                  <a:pt x="1338" y="1458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18505" name="Object 73"/>
          <p:cNvGraphicFramePr>
            <a:graphicFrameLocks noChangeAspect="1"/>
          </p:cNvGraphicFramePr>
          <p:nvPr/>
        </p:nvGraphicFramePr>
        <p:xfrm>
          <a:off x="2643174" y="214290"/>
          <a:ext cx="182091" cy="307279"/>
        </p:xfrm>
        <a:graphic>
          <a:graphicData uri="http://schemas.openxmlformats.org/presentationml/2006/ole">
            <p:oleObj spid="_x0000_s102412" name="Equation" r:id="rId10" imgW="203040" imgH="342720" progId="">
              <p:embed/>
            </p:oleObj>
          </a:graphicData>
        </a:graphic>
      </p:graphicFrame>
      <p:graphicFrame>
        <p:nvGraphicFramePr>
          <p:cNvPr id="18506" name="Object 74"/>
          <p:cNvGraphicFramePr>
            <a:graphicFrameLocks noChangeAspect="1"/>
          </p:cNvGraphicFramePr>
          <p:nvPr/>
        </p:nvGraphicFramePr>
        <p:xfrm>
          <a:off x="4071934" y="1500174"/>
          <a:ext cx="193472" cy="307279"/>
        </p:xfrm>
        <a:graphic>
          <a:graphicData uri="http://schemas.openxmlformats.org/presentationml/2006/ole">
            <p:oleObj spid="_x0000_s102413" name="Equation" r:id="rId11" imgW="215640" imgH="342720" progId="">
              <p:embed/>
            </p:oleObj>
          </a:graphicData>
        </a:graphic>
      </p:graphicFrame>
      <p:pic>
        <p:nvPicPr>
          <p:cNvPr id="23" name="Рисунок 4" descr="Рисунок13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4857752" y="642918"/>
            <a:ext cx="4034316" cy="2046153"/>
          </a:xfrm>
          <a:prstGeom prst="parallelogram">
            <a:avLst>
              <a:gd name="adj" fmla="val 4607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4572000" y="2714620"/>
          <a:ext cx="313580" cy="313580"/>
        </p:xfrm>
        <a:graphic>
          <a:graphicData uri="http://schemas.openxmlformats.org/presentationml/2006/ole">
            <p:oleObj spid="_x0000_s102414" name="Equation" r:id="rId13" imgW="330120" imgH="330120" progId="">
              <p:embed/>
            </p:oleObj>
          </a:graphicData>
        </a:graphic>
      </p:graphicFrame>
      <p:graphicFrame>
        <p:nvGraphicFramePr>
          <p:cNvPr id="28" name="Object 12"/>
          <p:cNvGraphicFramePr>
            <a:graphicFrameLocks noChangeAspect="1"/>
          </p:cNvGraphicFramePr>
          <p:nvPr/>
        </p:nvGraphicFramePr>
        <p:xfrm>
          <a:off x="5500694" y="357166"/>
          <a:ext cx="277397" cy="313579"/>
        </p:xfrm>
        <a:graphic>
          <a:graphicData uri="http://schemas.openxmlformats.org/presentationml/2006/ole">
            <p:oleObj spid="_x0000_s102415" name="Equation" r:id="rId14" imgW="291960" imgH="330120" progId="">
              <p:embed/>
            </p:oleObj>
          </a:graphicData>
        </a:graphic>
      </p:graphicFrame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8866603" y="285728"/>
          <a:ext cx="277397" cy="325640"/>
        </p:xfrm>
        <a:graphic>
          <a:graphicData uri="http://schemas.openxmlformats.org/presentationml/2006/ole">
            <p:oleObj spid="_x0000_s102416" name="Equation" r:id="rId15" imgW="291960" imgH="342720" progId="">
              <p:embed/>
            </p:oleObj>
          </a:graphicData>
        </a:graphic>
      </p:graphicFrame>
      <p:graphicFrame>
        <p:nvGraphicFramePr>
          <p:cNvPr id="30" name="Object 14"/>
          <p:cNvGraphicFramePr>
            <a:graphicFrameLocks noChangeAspect="1"/>
          </p:cNvGraphicFramePr>
          <p:nvPr/>
        </p:nvGraphicFramePr>
        <p:xfrm>
          <a:off x="7929586" y="2643182"/>
          <a:ext cx="313580" cy="313580"/>
        </p:xfrm>
        <a:graphic>
          <a:graphicData uri="http://schemas.openxmlformats.org/presentationml/2006/ole">
            <p:oleObj spid="_x0000_s102417" name="Equation" r:id="rId16" imgW="330120" imgH="330120" progId="">
              <p:embed/>
            </p:oleObj>
          </a:graphicData>
        </a:graphic>
      </p:graphicFrame>
      <p:sp>
        <p:nvSpPr>
          <p:cNvPr id="31" name="Freeform 15"/>
          <p:cNvSpPr>
            <a:spLocks/>
          </p:cNvSpPr>
          <p:nvPr/>
        </p:nvSpPr>
        <p:spPr bwMode="auto">
          <a:xfrm>
            <a:off x="7500958" y="642918"/>
            <a:ext cx="1429197" cy="2891671"/>
          </a:xfrm>
          <a:custGeom>
            <a:avLst/>
            <a:gdLst/>
            <a:ahLst/>
            <a:cxnLst>
              <a:cxn ang="0">
                <a:pos x="948" y="0"/>
              </a:cxn>
              <a:cxn ang="0">
                <a:pos x="0" y="2052"/>
              </a:cxn>
            </a:cxnLst>
            <a:rect l="0" t="0" r="r" b="b"/>
            <a:pathLst>
              <a:path w="948" h="2052">
                <a:moveTo>
                  <a:pt x="948" y="0"/>
                </a:moveTo>
                <a:lnTo>
                  <a:pt x="0" y="2052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32" name="Object 16"/>
          <p:cNvGraphicFramePr>
            <a:graphicFrameLocks noChangeAspect="1"/>
          </p:cNvGraphicFramePr>
          <p:nvPr/>
        </p:nvGraphicFramePr>
        <p:xfrm>
          <a:off x="7395980" y="3505200"/>
          <a:ext cx="385943" cy="313578"/>
        </p:xfrm>
        <a:graphic>
          <a:graphicData uri="http://schemas.openxmlformats.org/presentationml/2006/ole">
            <p:oleObj spid="_x0000_s102418" name="Equation" r:id="rId17" imgW="406080" imgH="330120" progId="">
              <p:embed/>
            </p:oleObj>
          </a:graphicData>
        </a:graphic>
      </p:graphicFrame>
      <p:sp>
        <p:nvSpPr>
          <p:cNvPr id="35" name="Freeform 19"/>
          <p:cNvSpPr>
            <a:spLocks/>
          </p:cNvSpPr>
          <p:nvPr/>
        </p:nvSpPr>
        <p:spPr bwMode="auto">
          <a:xfrm>
            <a:off x="4857752" y="642918"/>
            <a:ext cx="4043361" cy="2046153"/>
          </a:xfrm>
          <a:custGeom>
            <a:avLst/>
            <a:gdLst/>
            <a:ahLst/>
            <a:cxnLst>
              <a:cxn ang="0">
                <a:pos x="0" y="1452"/>
              </a:cxn>
              <a:cxn ang="0">
                <a:pos x="2682" y="0"/>
              </a:cxn>
            </a:cxnLst>
            <a:rect l="0" t="0" r="r" b="b"/>
            <a:pathLst>
              <a:path w="2682" h="1452">
                <a:moveTo>
                  <a:pt x="0" y="1452"/>
                </a:moveTo>
                <a:lnTo>
                  <a:pt x="2682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graphicFrame>
        <p:nvGraphicFramePr>
          <p:cNvPr id="36" name="Object 20"/>
          <p:cNvGraphicFramePr>
            <a:graphicFrameLocks noChangeAspect="1"/>
          </p:cNvGraphicFramePr>
          <p:nvPr/>
        </p:nvGraphicFramePr>
        <p:xfrm>
          <a:off x="7000892" y="214290"/>
          <a:ext cx="192972" cy="325640"/>
        </p:xfrm>
        <a:graphic>
          <a:graphicData uri="http://schemas.openxmlformats.org/presentationml/2006/ole">
            <p:oleObj spid="_x0000_s102420" name="Equation" r:id="rId18" imgW="203040" imgH="342720" progId="">
              <p:embed/>
            </p:oleObj>
          </a:graphicData>
        </a:graphic>
      </p:graphicFrame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2428860" y="857232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6357950" y="785794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214942" y="5072074"/>
            <a:ext cx="2032929" cy="584775"/>
          </a:xfrm>
          <a:prstGeom prst="rect">
            <a:avLst/>
          </a:prstGeom>
          <a:gradFill rotWithShape="1">
            <a:gsLst>
              <a:gs pos="0">
                <a:schemeClr val="hlink">
                  <a:alpha val="44000"/>
                </a:schemeClr>
              </a:gs>
              <a:gs pos="50000">
                <a:schemeClr val="bg1"/>
              </a:gs>
              <a:gs pos="100000">
                <a:schemeClr val="hlink">
                  <a:alpha val="4400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000000"/>
                </a:solidFill>
                <a:latin typeface="Times New Roman" pitchFamily="18" charset="0"/>
              </a:rPr>
              <a:t>Відповідь: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2" name="Рисунок 30" descr="___20130309_1483954165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501066" y="6215063"/>
            <a:ext cx="3841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3" name="Object 23"/>
          <p:cNvGraphicFramePr>
            <a:graphicFrameLocks noChangeAspect="1"/>
          </p:cNvGraphicFramePr>
          <p:nvPr/>
        </p:nvGraphicFramePr>
        <p:xfrm>
          <a:off x="7000892" y="2857496"/>
          <a:ext cx="500063" cy="387350"/>
        </p:xfrm>
        <a:graphic>
          <a:graphicData uri="http://schemas.openxmlformats.org/presentationml/2006/ole">
            <p:oleObj spid="_x0000_s102423" name="Equation" r:id="rId21" imgW="558720" imgH="431640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000628" y="378619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ABCD-</a:t>
            </a:r>
            <a:r>
              <a:rPr lang="uk-UA" sz="3200" dirty="0" smtClean="0">
                <a:solidFill>
                  <a:srgbClr val="000000"/>
                </a:solidFill>
              </a:rPr>
              <a:t>ромб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6380" y="571501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AD =√27</a:t>
            </a:r>
            <a:endParaRPr lang="ru-RU" sz="3200" dirty="0">
              <a:solidFill>
                <a:srgbClr val="00000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6572264" y="5786454"/>
            <a:ext cx="642942" cy="142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7" descr="Рисунок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"/>
            <a:ext cx="9366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2" descr="Рисунок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5280027"/>
            <a:ext cx="15113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3" y="0"/>
            <a:ext cx="77867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solidFill>
                  <a:srgbClr val="002060"/>
                </a:solidFill>
                <a:latin typeface="Monotype Corsiva" pitchFamily="66" charset="0"/>
              </a:rPr>
              <a:t>1</a:t>
            </a:r>
            <a:r>
              <a:rPr lang="en-US" sz="4400" i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  <a:r>
              <a:rPr lang="uk-UA" sz="5400" i="1" dirty="0" smtClean="0">
                <a:solidFill>
                  <a:srgbClr val="002060"/>
                </a:solidFill>
                <a:latin typeface="Monotype Corsiva" pitchFamily="66" charset="0"/>
              </a:rPr>
              <a:t>Визначте знак виразу:</a:t>
            </a:r>
            <a:endParaRPr lang="uk-UA" sz="4400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44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3" y="1285861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sin 171°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6" y="1285861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cos</a:t>
            </a:r>
            <a:r>
              <a:rPr lang="en-US" sz="3200" dirty="0" smtClean="0">
                <a:solidFill>
                  <a:srgbClr val="002060"/>
                </a:solidFill>
              </a:rPr>
              <a:t> 139°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7" y="128586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tg</a:t>
            </a:r>
            <a:r>
              <a:rPr lang="en-US" sz="3200" dirty="0" smtClean="0">
                <a:solidFill>
                  <a:srgbClr val="002060"/>
                </a:solidFill>
              </a:rPr>
              <a:t> 173°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1214415" y="1785926"/>
            <a:ext cx="1000132" cy="8572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3643307" y="2071680"/>
            <a:ext cx="1500199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6429390" y="2071680"/>
            <a:ext cx="1500199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57226" y="2571744"/>
            <a:ext cx="77867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Monotype Corsiva" pitchFamily="66" charset="0"/>
              </a:rPr>
              <a:t>2)</a:t>
            </a:r>
            <a:r>
              <a:rPr lang="uk-UA" sz="5400" i="1" dirty="0" smtClean="0">
                <a:solidFill>
                  <a:srgbClr val="002060"/>
                </a:solidFill>
                <a:latin typeface="Monotype Corsiva" pitchFamily="66" charset="0"/>
              </a:rPr>
              <a:t>Спростіть вираз:</a:t>
            </a:r>
            <a:endParaRPr lang="uk-UA" sz="4400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44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1" y="3357562"/>
            <a:ext cx="392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1+sin </a:t>
            </a:r>
            <a:r>
              <a:rPr lang="en-US" sz="3200" i="1" dirty="0" smtClean="0">
                <a:solidFill>
                  <a:srgbClr val="002060"/>
                </a:solidFill>
              </a:rPr>
              <a:t>a </a:t>
            </a:r>
            <a:r>
              <a:rPr lang="en-US" sz="3200" dirty="0" smtClean="0">
                <a:solidFill>
                  <a:srgbClr val="002060"/>
                </a:solidFill>
              </a:rPr>
              <a:t>+ </a:t>
            </a:r>
            <a:r>
              <a:rPr lang="en-US" sz="3200" dirty="0" err="1" smtClean="0">
                <a:solidFill>
                  <a:srgbClr val="002060"/>
                </a:solidFill>
              </a:rPr>
              <a:t>cos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i="1" dirty="0" smtClean="0">
                <a:solidFill>
                  <a:srgbClr val="002060"/>
                </a:solidFill>
              </a:rPr>
              <a:t>a </a:t>
            </a:r>
            <a:r>
              <a:rPr lang="en-US" sz="3200" dirty="0" smtClean="0">
                <a:solidFill>
                  <a:srgbClr val="002060"/>
                </a:solidFill>
              </a:rPr>
              <a:t>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4" y="32861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0234" y="328612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785" y="4000506"/>
            <a:ext cx="5357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(1-cos a)(1+cos a) 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9" y="464344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661" y="4714885"/>
            <a:ext cx="392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1-sin </a:t>
            </a:r>
            <a:r>
              <a:rPr lang="en-US" sz="3200" i="1" dirty="0" smtClean="0">
                <a:solidFill>
                  <a:srgbClr val="002060"/>
                </a:solidFill>
              </a:rPr>
              <a:t>a -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i="1" dirty="0" smtClean="0">
                <a:solidFill>
                  <a:srgbClr val="002060"/>
                </a:solidFill>
              </a:rPr>
              <a:t>a </a:t>
            </a:r>
            <a:r>
              <a:rPr lang="en-US" sz="3200" dirty="0" smtClean="0">
                <a:solidFill>
                  <a:srgbClr val="002060"/>
                </a:solidFill>
              </a:rPr>
              <a:t>=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7358" y="464344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" name="Рисунок 30" descr="___20130309_1483954165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66" y="6215063"/>
            <a:ext cx="3841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993078403 - коп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461" y="0"/>
            <a:ext cx="1071539" cy="114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TextBox 21"/>
          <p:cNvSpPr txBox="1"/>
          <p:nvPr/>
        </p:nvSpPr>
        <p:spPr>
          <a:xfrm>
            <a:off x="4214809" y="3286124"/>
            <a:ext cx="5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3439" y="3929068"/>
            <a:ext cx="15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sin a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29057" y="4643446"/>
            <a:ext cx="5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382" y="3857630"/>
            <a:ext cx="35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 animBg="1"/>
      <p:bldP spid="15" grpId="0" animBg="1"/>
      <p:bldP spid="16" grpId="0" animBg="1"/>
      <p:bldP spid="17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2" grpId="0"/>
      <p:bldP spid="31" grpId="0"/>
      <p:bldP spid="33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3078403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285860"/>
            <a:ext cx="5391537" cy="47863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22" descr="Рисунок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1"/>
            <a:ext cx="8667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79266"/>
            <a:ext cx="1517779" cy="1578734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1000102" y="214291"/>
            <a:ext cx="5614988" cy="714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ea typeface="+mj-ea"/>
                <a:cs typeface="Times New Roman"/>
              </a:rPr>
              <a:t>Самостійна робота</a:t>
            </a: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30" descr="___20130309_1483954165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1066" y="6215063"/>
            <a:ext cx="3841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___20130309_115788830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4499">
            <a:off x="3945272" y="641855"/>
            <a:ext cx="4791759" cy="5365414"/>
          </a:xfrm>
          <a:prstGeom prst="rect">
            <a:avLst/>
          </a:prstGeom>
        </p:spPr>
      </p:pic>
      <p:pic>
        <p:nvPicPr>
          <p:cNvPr id="12" name="Рисунок 11" descr="___20130309_115788830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4499">
            <a:off x="406969" y="856169"/>
            <a:ext cx="4791759" cy="53654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915650">
            <a:off x="4612361" y="2064578"/>
            <a:ext cx="3617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bg2">
                    <a:lumMod val="10000"/>
                  </a:schemeClr>
                </a:solidFill>
              </a:rPr>
              <a:t>1)кут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C&lt;</a:t>
            </a:r>
            <a:r>
              <a:rPr lang="uk-UA" sz="4400" dirty="0" smtClean="0">
                <a:solidFill>
                  <a:schemeClr val="bg2">
                    <a:lumMod val="10000"/>
                  </a:schemeClr>
                </a:solidFill>
              </a:rPr>
              <a:t>кут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D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738392">
            <a:off x="1117806" y="3282745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2">
                    <a:lumMod val="10000"/>
                  </a:schemeClr>
                </a:solidFill>
              </a:rPr>
              <a:t>2) 5     см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937590">
            <a:off x="5120364" y="3601980"/>
            <a:ext cx="337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bg2">
                    <a:lumMod val="10000"/>
                  </a:schemeClr>
                </a:solidFill>
              </a:rPr>
              <a:t>2)          см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6816">
            <a:off x="670613" y="1991398"/>
            <a:ext cx="370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2">
                    <a:lumMod val="10000"/>
                  </a:schemeClr>
                </a:solidFill>
              </a:rPr>
              <a:t>1)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AB&lt;AC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7776">
            <a:off x="2431190" y="3180067"/>
            <a:ext cx="982597" cy="1228247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8349">
            <a:off x="6257006" y="3322310"/>
            <a:ext cx="1092173" cy="165926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6" descr="о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809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700339" y="188913"/>
            <a:ext cx="52562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i="1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3" y="285730"/>
            <a:ext cx="5088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Підведемо підсумки</a:t>
            </a:r>
            <a:endParaRPr lang="ru-RU" sz="4400" dirty="0"/>
          </a:p>
        </p:txBody>
      </p:sp>
      <p:pic>
        <p:nvPicPr>
          <p:cNvPr id="5" name="Рисунок 4" descr="d0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8" y="0"/>
            <a:ext cx="2428892" cy="19851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8" y="1857367"/>
            <a:ext cx="80788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Чи досягли ми поставленої мети?</a:t>
            </a:r>
          </a:p>
          <a:p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6447" y="3714752"/>
            <a:ext cx="88575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4000" b="1" i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  <a:p>
            <a:r>
              <a:rPr lang="uk-UA" sz="40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Чи продуктивною була наша робота?</a:t>
            </a:r>
            <a:endParaRPr lang="ru-RU" sz="4000" dirty="0"/>
          </a:p>
        </p:txBody>
      </p:sp>
      <p:pic>
        <p:nvPicPr>
          <p:cNvPr id="9" name="Рисунок 23" descr="Рисунок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857251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question-mark61 - копия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2143116"/>
            <a:ext cx="4359548" cy="285752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proffesor (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857628"/>
            <a:ext cx="7858148" cy="5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1" y="1714488"/>
            <a:ext cx="3429024" cy="156966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Підготуватись до контрольної роботи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663" y="357166"/>
            <a:ext cx="6072231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Домашнє завдання</a:t>
            </a:r>
            <a:endParaRPr lang="ru-RU" sz="4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 rot="7975963">
            <a:off x="4684107" y="2065169"/>
            <a:ext cx="3075251" cy="2621259"/>
          </a:xfrm>
          <a:prstGeom prst="rtTriangle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7975963">
            <a:off x="969332" y="3279614"/>
            <a:ext cx="3075251" cy="2621259"/>
          </a:xfrm>
          <a:prstGeom prst="rtTriangle">
            <a:avLst/>
          </a:prstGeom>
          <a:noFill/>
          <a:ln w="444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2357425" y="3643314"/>
            <a:ext cx="45719" cy="1857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000763" y="2500308"/>
            <a:ext cx="45719" cy="1857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 rot="1728947">
            <a:off x="1214415" y="3571876"/>
            <a:ext cx="571504" cy="214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вно 9"/>
          <p:cNvSpPr/>
          <p:nvPr/>
        </p:nvSpPr>
        <p:spPr>
          <a:xfrm rot="1966789">
            <a:off x="4786315" y="2500306"/>
            <a:ext cx="571504" cy="214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 rot="20505791" flipH="1">
            <a:off x="1167714" y="4089420"/>
            <a:ext cx="215900" cy="649288"/>
          </a:xfrm>
          <a:prstGeom prst="moon">
            <a:avLst>
              <a:gd name="adj" fmla="val 34722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 rot="20505791" flipH="1">
            <a:off x="4882487" y="2874972"/>
            <a:ext cx="215900" cy="649288"/>
          </a:xfrm>
          <a:prstGeom prst="moon">
            <a:avLst>
              <a:gd name="adj" fmla="val 34722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857224" y="428606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Ознаки рівності трикутників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071539" y="4857762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І</a:t>
            </a:r>
            <a:r>
              <a:rPr lang="uk-UA" sz="4400" b="1" i="1" kern="10" baseline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.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За двома сторонами і кутом між ними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714349" y="2071678"/>
            <a:ext cx="3643339" cy="2390762"/>
          </a:xfrm>
          <a:prstGeom prst="triangle">
            <a:avLst>
              <a:gd name="adj" fmla="val 26805"/>
            </a:avLst>
          </a:prstGeom>
          <a:noFill/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500561" y="3643315"/>
            <a:ext cx="3643339" cy="2390762"/>
          </a:xfrm>
          <a:prstGeom prst="triangle">
            <a:avLst>
              <a:gd name="adj" fmla="val 26805"/>
            </a:avLst>
          </a:prstGeom>
          <a:noFill/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 rot="10669167" flipH="1">
            <a:off x="3370015" y="3789953"/>
            <a:ext cx="210152" cy="658981"/>
          </a:xfrm>
          <a:prstGeom prst="moon">
            <a:avLst>
              <a:gd name="adj" fmla="val 2425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 rot="20505791" flipH="1">
            <a:off x="1096275" y="3803664"/>
            <a:ext cx="215900" cy="649288"/>
          </a:xfrm>
          <a:prstGeom prst="moon">
            <a:avLst>
              <a:gd name="adj" fmla="val 34722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2214549" y="3429000"/>
            <a:ext cx="45719" cy="1857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6143639" y="5000613"/>
            <a:ext cx="45719" cy="1857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rot="10669167" flipH="1">
            <a:off x="3510019" y="3932991"/>
            <a:ext cx="215900" cy="508000"/>
          </a:xfrm>
          <a:prstGeom prst="moon">
            <a:avLst>
              <a:gd name="adj" fmla="val 2425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 rot="20505791" flipH="1">
            <a:off x="4882487" y="5375304"/>
            <a:ext cx="215900" cy="649288"/>
          </a:xfrm>
          <a:prstGeom prst="moon">
            <a:avLst>
              <a:gd name="adj" fmla="val 34722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0669167" flipH="1">
            <a:off x="7227667" y="5361589"/>
            <a:ext cx="210152" cy="658981"/>
          </a:xfrm>
          <a:prstGeom prst="moon">
            <a:avLst>
              <a:gd name="adj" fmla="val 2425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10669167" flipH="1">
            <a:off x="7367671" y="5504625"/>
            <a:ext cx="215900" cy="508000"/>
          </a:xfrm>
          <a:prstGeom prst="moon">
            <a:avLst>
              <a:gd name="adj" fmla="val 2425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09624" y="581006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Ознаки рівності трикутників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43439" y="2285994"/>
            <a:ext cx="42862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ІІ</a:t>
            </a:r>
            <a:r>
              <a:rPr lang="uk-UA" sz="4400" b="1" i="1" kern="10" baseline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.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За стороною і прилеглими до неї кутами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rot="21304255">
            <a:off x="238012" y="3209755"/>
            <a:ext cx="4405200" cy="2509955"/>
          </a:xfrm>
          <a:prstGeom prst="triangle">
            <a:avLst>
              <a:gd name="adj" fmla="val 27551"/>
            </a:avLst>
          </a:prstGeom>
          <a:noFill/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 rot="21377954">
            <a:off x="4095635" y="1566681"/>
            <a:ext cx="4405200" cy="2509955"/>
          </a:xfrm>
          <a:prstGeom prst="triangle">
            <a:avLst>
              <a:gd name="adj" fmla="val 27551"/>
            </a:avLst>
          </a:prstGeom>
          <a:noFill/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2357425" y="4786323"/>
            <a:ext cx="45719" cy="1857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6143639" y="3143250"/>
            <a:ext cx="45719" cy="18573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rot="1415107" flipH="1">
            <a:off x="571474" y="4786322"/>
            <a:ext cx="500063" cy="3667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 rot="1415107" flipH="1">
            <a:off x="571474" y="4500570"/>
            <a:ext cx="500063" cy="3667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rot="1415107" flipH="1">
            <a:off x="571474" y="4643446"/>
            <a:ext cx="500063" cy="3667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1201916" flipH="1">
            <a:off x="4357687" y="3071810"/>
            <a:ext cx="500063" cy="3667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 rot="1201916" flipH="1">
            <a:off x="4357687" y="2786058"/>
            <a:ext cx="500063" cy="3667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201916" flipH="1">
            <a:off x="4333931" y="2932050"/>
            <a:ext cx="500063" cy="3667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6486980" flipH="1">
            <a:off x="6574249" y="2540163"/>
            <a:ext cx="500062" cy="3667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 rot="6486980" flipH="1">
            <a:off x="2430842" y="3968922"/>
            <a:ext cx="500062" cy="3667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 rot="6486980" flipH="1">
            <a:off x="6431370" y="2397285"/>
            <a:ext cx="500062" cy="3667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 rot="6669147" flipH="1">
            <a:off x="2582933" y="4045059"/>
            <a:ext cx="500062" cy="36671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000629" y="5143512"/>
            <a:ext cx="39290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ІІІ</a:t>
            </a:r>
            <a:r>
              <a:rPr lang="uk-UA" sz="4400" b="1" i="1" kern="10" baseline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.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 </a:t>
            </a: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За трьома сторонами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009624" y="581006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Ознаки рівності трикутників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yt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5389">
            <a:off x="454954" y="637080"/>
            <a:ext cx="20193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AutoShape 70"/>
          <p:cNvSpPr>
            <a:spLocks noChangeArrowheads="1"/>
          </p:cNvSpPr>
          <p:nvPr/>
        </p:nvSpPr>
        <p:spPr bwMode="auto">
          <a:xfrm>
            <a:off x="1000100" y="3071812"/>
            <a:ext cx="5043485" cy="3071834"/>
          </a:xfrm>
          <a:prstGeom prst="rtTriangle">
            <a:avLst/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28860" y="928672"/>
            <a:ext cx="4972032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Теорема </a:t>
            </a:r>
            <a:r>
              <a:rPr lang="ru-RU" sz="4400" b="1" i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j-ea"/>
                <a:cs typeface="Times New Roman"/>
              </a:rPr>
              <a:t>Піфагора</a:t>
            </a:r>
            <a:r>
              <a:rPr kumimoji="0" lang="ru-RU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8" y="228599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  +  b  =  c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7" y="2214554"/>
            <a:ext cx="35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5" y="2214554"/>
            <a:ext cx="35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3" y="2214554"/>
            <a:ext cx="35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8" y="40005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4" y="4286256"/>
            <a:ext cx="428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7" y="5857892"/>
            <a:ext cx="428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Gre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49" y="5429250"/>
            <a:ext cx="1314451" cy="14287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0"/>
          <p:cNvSpPr>
            <a:spLocks noChangeArrowheads="1"/>
          </p:cNvSpPr>
          <p:nvPr/>
        </p:nvSpPr>
        <p:spPr bwMode="auto">
          <a:xfrm>
            <a:off x="1000100" y="3071812"/>
            <a:ext cx="5043485" cy="3071834"/>
          </a:xfrm>
          <a:prstGeom prst="rtTriangle">
            <a:avLst/>
          </a:prstGeom>
          <a:noFill/>
          <a:ln w="4445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28927" y="5857892"/>
            <a:ext cx="428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5" y="40005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4" y="4286256"/>
            <a:ext cx="428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2" y="214292"/>
            <a:ext cx="8643999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0" cap="none" spc="0" normalizeH="0" baseline="0" noProof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Співвідношення</a:t>
            </a:r>
            <a:r>
              <a:rPr kumimoji="0" lang="ru-RU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у </a:t>
            </a:r>
            <a:r>
              <a:rPr kumimoji="0" lang="ru-RU" sz="4400" b="1" i="1" u="none" strike="noStrike" kern="10" cap="none" spc="0" normalizeH="0" baseline="0" noProof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прямокутному</a:t>
            </a:r>
            <a:r>
              <a:rPr kumimoji="0" lang="ru-RU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4400" b="1" i="1" u="none" strike="noStrike" kern="10" cap="none" spc="0" normalizeH="0" baseline="0" noProof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трикутнику</a:t>
            </a:r>
            <a:r>
              <a:rPr kumimoji="0" lang="ru-RU" sz="4400" b="1" i="1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: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3" y="2143117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a=c sin </a:t>
            </a:r>
            <a:r>
              <a:rPr lang="en-US" sz="2800" b="1" i="1" dirty="0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    b=c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</a:rPr>
              <a:t>cos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= b </a:t>
            </a:r>
            <a:r>
              <a:rPr lang="en-US" sz="2800" b="1" dirty="0" err="1" smtClean="0">
                <a:solidFill>
                  <a:schemeClr val="tx2">
                    <a:lumMod val="10000"/>
                  </a:schemeClr>
                </a:solidFill>
              </a:rPr>
              <a:t>tg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rot="10669167" flipH="1">
            <a:off x="4938778" y="5576064"/>
            <a:ext cx="215900" cy="508000"/>
          </a:xfrm>
          <a:prstGeom prst="moon">
            <a:avLst>
              <a:gd name="adj" fmla="val 2425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57687" y="557214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a</a:t>
            </a:r>
            <a:endParaRPr lang="ru-RU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1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1539" y="2000242"/>
            <a:ext cx="7086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Vijaya" pitchFamily="34" charset="0"/>
              </a:rPr>
              <a:t>Розв'язування трикутників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Vijaya" pitchFamily="34" charset="0"/>
            </a:endParaRPr>
          </a:p>
        </p:txBody>
      </p:sp>
      <p:pic>
        <p:nvPicPr>
          <p:cNvPr id="5" name="Рисунок 4" descr="rings_spinning_around_aa_h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6454"/>
            <a:ext cx="9144000" cy="762000"/>
          </a:xfrm>
          <a:prstGeom prst="rect">
            <a:avLst/>
          </a:prstGeom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 rot="7975963">
            <a:off x="1826584" y="4994126"/>
            <a:ext cx="3075251" cy="2621259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7975963">
            <a:off x="3469658" y="4636936"/>
            <a:ext cx="3075251" cy="2621259"/>
          </a:xfrm>
          <a:prstGeom prst="rtTriangle">
            <a:avLst/>
          </a:prstGeom>
          <a:ln w="44450">
            <a:solidFill>
              <a:srgbClr val="333399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7975963">
            <a:off x="5184170" y="4065432"/>
            <a:ext cx="3075251" cy="2621259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28662" y="4714884"/>
            <a:ext cx="7086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7200" b="1" i="1" kern="0" dirty="0" smtClean="0">
                <a:latin typeface="+mj-lt"/>
                <a:ea typeface="+mj-ea"/>
                <a:cs typeface="Vijaya" pitchFamily="34" charset="0"/>
              </a:rPr>
              <a:t>Геометрія 9 клас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ijaya" pitchFamily="34" charset="0"/>
            </a:endParaRPr>
          </a:p>
        </p:txBody>
      </p:sp>
    </p:spTree>
  </p:cSld>
  <p:clrMapOvr>
    <a:masterClrMapping/>
  </p:clrMapOvr>
  <p:transition advTm="4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800"/>
                            </p:stCondLst>
                            <p:childTnLst>
                              <p:par>
                                <p:cTn id="3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800"/>
                            </p:stCondLst>
                            <p:childTnLst>
                              <p:par>
                                <p:cTn id="3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00"/>
                            </p:stCondLst>
                            <p:childTnLst>
                              <p:par>
                                <p:cTn id="4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8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ирог 7"/>
          <p:cNvSpPr/>
          <p:nvPr/>
        </p:nvSpPr>
        <p:spPr>
          <a:xfrm>
            <a:off x="2" y="857234"/>
            <a:ext cx="5508985" cy="5142387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002">
            <a:schemeClr val="dk1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1" y="428604"/>
            <a:ext cx="8001056" cy="584848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002">
            <a:schemeClr val="dk2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928661" y="642920"/>
            <a:ext cx="33575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Мета уроку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857622" y="500042"/>
            <a:ext cx="5000660" cy="1881801"/>
            <a:chOff x="4809709" y="595502"/>
            <a:chExt cx="3727867" cy="160506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952584" y="748883"/>
              <a:ext cx="3369360" cy="145168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809709" y="595502"/>
              <a:ext cx="3727867" cy="12795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3600" i="1" kern="1200" dirty="0" smtClean="0">
                  <a:solidFill>
                    <a:srgbClr val="002060"/>
                  </a:solidFill>
                  <a:effectLst/>
                  <a:cs typeface="Vijaya" pitchFamily="34" charset="0"/>
                </a:rPr>
                <a:t>Узагальнення й систематизація знань.</a:t>
              </a:r>
              <a:endParaRPr lang="ru-RU" sz="3600" b="1" kern="1200" dirty="0">
                <a:solidFill>
                  <a:srgbClr val="002060"/>
                </a:solidFill>
                <a:latin typeface="Constantia" pitchFamily="18" charset="0"/>
              </a:endParaRPr>
            </a:p>
          </p:txBody>
        </p:sp>
      </p:grpSp>
      <p:sp>
        <p:nvSpPr>
          <p:cNvPr id="13" name="Пирог 12"/>
          <p:cNvSpPr/>
          <p:nvPr/>
        </p:nvSpPr>
        <p:spPr>
          <a:xfrm>
            <a:off x="285721" y="2714622"/>
            <a:ext cx="3145307" cy="3145306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928661" y="2000240"/>
            <a:ext cx="8001056" cy="4286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000101" y="2214556"/>
            <a:ext cx="335758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dirty="0" smtClean="0">
                <a:solidFill>
                  <a:srgbClr val="C00000"/>
                </a:solidFill>
                <a:latin typeface="Constantia" pitchFamily="18" charset="0"/>
              </a:rPr>
              <a:t>Поставлені задачі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29059" y="1714490"/>
            <a:ext cx="5214943" cy="2943989"/>
            <a:chOff x="4072515" y="954346"/>
            <a:chExt cx="5214942" cy="294398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858333" y="1954478"/>
              <a:ext cx="3557861" cy="194385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4072515" y="954346"/>
              <a:ext cx="5214942" cy="2729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3200" b="0" i="1" kern="1200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Засвоєння основних алгоритмів розв'язування трикутників.</a:t>
              </a:r>
              <a:endParaRPr lang="ru-RU" sz="3200" b="0" i="1" kern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Пирог 20"/>
          <p:cNvSpPr/>
          <p:nvPr/>
        </p:nvSpPr>
        <p:spPr>
          <a:xfrm>
            <a:off x="428599" y="4143380"/>
            <a:ext cx="1451679" cy="1451679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3" name="Прямоугольник 22"/>
          <p:cNvSpPr/>
          <p:nvPr/>
        </p:nvSpPr>
        <p:spPr>
          <a:xfrm>
            <a:off x="928661" y="4143380"/>
            <a:ext cx="8001056" cy="21431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>
          <a:xfrm>
            <a:off x="1071539" y="4286258"/>
            <a:ext cx="32147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600" b="1" dirty="0" smtClean="0">
                <a:solidFill>
                  <a:srgbClr val="C00000"/>
                </a:solidFill>
                <a:latin typeface="Constantia" pitchFamily="18" charset="0"/>
              </a:rPr>
              <a:t>Очікуваний результат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1935" y="4214818"/>
            <a:ext cx="47149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i="1" dirty="0" smtClean="0">
                <a:solidFill>
                  <a:srgbClr val="002060"/>
                </a:solidFill>
              </a:rPr>
              <a:t>Застосування вмінь при розв'язуванні задач з числовими даними.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64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5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10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2_Шар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1">
  <a:themeElements>
    <a:clrScheme name="Тема Office 5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A18100"/>
      </a:accent1>
      <a:accent2>
        <a:srgbClr val="916D00"/>
      </a:accent2>
      <a:accent3>
        <a:srgbClr val="FFFFFF"/>
      </a:accent3>
      <a:accent4>
        <a:srgbClr val="000000"/>
      </a:accent4>
      <a:accent5>
        <a:srgbClr val="CDC1AA"/>
      </a:accent5>
      <a:accent6>
        <a:srgbClr val="836200"/>
      </a:accent6>
      <a:hlink>
        <a:srgbClr val="735C00"/>
      </a:hlink>
      <a:folHlink>
        <a:srgbClr val="6652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31">
  <a:themeElements>
    <a:clrScheme name="Другая 4">
      <a:dk1>
        <a:srgbClr val="E0F4FF"/>
      </a:dk1>
      <a:lt1>
        <a:srgbClr val="FFFFFF"/>
      </a:lt1>
      <a:dk2>
        <a:srgbClr val="6DCEFF"/>
      </a:dk2>
      <a:lt2>
        <a:srgbClr val="EAEAEA"/>
      </a:lt2>
      <a:accent1>
        <a:srgbClr val="0CAEFF"/>
      </a:accent1>
      <a:accent2>
        <a:srgbClr val="C1EA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1843</TotalTime>
  <Words>438</Words>
  <PresentationFormat>Экран (4:3)</PresentationFormat>
  <Paragraphs>142</Paragraphs>
  <Slides>28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Тема10</vt:lpstr>
      <vt:lpstr>Пастель</vt:lpstr>
      <vt:lpstr>2_Шары</vt:lpstr>
      <vt:lpstr>Тема1</vt:lpstr>
      <vt:lpstr>1_Default Design</vt:lpstr>
      <vt:lpstr>Тема31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Наш девіз: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Розв'язування трикутників</dc:title>
  <dc:creator>S</dc:creator>
  <cp:lastModifiedBy>Администратор</cp:lastModifiedBy>
  <cp:revision>160</cp:revision>
  <dcterms:created xsi:type="dcterms:W3CDTF">2014-10-07T13:50:22Z</dcterms:created>
  <dcterms:modified xsi:type="dcterms:W3CDTF">2014-11-03T20:26:10Z</dcterms:modified>
</cp:coreProperties>
</file>