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80" r:id="rId4"/>
    <p:sldId id="259" r:id="rId5"/>
    <p:sldId id="258" r:id="rId6"/>
    <p:sldId id="257" r:id="rId7"/>
    <p:sldId id="264" r:id="rId8"/>
    <p:sldId id="260" r:id="rId9"/>
    <p:sldId id="261" r:id="rId10"/>
    <p:sldId id="265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3" r:id="rId23"/>
    <p:sldId id="276" r:id="rId24"/>
    <p:sldId id="279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3E9C9-C782-435B-842D-6B7878B2C6D9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A0D2-F732-438F-96F3-39ACC649B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17A2-7860-4747-A8FC-C11B466A5DB4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A0AF0-FF55-4071-9D1A-70DA90501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312E-DD9F-4E7B-A7E4-FD82BF9D36D2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0831-6679-43E7-B6F0-9F67C341C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93A9-77E6-4892-BBEA-7CC01A701E01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9468-EEAF-4312-A3C5-3FACF12E5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C255-1C54-4489-80FC-3E3F950BAAD1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5B4A-3C4F-41CA-8A86-AD927241E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8005A-7A65-41CD-B89C-5D18780F6873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102D-DD6B-45AE-825D-1B3BD4380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88EA-447B-444E-A86A-C42358324AD5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58E8-9491-401E-B4CC-C3619D64A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C635-0871-492D-A150-736FB60BAA48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E971-9528-4F2B-A5A6-FF2CF1D4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F83D-E958-4B77-A5EF-4F88BE28ADC3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EC997-4C58-4FD0-9FBD-1F3735BBF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137C-B816-4B50-ABA3-29599208C85D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2B48D-E09D-4810-9748-27D2F8D80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4150-5CB5-4D37-A424-633D9704397E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FADFE-2BF0-496A-B01B-514E32D5B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080A31-6A6C-4FDD-9A6F-B8D267DB5743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28017-A9E9-49EE-AD83-A20F1ABD8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kn.gov.ru/mass-communications/p700/p70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БЕЗОПАСНОСТЬ В ИНТЕРНЕТЕ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284984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Автор: </a:t>
            </a:r>
          </a:p>
          <a:p>
            <a:pPr algn="r"/>
            <a:r>
              <a:rPr lang="ru-RU" sz="1600" b="1" dirty="0" err="1" smtClean="0"/>
              <a:t>Сарбаева</a:t>
            </a:r>
            <a:r>
              <a:rPr lang="ru-RU" sz="1600" b="1" dirty="0" smtClean="0"/>
              <a:t> Любовь Владимировна, учитель информатики и ИКТ,</a:t>
            </a:r>
          </a:p>
          <a:p>
            <a:pPr algn="r"/>
            <a:r>
              <a:rPr lang="ru-RU" sz="1600" b="1" dirty="0" smtClean="0"/>
              <a:t> ГБОУ СОШ №10 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537321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г.о. Чапаевск, 2014г.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68313" y="1028700"/>
            <a:ext cx="777557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Calibri" pitchFamily="34" charset="0"/>
              </a:rPr>
              <a:t>Рекомендации</a:t>
            </a:r>
            <a:r>
              <a:rPr lang="ru-RU" b="1" dirty="0" smtClean="0">
                <a:latin typeface="Calibri" pitchFamily="34" charset="0"/>
              </a:rPr>
              <a:t>:</a:t>
            </a:r>
          </a:p>
          <a:p>
            <a:pPr algn="ctr"/>
            <a:endParaRPr lang="ru-RU" b="1" dirty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Использовать сложные пароли (сложные пароли состоят как минимум из 10 символов, включают буквы верхнего и нижнего регистра, цифры и специальные символы, не содержат имя пользователя и известные факты о нем).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Никому не сообщать свой пароль.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Для восстановления пароля использовать привязанный к </a:t>
            </a:r>
            <a:r>
              <a:rPr lang="ru-RU" sz="2000" b="1" dirty="0" err="1">
                <a:latin typeface="Calibri" pitchFamily="34" charset="0"/>
              </a:rPr>
              <a:t>аккаунту</a:t>
            </a:r>
            <a:r>
              <a:rPr lang="ru-RU" sz="2000" b="1" dirty="0">
                <a:latin typeface="Calibri" pitchFamily="34" charset="0"/>
              </a:rPr>
              <a:t> мобильный номер, а не секретный вопрос или почтовый ящик.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Не передавать учетные данные — логины и пароли — по незащищенным каналам связи (незащищенными, как правило, являются открытые и общедоступные </a:t>
            </a:r>
            <a:r>
              <a:rPr lang="ru-RU" sz="2000" b="1" dirty="0" err="1">
                <a:latin typeface="Calibri" pitchFamily="34" charset="0"/>
              </a:rPr>
              <a:t>wi-fi</a:t>
            </a:r>
            <a:r>
              <a:rPr lang="ru-RU" sz="2000" b="1" dirty="0">
                <a:latin typeface="Calibri" pitchFamily="34" charset="0"/>
              </a:rPr>
              <a:t> сети).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Внимательно проверять доменные имена сайтов, на которых вводятся учетные данные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331913" y="476250"/>
            <a:ext cx="71342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2.  Безопасность платежей в интернете</a:t>
            </a: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79388" y="1484313"/>
            <a:ext cx="82804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В 2013 году ущерб от карточного мошенничества в России составил 4,6 </a:t>
            </a:r>
            <a:r>
              <a:rPr lang="ru-RU" sz="2400" b="1" dirty="0" err="1">
                <a:latin typeface="Calibri" pitchFamily="34" charset="0"/>
              </a:rPr>
              <a:t>млрд</a:t>
            </a:r>
            <a:r>
              <a:rPr lang="ru-RU" sz="2400" b="1" dirty="0">
                <a:latin typeface="Calibri" pitchFamily="34" charset="0"/>
              </a:rPr>
              <a:t> рублей (данные FICO), за год этот показатель вырос на треть. Это четвертое место по объему карточного мошенничества среди стран Европы (после Великобритании, Франции и Германии).</a:t>
            </a: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539750" y="4292600"/>
            <a:ext cx="820896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dirty="0">
                <a:latin typeface="Calibri" pitchFamily="34" charset="0"/>
              </a:rPr>
              <a:t>При этом большая часть мошеннических операций в интернете оказывается успешными по тем же причинам, что и в реальной жизни, – из-за таких людских качеств, как невнимательность, неосведомленность, наивность, беспечность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8604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2.1 Распространенные примеры платежного мошенничества.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 Основные рекомендации, как избежать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обмана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1628775"/>
            <a:ext cx="62642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1)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Фиктивные звонки от платежных сервисов</a:t>
            </a: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1116013" y="2205038"/>
            <a:ext cx="71643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Calibri" pitchFamily="34" charset="0"/>
              </a:rPr>
              <a:t>Рекомендации</a:t>
            </a:r>
            <a:r>
              <a:rPr lang="ru-RU" sz="2000" b="1" dirty="0">
                <a:latin typeface="Calibri" pitchFamily="34" charset="0"/>
              </a:rPr>
              <a:t>: - </a:t>
            </a:r>
          </a:p>
          <a:p>
            <a:r>
              <a:rPr lang="ru-RU" sz="2000" b="1" dirty="0">
                <a:latin typeface="Calibri" pitchFamily="34" charset="0"/>
              </a:rPr>
              <a:t>Помнить, что банки и платежные сервисы никогда не просят сообщать – ни по почте, ни по телефону – пароль, </a:t>
            </a:r>
            <a:r>
              <a:rPr lang="ru-RU" sz="2000" b="1" dirty="0" err="1">
                <a:latin typeface="Calibri" pitchFamily="34" charset="0"/>
              </a:rPr>
              <a:t>пин-код</a:t>
            </a:r>
            <a:r>
              <a:rPr lang="ru-RU" sz="2000" b="1" dirty="0">
                <a:latin typeface="Calibri" pitchFamily="34" charset="0"/>
              </a:rPr>
              <a:t> или код из SMS. – </a:t>
            </a:r>
          </a:p>
          <a:p>
            <a:r>
              <a:rPr lang="ru-RU" sz="2000" b="1" dirty="0">
                <a:latin typeface="Calibri" pitchFamily="34" charset="0"/>
              </a:rPr>
              <a:t>Никому не сообщать пароли, </a:t>
            </a:r>
            <a:r>
              <a:rPr lang="ru-RU" sz="2000" b="1" dirty="0" err="1">
                <a:latin typeface="Calibri" pitchFamily="34" charset="0"/>
              </a:rPr>
              <a:t>пин-коды</a:t>
            </a:r>
            <a:r>
              <a:rPr lang="ru-RU" sz="2000" b="1" dirty="0">
                <a:latin typeface="Calibri" pitchFamily="34" charset="0"/>
              </a:rPr>
              <a:t> и коды из SMS от своего кошелька или банковской карты.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4581525"/>
            <a:ext cx="60404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2)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Выманивание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SMS-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пароля незнакомцем</a:t>
            </a: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1331913" y="5157788"/>
            <a:ext cx="62642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Calibri" pitchFamily="34" charset="0"/>
              </a:rPr>
              <a:t>Рекомендации: </a:t>
            </a:r>
            <a:r>
              <a:rPr lang="ru-RU" sz="2000" b="1" dirty="0">
                <a:latin typeface="Calibri" pitchFamily="34" charset="0"/>
              </a:rPr>
              <a:t>- </a:t>
            </a:r>
          </a:p>
          <a:p>
            <a:r>
              <a:rPr lang="ru-RU" sz="2000" b="1" dirty="0">
                <a:latin typeface="Calibri" pitchFamily="34" charset="0"/>
              </a:rPr>
              <a:t>Никому не сообщать пароли, </a:t>
            </a:r>
            <a:r>
              <a:rPr lang="ru-RU" sz="2000" b="1" dirty="0" err="1">
                <a:latin typeface="Calibri" pitchFamily="34" charset="0"/>
              </a:rPr>
              <a:t>пин-коды</a:t>
            </a:r>
            <a:r>
              <a:rPr lang="ru-RU" sz="2000" b="1" dirty="0">
                <a:latin typeface="Calibri" pitchFamily="34" charset="0"/>
              </a:rPr>
              <a:t> и коды из SMS, которые приходят на мобильный номер от банков, платежных сервисов, а также мобильных операторов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63992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3) Фальшивые письма от платежных сервисов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1187625" y="1341438"/>
            <a:ext cx="74880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Пользователь может получить фальшивое письмо от имени </a:t>
            </a:r>
            <a:r>
              <a:rPr lang="ru-RU" sz="2000" b="1" dirty="0" err="1">
                <a:latin typeface="Calibri" pitchFamily="34" charset="0"/>
              </a:rPr>
              <a:t>Яндекс.Денег</a:t>
            </a:r>
            <a:r>
              <a:rPr lang="ru-RU" sz="2000" b="1" dirty="0">
                <a:latin typeface="Calibri" pitchFamily="34" charset="0"/>
              </a:rPr>
              <a:t>,  своего банка или других платежных сервисов. Например, о том, что его счет заблокирован и для разблокировки необходимо перейти по ссылке и ввести свои данные.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29000"/>
            <a:ext cx="75613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B050"/>
                </a:solidFill>
                <a:latin typeface="+mn-lt"/>
                <a:cs typeface="+mn-cs"/>
              </a:rPr>
              <a:t>Рекомендации: </a:t>
            </a:r>
            <a:r>
              <a:rPr lang="ru-RU" sz="2000" dirty="0">
                <a:latin typeface="+mn-lt"/>
                <a:cs typeface="+mn-cs"/>
              </a:rPr>
              <a:t>-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Помнить, что платежные сервисы и банки никогда не рассылают сообщения о блокировке счета по электронной почте.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Не переходить по ссылкам из таких писем и не вводить свои пароли на посторонних сайтах, даже если они очень похожи на сайт банка, </a:t>
            </a:r>
            <a:r>
              <a:rPr lang="ru-RU" sz="2000" b="1" dirty="0" err="1">
                <a:latin typeface="+mn-lt"/>
                <a:cs typeface="+mn-cs"/>
              </a:rPr>
              <a:t>Яндекс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dirty="0" err="1">
                <a:latin typeface="+mn-lt"/>
                <a:cs typeface="+mn-cs"/>
              </a:rPr>
              <a:t>Денеги</a:t>
            </a:r>
            <a:r>
              <a:rPr lang="ru-RU" sz="2000" b="1" dirty="0">
                <a:latin typeface="+mn-lt"/>
                <a:cs typeface="+mn-cs"/>
              </a:rPr>
              <a:t> или другого платежного сервиса.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 Перед вводом своих платежных данных на каких-либо сайтах проверять название сайта в браузере.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Например, </a:t>
            </a:r>
            <a:r>
              <a:rPr lang="ru-RU" sz="2000" b="1" dirty="0">
                <a:latin typeface="+mn-lt"/>
                <a:cs typeface="+mn-cs"/>
              </a:rPr>
              <a:t>вместо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money.yandex.ru</a:t>
            </a:r>
            <a:r>
              <a:rPr lang="ru-RU" sz="2000" b="1" dirty="0">
                <a:latin typeface="+mn-lt"/>
                <a:cs typeface="+mn-cs"/>
              </a:rPr>
              <a:t> фальшивый сайт может называться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money.yanex.ru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2275" y="692150"/>
            <a:ext cx="50927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4)  Фальшивые выигрыши в лотереи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539750" y="1341438"/>
            <a:ext cx="7848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Признаки фальшивой лотереи: </a:t>
            </a:r>
          </a:p>
          <a:p>
            <a:endParaRPr lang="ru-RU" sz="2400" b="1" i="1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• </a:t>
            </a:r>
            <a:r>
              <a:rPr lang="ru-RU" sz="2000" b="1" dirty="0">
                <a:latin typeface="Calibri" pitchFamily="34" charset="0"/>
              </a:rPr>
              <a:t>Пользователь никогда не принимал участие в этой лотерее и вообще ничего о ней не знает;</a:t>
            </a:r>
          </a:p>
          <a:p>
            <a:r>
              <a:rPr lang="ru-RU" sz="2000" b="1" dirty="0">
                <a:latin typeface="Calibri" pitchFamily="34" charset="0"/>
              </a:rPr>
              <a:t> • Пользователь никогда не оставлял своих личных данных на этом ресурсе или в этой организации, от имени которой приходит письмо;</a:t>
            </a:r>
          </a:p>
          <a:p>
            <a:r>
              <a:rPr lang="ru-RU" sz="2000" b="1" dirty="0">
                <a:latin typeface="Calibri" pitchFamily="34" charset="0"/>
              </a:rPr>
              <a:t> • Сообщение составлено безграмотно, с орфографическими ошибками; </a:t>
            </a:r>
          </a:p>
          <a:p>
            <a:r>
              <a:rPr lang="ru-RU" sz="2000" b="1" dirty="0">
                <a:latin typeface="Calibri" pitchFamily="34" charset="0"/>
              </a:rPr>
              <a:t>• Почтовый адрес отправителя – общедоступный почтовый сервис</a:t>
            </a:r>
            <a:r>
              <a:rPr lang="ru-RU" sz="2400" b="1" dirty="0">
                <a:latin typeface="Calibri" pitchFamily="34" charset="0"/>
              </a:rPr>
              <a:t>. Например, </a:t>
            </a:r>
            <a:r>
              <a:rPr lang="ru-RU" sz="2400" b="1" dirty="0" err="1">
                <a:latin typeface="Calibri" pitchFamily="34" charset="0"/>
              </a:rPr>
              <a:t>gmail.com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ru-RU" sz="2400" b="1" dirty="0" err="1">
                <a:latin typeface="Calibri" pitchFamily="34" charset="0"/>
              </a:rPr>
              <a:t>mail.ru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ru-RU" sz="2400" b="1" dirty="0" err="1">
                <a:latin typeface="Calibri" pitchFamily="34" charset="0"/>
              </a:rPr>
              <a:t>yandex.ru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611188" y="2852738"/>
            <a:ext cx="77771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Calibri" pitchFamily="34" charset="0"/>
              </a:rPr>
              <a:t>Рекомендации</a:t>
            </a:r>
            <a:r>
              <a:rPr lang="ru-RU" sz="2000" dirty="0">
                <a:latin typeface="Calibri" pitchFamily="34" charset="0"/>
              </a:rPr>
              <a:t>: </a:t>
            </a:r>
            <a:endParaRPr lang="ru-RU" sz="2000" dirty="0" smtClean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Перед покупкой услуги или товара на незнакомом сайте обязательно нужно проверять отзывы о нём в интернете.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 Если не удается найти положительные отзывы или нет вообще никаких пользовательских сообщений об этом ресурсе, это должно насторожить. </a:t>
            </a:r>
            <a:r>
              <a:rPr lang="ru-RU" sz="2000" b="1" i="1" dirty="0">
                <a:latin typeface="Calibri" pitchFamily="34" charset="0"/>
              </a:rPr>
              <a:t>Сайт может быть создан за один день, а закрыться уже на следующий или даже сразу после того, как на нем будет совершено несколько покупок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539750" y="1773238"/>
            <a:ext cx="8604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В интернете появилось множество сайтов, продающих поддельные авиабилеты. Цены на таких сайтах выгодно отличаются от других официальных </a:t>
            </a:r>
            <a:r>
              <a:rPr lang="ru-RU" sz="2000" b="1" dirty="0" err="1">
                <a:latin typeface="Calibri" pitchFamily="34" charset="0"/>
              </a:rPr>
              <a:t>онлайн</a:t>
            </a:r>
            <a:r>
              <a:rPr lang="ru-RU" sz="2000" b="1" dirty="0">
                <a:latin typeface="Calibri" pitchFamily="34" charset="0"/>
              </a:rPr>
              <a:t>- площадок для покупки билетов.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1052513"/>
            <a:ext cx="48339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5) Фальшивые сайты авиабилетов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013" y="476250"/>
            <a:ext cx="7559675" cy="2370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6) Слишком выгодные покупки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Выгодную, но фальшивую покупку могут предложить пользователю где угодно – в </a:t>
            </a:r>
            <a:r>
              <a:rPr lang="ru-RU" sz="2000" b="1" dirty="0" err="1">
                <a:latin typeface="+mn-lt"/>
                <a:cs typeface="+mn-cs"/>
              </a:rPr>
              <a:t>интернет-магазине</a:t>
            </a:r>
            <a:r>
              <a:rPr lang="ru-RU" sz="2000" b="1" dirty="0">
                <a:latin typeface="+mn-lt"/>
                <a:cs typeface="+mn-cs"/>
              </a:rPr>
              <a:t>, </a:t>
            </a:r>
            <a:r>
              <a:rPr lang="ru-RU" sz="2000" b="1" dirty="0" err="1">
                <a:latin typeface="+mn-lt"/>
                <a:cs typeface="+mn-cs"/>
              </a:rPr>
              <a:t>в</a:t>
            </a:r>
            <a:r>
              <a:rPr lang="ru-RU" sz="2000" b="1" dirty="0">
                <a:latin typeface="+mn-lt"/>
                <a:cs typeface="+mn-cs"/>
              </a:rPr>
              <a:t> группе в </a:t>
            </a:r>
            <a:r>
              <a:rPr lang="ru-RU" sz="2000" b="1" dirty="0" err="1">
                <a:latin typeface="+mn-lt"/>
                <a:cs typeface="+mn-cs"/>
              </a:rPr>
              <a:t>соцсети</a:t>
            </a:r>
            <a:r>
              <a:rPr lang="ru-RU" sz="2000" b="1" dirty="0">
                <a:latin typeface="+mn-lt"/>
                <a:cs typeface="+mn-cs"/>
              </a:rPr>
              <a:t>, по электронной почте.  Оплатить такой товар предлагается </a:t>
            </a:r>
            <a:r>
              <a:rPr lang="ru-RU" sz="2000" b="1" dirty="0" err="1">
                <a:latin typeface="+mn-lt"/>
                <a:cs typeface="+mn-cs"/>
              </a:rPr>
              <a:t>онлайн</a:t>
            </a:r>
            <a:r>
              <a:rPr lang="ru-RU" sz="2000" b="1" dirty="0">
                <a:latin typeface="+mn-lt"/>
                <a:cs typeface="+mn-cs"/>
              </a:rPr>
              <a:t> — переведя деньги на банковскую карту, электронный кошелек или мобильный номер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187450" y="3068638"/>
            <a:ext cx="74882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Calibri" pitchFamily="34" charset="0"/>
              </a:rPr>
              <a:t>Рекомендации: </a:t>
            </a:r>
            <a:endParaRPr lang="ru-RU" sz="20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endParaRPr lang="ru-RU" sz="2000" b="1" dirty="0">
              <a:solidFill>
                <a:srgbClr val="00B050"/>
              </a:solidFill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Не доверять объявлениям о подозрительно дешевых товарах.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 Перед покупкой искать отзывы в интернете об </a:t>
            </a:r>
            <a:r>
              <a:rPr lang="ru-RU" sz="2000" b="1" dirty="0" err="1">
                <a:latin typeface="Calibri" pitchFamily="34" charset="0"/>
              </a:rPr>
              <a:t>интернет-магазине</a:t>
            </a:r>
            <a:r>
              <a:rPr lang="ru-RU" sz="2000" b="1" dirty="0">
                <a:latin typeface="Calibri" pitchFamily="34" charset="0"/>
              </a:rPr>
              <a:t> или частном продавце, который предлагает товар. Если информации нет или ее недостаточно, отказаться от покупки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0"/>
            <a:ext cx="8640763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7) Фальшивые квитанции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Подделать могут не только сайт, но и бумажную квитанцию – например, за ЖКУ. (Также по поддельным квитанциям могут предлагать оплатить доставку книг, журналов и т.д. Для этих случаев действуют рекомендации из пункта «Слишком выгодные покупки».)</a:t>
            </a: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323850" y="2349500"/>
            <a:ext cx="8424863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92D050"/>
                </a:solidFill>
                <a:latin typeface="Calibri" pitchFamily="34" charset="0"/>
              </a:rPr>
              <a:t>Рекомендации: </a:t>
            </a:r>
            <a:r>
              <a:rPr lang="ru-RU" sz="2000" dirty="0">
                <a:latin typeface="Calibri" pitchFamily="34" charset="0"/>
              </a:rPr>
              <a:t>-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Проверять реквизиты, указанные в платежке. Если они не совпадают с прежними, не оплачивать по счету. Информацию о смене реквизитов можно проверить по официальным телефонам (на квитанции они могут быть неверные).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 Проверять номер своего лицевого счета, указанный на платежке за ЖКУ. Он всегда один.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Обратить внимание на дату получения платежки. Как правило, мошенники приносят поддельные квитанции раньше официальной даты оплаты, чтобы успеть собрать свои платежи.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 Настроить </a:t>
            </a:r>
            <a:r>
              <a:rPr lang="ru-RU" sz="2000" b="1" dirty="0" err="1">
                <a:latin typeface="Calibri" pitchFamily="34" charset="0"/>
              </a:rPr>
              <a:t>онлайн-платежи</a:t>
            </a:r>
            <a:r>
              <a:rPr lang="ru-RU" sz="2000" b="1" dirty="0">
                <a:latin typeface="Calibri" pitchFamily="34" charset="0"/>
              </a:rPr>
              <a:t> на заранее проверенные реквизиты и платить только по ним через проверенные сайты (сервис «Городские платежи», интернет-банк «</a:t>
            </a:r>
            <a:r>
              <a:rPr lang="ru-RU" sz="2000" b="1" dirty="0" err="1">
                <a:latin typeface="Calibri" pitchFamily="34" charset="0"/>
              </a:rPr>
              <a:t>Сбербанк.Онлайн</a:t>
            </a:r>
            <a:r>
              <a:rPr lang="ru-RU" sz="2000" b="1" dirty="0">
                <a:latin typeface="Calibri" pitchFamily="34" charset="0"/>
              </a:rPr>
              <a:t>», Альфа-Банк и др.)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620713"/>
            <a:ext cx="8820150" cy="2338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8) 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Выпрашивание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денег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со взломанных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аккаунтов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соцсетях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Мошенник может попросить денег в долг под видом знакомого – например, через взломанный </a:t>
            </a:r>
            <a:r>
              <a:rPr lang="ru-RU" sz="2000" b="1" dirty="0" err="1">
                <a:latin typeface="+mn-lt"/>
                <a:cs typeface="+mn-cs"/>
              </a:rPr>
              <a:t>аккаунт</a:t>
            </a:r>
            <a:r>
              <a:rPr lang="ru-RU" sz="2000" b="1" dirty="0">
                <a:latin typeface="+mn-lt"/>
                <a:cs typeface="+mn-cs"/>
              </a:rPr>
              <a:t> в </a:t>
            </a:r>
            <a:r>
              <a:rPr lang="ru-RU" sz="2000" b="1" dirty="0" err="1">
                <a:latin typeface="+mn-lt"/>
                <a:cs typeface="+mn-cs"/>
              </a:rPr>
              <a:t>соцсетях</a:t>
            </a:r>
            <a:r>
              <a:rPr lang="ru-RU" sz="2000" b="1" dirty="0">
                <a:latin typeface="+mn-lt"/>
                <a:cs typeface="+mn-cs"/>
              </a:rPr>
              <a:t> или </a:t>
            </a:r>
            <a:r>
              <a:rPr lang="ru-RU" sz="2000" b="1" dirty="0" err="1">
                <a:latin typeface="+mn-lt"/>
                <a:cs typeface="+mn-cs"/>
              </a:rPr>
              <a:t>Skype</a:t>
            </a:r>
            <a:r>
              <a:rPr lang="ru-RU" sz="2000" b="1" dirty="0">
                <a:latin typeface="+mn-lt"/>
                <a:cs typeface="+mn-cs"/>
              </a:rPr>
              <a:t>. При этом перевести деньги он может попросить любым удобным способом – на электронный кошелек, банковскую карту, через интернет-банк</a:t>
            </a:r>
            <a:r>
              <a:rPr lang="ru-RU" b="1" dirty="0">
                <a:latin typeface="+mn-lt"/>
                <a:cs typeface="+mn-cs"/>
              </a:rPr>
              <a:t>.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468313" y="3141663"/>
            <a:ext cx="75596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Calibri" pitchFamily="34" charset="0"/>
              </a:rPr>
              <a:t>Рекомендации: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Всегда лучше перезвонить знакомому и уточнить, правда ли он сейчас нуждается в деньгах.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 Если возможности позвонить нет, можно задать какой-нибудь проверочный вопрос, ответ на который может знать только знакомый.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476250"/>
            <a:ext cx="8713787" cy="2894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9) Фальшивые SMS якобы от знакомого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Мошенник может прислать SMS родителям пользователя с неизвестного номера, но якобы от имени пользователя. Например: </a:t>
            </a:r>
            <a:r>
              <a:rPr lang="ru-RU" sz="2000" b="1" i="1" dirty="0">
                <a:latin typeface="+mn-lt"/>
                <a:cs typeface="+mn-cs"/>
              </a:rPr>
              <a:t>«Мама, я попал в аварию, срочно нужны деньги, переведи их, пожалуйста, на этот номер телефона». «Папа, у меня проблемы, я в больнице, срочно нужны деньги, кинь их, пожалуйста, на этот кошелек. Маме не говори».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atin typeface="+mn-lt"/>
                <a:cs typeface="+mn-cs"/>
              </a:rPr>
              <a:t>Цель мошенника </a:t>
            </a:r>
            <a:r>
              <a:rPr lang="ru-RU" sz="2000" b="1" dirty="0">
                <a:latin typeface="+mn-lt"/>
                <a:cs typeface="+mn-cs"/>
              </a:rPr>
              <a:t>– выманить деньги у близких пользователя: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1403350" y="3789363"/>
            <a:ext cx="6048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Calibri" pitchFamily="34" charset="0"/>
              </a:rPr>
              <a:t>Рекомендации: </a:t>
            </a:r>
            <a:endParaRPr lang="ru-RU" sz="20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endParaRPr lang="ru-RU" sz="2000" b="1" dirty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Связаться лично с пользователем, от имени которого прислано SMS, чтобы проверить информацию. </a:t>
            </a:r>
            <a:r>
              <a:rPr lang="ru-RU" sz="2000" b="1" i="1" dirty="0">
                <a:latin typeface="Calibri" pitchFamily="34" charset="0"/>
              </a:rPr>
              <a:t>Например, </a:t>
            </a:r>
            <a:r>
              <a:rPr lang="ru-RU" sz="2000" b="1" dirty="0">
                <a:latin typeface="Calibri" pitchFamily="34" charset="0"/>
              </a:rPr>
              <a:t>позвонить ему.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5"/>
          <p:cNvSpPr>
            <a:spLocks noChangeArrowheads="1"/>
          </p:cNvSpPr>
          <p:nvPr/>
        </p:nvSpPr>
        <p:spPr bwMode="auto">
          <a:xfrm>
            <a:off x="250825" y="1268413"/>
            <a:ext cx="86423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27 октября 2014 г. </a:t>
            </a:r>
            <a:r>
              <a:rPr lang="ru-RU" sz="2800" b="1" dirty="0" smtClean="0">
                <a:latin typeface="Calibri" pitchFamily="34" charset="0"/>
              </a:rPr>
              <a:t>состоялась </a:t>
            </a:r>
            <a:r>
              <a:rPr lang="ru-RU" sz="2800" b="1" dirty="0">
                <a:latin typeface="Calibri" pitchFamily="34" charset="0"/>
              </a:rPr>
              <a:t>конференция Российской Ассоциации Электронных Коммуникаций (РАЭК) </a:t>
            </a:r>
            <a:r>
              <a:rPr lang="ru-RU" sz="2800" b="1" i="1" dirty="0">
                <a:solidFill>
                  <a:srgbClr val="C00000"/>
                </a:solidFill>
                <a:latin typeface="Calibri" pitchFamily="34" charset="0"/>
              </a:rPr>
              <a:t>«GENERATION NEXT. ДЕТИ 2014»,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 посвященная проблематике защиты детей в информационном пространстве.</a:t>
            </a:r>
          </a:p>
          <a:p>
            <a:endParaRPr lang="ru-RU" sz="2800" b="1" dirty="0">
              <a:latin typeface="Calibri" pitchFamily="34" charset="0"/>
            </a:endParaRPr>
          </a:p>
          <a:p>
            <a:r>
              <a:rPr lang="ru-RU" sz="2800" b="1" dirty="0">
                <a:latin typeface="Calibri" pitchFamily="34" charset="0"/>
              </a:rPr>
              <a:t>Информация по адресу</a:t>
            </a:r>
            <a:r>
              <a:rPr lang="ru-RU" sz="2800" b="1" dirty="0" smtClean="0">
                <a:latin typeface="Calibri" pitchFamily="34" charset="0"/>
              </a:rPr>
              <a:t>:</a:t>
            </a:r>
          </a:p>
          <a:p>
            <a:r>
              <a:rPr lang="ru-RU" sz="2800" b="1" dirty="0" smtClean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http://</a:t>
            </a:r>
            <a:r>
              <a:rPr lang="ru-RU" sz="2800" b="1" dirty="0" smtClean="0">
                <a:latin typeface="Calibri" pitchFamily="34" charset="0"/>
              </a:rPr>
              <a:t>runet-id.com/event/next2014</a:t>
            </a:r>
            <a:r>
              <a:rPr lang="ru-RU" b="1" dirty="0">
                <a:latin typeface="Calibri" pitchFamily="34" charset="0"/>
              </a:rPr>
              <a:t>/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988" y="765175"/>
            <a:ext cx="7705725" cy="1970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10) Бесплатное скачивание файлов с подпиской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 Часто, чтобы скачать бесплатный файл или посмотреть видео в хорошем качестве без рекламы, сайты предлагают ввести мобильный номер. Если сделать это, включится подписка и с указанного номера могут начать списываться деньги</a:t>
            </a: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971550" y="3500438"/>
            <a:ext cx="7632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92D050"/>
                </a:solidFill>
                <a:latin typeface="Calibri" pitchFamily="34" charset="0"/>
              </a:rPr>
              <a:t>Рекомендации: </a:t>
            </a:r>
            <a:r>
              <a:rPr lang="ru-RU" sz="2000" dirty="0">
                <a:latin typeface="Calibri" pitchFamily="34" charset="0"/>
              </a:rPr>
              <a:t>- </a:t>
            </a:r>
            <a:endParaRPr lang="ru-RU" sz="2000" dirty="0" smtClean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Не указывать свой мобильный номер на незнакомых сайтах.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Если подписка уже оформлена, позвонить в службу поддержки оператора и попросить отключить её.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323850" y="188913"/>
            <a:ext cx="79200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2.2. Платежные данные, которые нельзя раскрывать. </a:t>
            </a:r>
          </a:p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Что делать? — если...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052513"/>
            <a:ext cx="80645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…вы потеряли карту. </a:t>
            </a:r>
            <a:r>
              <a:rPr lang="ru-RU" sz="2000" b="1" dirty="0">
                <a:latin typeface="+mn-lt"/>
                <a:cs typeface="+mn-cs"/>
              </a:rPr>
              <a:t>Срочно позвоните в банк, попросите ее заблокировать и </a:t>
            </a:r>
            <a:r>
              <a:rPr lang="ru-RU" sz="2000" b="1" dirty="0" err="1">
                <a:latin typeface="+mn-lt"/>
                <a:cs typeface="+mn-cs"/>
              </a:rPr>
              <a:t>перевыпустить</a:t>
            </a:r>
            <a:r>
              <a:rPr lang="ru-RU" sz="2000" b="1" dirty="0">
                <a:latin typeface="+mn-lt"/>
                <a:cs typeface="+mn-cs"/>
              </a:rPr>
              <a:t>. Желательно, с новым номером. Пока вы не заблокируете карту, любой, у кого она окажется в руках, сможет воспользоваться ей — например, оплатить дорогую покупку в </a:t>
            </a:r>
            <a:r>
              <a:rPr lang="ru-RU" sz="2000" b="1" dirty="0" err="1">
                <a:latin typeface="+mn-lt"/>
                <a:cs typeface="+mn-cs"/>
              </a:rPr>
              <a:t>интернет-магазине</a:t>
            </a:r>
            <a:r>
              <a:rPr lang="ru-RU" sz="2000" b="1" dirty="0">
                <a:latin typeface="+mn-lt"/>
                <a:cs typeface="+mn-cs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8175" y="2852738"/>
            <a:ext cx="7056438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…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вам пришло уведомление </a:t>
            </a:r>
            <a:r>
              <a:rPr lang="ru-RU" sz="2000" b="1" dirty="0">
                <a:latin typeface="+mn-lt"/>
                <a:cs typeface="+mn-cs"/>
              </a:rPr>
              <a:t>о платеже, который вы не совершали. Подайте в банк заявление. В нём максимально подробно опишите произошедшее. Не затягивайте с подачей заявления, чтобы его обработка успела произойти в срок от 30 до 60 дней с момента совершения операции.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4941888"/>
            <a:ext cx="8605838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…вы забыли пароль </a:t>
            </a:r>
            <a:r>
              <a:rPr lang="ru-RU" sz="2000" b="1" dirty="0">
                <a:latin typeface="+mn-lt"/>
                <a:cs typeface="+mn-cs"/>
              </a:rPr>
              <a:t>от электронного кошелька. Зайдите на сайт платежного сервиса и нажмите на ссылку "Восстановить пароль", система запросит мобильный номер, к которому привязан кошелёк. Укажите его, и на него придёт SMS с кодом для восстановления пароля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619250" y="0"/>
            <a:ext cx="528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2.3. Безопасность при оплате картами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50825" y="620713"/>
            <a:ext cx="87137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Calibri" pitchFamily="34" charset="0"/>
              </a:rPr>
              <a:t>Не сообщайте номер карты другим людям </a:t>
            </a:r>
            <a:r>
              <a:rPr lang="ru-RU" sz="2000" b="1" dirty="0">
                <a:latin typeface="Calibri" pitchFamily="34" charset="0"/>
              </a:rPr>
              <a:t>. </a:t>
            </a:r>
          </a:p>
          <a:p>
            <a:r>
              <a:rPr lang="ru-RU" sz="2000" b="1" u="sng" dirty="0">
                <a:latin typeface="Calibri" pitchFamily="34" charset="0"/>
              </a:rPr>
              <a:t>Избежать проблем несложно</a:t>
            </a:r>
            <a:r>
              <a:rPr lang="ru-RU" sz="2000" b="1" dirty="0">
                <a:latin typeface="Calibri" pitchFamily="34" charset="0"/>
              </a:rPr>
              <a:t>, если придерживаться следующих рекомендаций: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Храните банковскую карту в надежном месте.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Не держите записанные пароли и коды рядом с картой.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Заведите отдельную карту для покупок в интернете.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Используйте для покупок в интернете только личный компьютер.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Регулярно обновляйте антивирусную защиту компьютера.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Старайтесь делать покупки в известных и проверенных </a:t>
            </a:r>
            <a:r>
              <a:rPr lang="ru-RU" sz="2000" b="1" dirty="0" err="1">
                <a:latin typeface="Calibri" pitchFamily="34" charset="0"/>
              </a:rPr>
              <a:t>интернет-магазинах</a:t>
            </a:r>
            <a:r>
              <a:rPr lang="ru-RU" sz="2000" b="1" dirty="0">
                <a:latin typeface="Calibri" pitchFamily="34" charset="0"/>
              </a:rPr>
              <a:t>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Перед подтверждением оплаты убедитесь, что в адресе платежной страницы в браузере указан протокол </a:t>
            </a:r>
            <a:r>
              <a:rPr lang="ru-RU" sz="2000" b="1" dirty="0" err="1">
                <a:latin typeface="Calibri" pitchFamily="34" charset="0"/>
              </a:rPr>
              <a:t>https</a:t>
            </a:r>
            <a:r>
              <a:rPr lang="ru-RU" sz="2000" b="1" dirty="0">
                <a:latin typeface="Calibri" pitchFamily="34" charset="0"/>
              </a:rPr>
              <a:t>. Только этот протокол обеспечивает безопасную передачу данных.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Подключите в банке услугу SMS-уведомлений, чтобы получать сведения о всех совершаемых платежах.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Сохраняйте отчеты об оплате и доставке товаров, которые вы получаете по электронной почте.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latin typeface="Calibri" pitchFamily="34" charset="0"/>
              </a:rPr>
              <a:t>Регулярно просматривайте в </a:t>
            </a:r>
            <a:r>
              <a:rPr lang="ru-RU" sz="2000" b="1" dirty="0" err="1">
                <a:latin typeface="Calibri" pitchFamily="34" charset="0"/>
              </a:rPr>
              <a:t>интернет-банке</a:t>
            </a:r>
            <a:r>
              <a:rPr lang="ru-RU" sz="2000" b="1" dirty="0">
                <a:latin typeface="Calibri" pitchFamily="34" charset="0"/>
              </a:rPr>
              <a:t> историю выполненных операций по вашим картам.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49788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На сайте 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«Дети </a:t>
            </a:r>
            <a:r>
              <a:rPr lang="ru-RU" sz="2000" b="1" dirty="0" err="1">
                <a:solidFill>
                  <a:srgbClr val="FF0000"/>
                </a:solidFill>
                <a:latin typeface="Calibri" pitchFamily="34" charset="0"/>
              </a:rPr>
              <a:t>онлайн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» </a:t>
            </a:r>
            <a:r>
              <a:rPr lang="ru-RU" sz="2000" b="1" dirty="0" err="1">
                <a:solidFill>
                  <a:srgbClr val="FF0000"/>
                </a:solidFill>
                <a:latin typeface="Calibri" pitchFamily="34" charset="0"/>
              </a:rPr>
              <a:t>www.detionline.com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открыта </a:t>
            </a:r>
            <a:r>
              <a:rPr lang="ru-RU" sz="2000" b="1" i="1" dirty="0">
                <a:solidFill>
                  <a:srgbClr val="FF0000"/>
                </a:solidFill>
                <a:latin typeface="Calibri" pitchFamily="34" charset="0"/>
              </a:rPr>
              <a:t>линия телефонного и </a:t>
            </a:r>
            <a:r>
              <a:rPr lang="ru-RU" sz="2000" b="1" i="1" dirty="0" err="1">
                <a:solidFill>
                  <a:srgbClr val="FF0000"/>
                </a:solidFill>
                <a:latin typeface="Calibri" pitchFamily="34" charset="0"/>
              </a:rPr>
              <a:t>онлайн-консультирования</a:t>
            </a:r>
            <a:r>
              <a:rPr lang="ru-RU" sz="2000" b="1" i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ru-RU" sz="2000" b="1" dirty="0">
                <a:latin typeface="Calibri" pitchFamily="34" charset="0"/>
              </a:rPr>
              <a:t>которая оказывает психологическую и информационную поддержку детям и подросткам, столкнувшимся с различными проблемами в Интернете. </a:t>
            </a:r>
          </a:p>
          <a:p>
            <a:endParaRPr lang="ru-RU" sz="2000" b="1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Целевая аудитория — дети, подростки, родители и работники образовательных и воспитательных учреждений. </a:t>
            </a:r>
          </a:p>
          <a:p>
            <a:endParaRPr lang="ru-RU" sz="2000" b="1" dirty="0">
              <a:latin typeface="Calibri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Служба Линия помощи «Дети </a:t>
            </a:r>
            <a:r>
              <a:rPr lang="ru-RU" sz="2000" b="1" dirty="0" err="1">
                <a:solidFill>
                  <a:srgbClr val="FF0000"/>
                </a:solidFill>
                <a:latin typeface="Calibri" pitchFamily="34" charset="0"/>
              </a:rPr>
              <a:t>Онлайн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» включена в базу единого федерального номера телефона доверия для детей, подростков и их родителей. </a:t>
            </a:r>
          </a:p>
          <a:p>
            <a:endParaRPr lang="ru-RU" sz="2000" b="1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на Линию помощи можно позвонить по телефону 8-800-25-000-15, бесплатно из любой точки страны, либо по электронной почте: </a:t>
            </a:r>
            <a:r>
              <a:rPr lang="ru-RU" sz="2000" b="1" dirty="0" err="1">
                <a:latin typeface="Calibri" pitchFamily="34" charset="0"/>
              </a:rPr>
              <a:t>helpline@detionline.com</a:t>
            </a:r>
            <a:r>
              <a:rPr lang="ru-RU" sz="2000" b="1" dirty="0">
                <a:latin typeface="Calibri" pitchFamily="34" charset="0"/>
              </a:rPr>
              <a:t>. Звонки принимаются в рабочие дни с 9.00 до 18.00 по московскому времени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06084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«Для чего нужно знать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основные правила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безопасной работы в Интернете?».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9087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Дать ответ на вопрос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1088" y="2967335"/>
            <a:ext cx="7641836" cy="923330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внимание!!!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4"/>
          <p:cNvSpPr>
            <a:spLocks noChangeArrowheads="1"/>
          </p:cNvSpPr>
          <p:nvPr/>
        </p:nvSpPr>
        <p:spPr bwMode="auto">
          <a:xfrm>
            <a:off x="251520" y="620713"/>
            <a:ext cx="88924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  <a:latin typeface="Calibri" pitchFamily="34" charset="0"/>
              </a:rPr>
              <a:t>Использование Интернета </a:t>
            </a:r>
            <a:r>
              <a:rPr lang="ru-RU" sz="3600" b="1" dirty="0">
                <a:latin typeface="Calibri" pitchFamily="34" charset="0"/>
              </a:rPr>
              <a:t>в образовательной деятельности связано со многими </a:t>
            </a:r>
            <a:r>
              <a:rPr lang="ru-RU" sz="3600" b="1" dirty="0">
                <a:solidFill>
                  <a:schemeClr val="accent1"/>
                </a:solidFill>
                <a:latin typeface="Calibri" pitchFamily="34" charset="0"/>
              </a:rPr>
              <a:t>позитивными факторами. </a:t>
            </a:r>
          </a:p>
          <a:p>
            <a:endParaRPr lang="ru-RU" sz="3600" b="1" dirty="0">
              <a:latin typeface="Calibri" pitchFamily="34" charset="0"/>
            </a:endParaRPr>
          </a:p>
          <a:p>
            <a:r>
              <a:rPr lang="ru-RU" sz="3600" b="1" dirty="0">
                <a:latin typeface="Calibri" pitchFamily="34" charset="0"/>
              </a:rPr>
              <a:t>Вместе с тем, </a:t>
            </a:r>
            <a:r>
              <a:rPr lang="ru-RU" sz="3600" b="1" dirty="0" smtClean="0">
                <a:latin typeface="Calibri" pitchFamily="34" charset="0"/>
              </a:rPr>
              <a:t>существуют </a:t>
            </a:r>
            <a:r>
              <a:rPr lang="ru-RU" sz="3600" b="1" dirty="0">
                <a:latin typeface="Calibri" pitchFamily="34" charset="0"/>
              </a:rPr>
              <a:t>риски </a:t>
            </a:r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негативного влияния сети Интернет </a:t>
            </a:r>
            <a:r>
              <a:rPr lang="ru-RU" sz="3600" b="1" dirty="0">
                <a:latin typeface="Calibri" pitchFamily="34" charset="0"/>
              </a:rPr>
              <a:t>на здоровье пользователя.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229200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4"/>
                </a:solidFill>
              </a:rPr>
              <a:t>«</a:t>
            </a:r>
            <a:r>
              <a:rPr lang="ru-RU" sz="3200" b="1" i="1" u="sng" dirty="0" smtClean="0">
                <a:solidFill>
                  <a:schemeClr val="accent4"/>
                </a:solidFill>
              </a:rPr>
              <a:t>Что вы знаете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об угрозах, </a:t>
            </a:r>
            <a:r>
              <a:rPr lang="ru-RU" sz="3200" b="1" i="1" u="sng" dirty="0" smtClean="0">
                <a:solidFill>
                  <a:schemeClr val="accent4"/>
                </a:solidFill>
              </a:rPr>
              <a:t>которые исходят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из Интернета?» </a:t>
            </a:r>
            <a:endParaRPr lang="ru-RU" sz="3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908050"/>
            <a:ext cx="88931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С целью защиты детей </a:t>
            </a:r>
            <a:r>
              <a:rPr lang="ru-RU" sz="2800" b="1" dirty="0">
                <a:latin typeface="Calibri" pitchFamily="34" charset="0"/>
              </a:rPr>
              <a:t>и подростков от  вредоносной информации </a:t>
            </a:r>
            <a:r>
              <a:rPr lang="ru-RU" sz="2800" b="1" dirty="0" err="1">
                <a:latin typeface="Calibri" pitchFamily="34" charset="0"/>
              </a:rPr>
              <a:t>Роскомнадзором</a:t>
            </a:r>
            <a:r>
              <a:rPr lang="ru-RU" sz="2800" b="1" dirty="0">
                <a:latin typeface="Calibri" pitchFamily="34" charset="0"/>
              </a:rPr>
              <a:t> совместно с экспертным сообществом ведущих российских педагогов и ученых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разработана Концепция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 информационной безопасности детей</a:t>
            </a:r>
            <a:r>
              <a:rPr lang="ru-RU" sz="2800" b="1" dirty="0">
                <a:latin typeface="Calibri" pitchFamily="34" charset="0"/>
              </a:rPr>
              <a:t> </a:t>
            </a:r>
            <a:endParaRPr lang="ru-RU" sz="2800" b="1" dirty="0" smtClean="0">
              <a:latin typeface="Calibri" pitchFamily="34" charset="0"/>
            </a:endParaRPr>
          </a:p>
          <a:p>
            <a:pPr algn="ctr"/>
            <a:endParaRPr lang="ru-RU" sz="2800" b="1" dirty="0">
              <a:latin typeface="Calibri" pitchFamily="34" charset="0"/>
            </a:endParaRPr>
          </a:p>
          <a:p>
            <a:pPr algn="ctr"/>
            <a:r>
              <a:rPr lang="ru-RU" sz="2800" b="1" i="1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ru-RU" sz="2800" b="1" i="1" dirty="0">
                <a:solidFill>
                  <a:schemeClr val="tx2"/>
                </a:solidFill>
                <a:latin typeface="Calibri" pitchFamily="34" charset="0"/>
                <a:hlinkClick r:id="rId2"/>
              </a:rPr>
              <a:t>http://rkn.gov.ru/mass-communications/p700/p701</a:t>
            </a:r>
            <a:r>
              <a:rPr lang="ru-RU" sz="2800" b="1" i="1" dirty="0" smtClean="0">
                <a:solidFill>
                  <a:schemeClr val="tx2"/>
                </a:solidFill>
                <a:latin typeface="Calibri" pitchFamily="34" charset="0"/>
              </a:rPr>
              <a:t>),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sz="2800" b="1" dirty="0" smtClean="0">
                <a:latin typeface="Calibri" pitchFamily="34" charset="0"/>
              </a:rPr>
              <a:t>которая </a:t>
            </a:r>
            <a:r>
              <a:rPr lang="ru-RU" sz="2800" b="1" dirty="0">
                <a:latin typeface="Calibri" pitchFamily="34" charset="0"/>
              </a:rPr>
              <a:t>в настоящее время </a:t>
            </a:r>
            <a:endParaRPr lang="ru-RU" sz="2800" b="1" dirty="0" smtClean="0">
              <a:latin typeface="Calibri" pitchFamily="34" charset="0"/>
            </a:endParaRPr>
          </a:p>
          <a:p>
            <a:pPr algn="ctr"/>
            <a:r>
              <a:rPr lang="ru-RU" sz="2800" b="1" dirty="0" smtClean="0">
                <a:latin typeface="Calibri" pitchFamily="34" charset="0"/>
              </a:rPr>
              <a:t>прошла </a:t>
            </a:r>
            <a:r>
              <a:rPr lang="ru-RU" sz="2800" b="1" dirty="0">
                <a:latin typeface="Calibri" pitchFamily="34" charset="0"/>
              </a:rPr>
              <a:t>общественное обсуждение</a:t>
            </a:r>
            <a:r>
              <a:rPr lang="ru-RU" b="1" dirty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763713" y="836613"/>
            <a:ext cx="6669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00B050"/>
                </a:solidFill>
                <a:latin typeface="Calibri" pitchFamily="34" charset="0"/>
              </a:rPr>
              <a:t> Безопасность в интернете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539750" y="1700213"/>
            <a:ext cx="66246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>
                <a:solidFill>
                  <a:srgbClr val="C00000"/>
                </a:solidFill>
                <a:latin typeface="Calibri" pitchFamily="34" charset="0"/>
              </a:rPr>
              <a:t>1.  Общая безопасность в интернете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90813"/>
            <a:ext cx="82096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1.1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Вирусы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b="1" dirty="0">
                <a:latin typeface="+mn-lt"/>
                <a:cs typeface="+mn-cs"/>
              </a:rPr>
              <a:t>Вирусы могут распространяться с помощью вложенных файлов и ссылок в электронных письмах, в сообщениях в социальных сетях, на съемных носителях, через зараженные сайты.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650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  <a:cs typeface="+mn-cs"/>
              </a:rPr>
              <a:t>Рекомендации: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Использовать антивирусное ПО с обновленными базами вирусных сигнатур.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  <a:cs typeface="+mn-cs"/>
              </a:rPr>
              <a:t> Не открывать вложенные файлы или ссылки, полученные по электронной почте, через социальную сеть или другие средства коммуникаций в интернете, не удостоверившись, что файл или ссылка не содержит вирус.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  <a:cs typeface="+mn-cs"/>
              </a:rPr>
              <a:t> Внимательно проверять доменное имя сайта (например,</a:t>
            </a:r>
            <a:r>
              <a:rPr lang="ru-RU" sz="2000" b="1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+mn-lt"/>
                <a:cs typeface="+mn-cs"/>
              </a:rPr>
              <a:t>www.yandex.ru</a:t>
            </a:r>
            <a:r>
              <a:rPr lang="ru-RU" sz="2000" b="1" dirty="0">
                <a:latin typeface="+mn-lt"/>
                <a:cs typeface="+mn-cs"/>
              </a:rPr>
              <a:t>), так как злоумышленники часто используют похожие имена сайтов, чтобы ввести жертву в заблуждение (например, </a:t>
            </a:r>
            <a:r>
              <a:rPr lang="ru-RU" sz="2000" b="1" dirty="0" err="1">
                <a:solidFill>
                  <a:srgbClr val="7030A0"/>
                </a:solidFill>
                <a:latin typeface="+mn-lt"/>
                <a:cs typeface="+mn-cs"/>
              </a:rPr>
              <a:t>www.yadndex.ru</a:t>
            </a:r>
            <a:r>
              <a:rPr lang="ru-RU" sz="2000" b="1" dirty="0">
                <a:solidFill>
                  <a:srgbClr val="7030A0"/>
                </a:solidFill>
                <a:latin typeface="+mn-lt"/>
                <a:cs typeface="+mn-cs"/>
              </a:rPr>
              <a:t>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  <a:cs typeface="+mn-cs"/>
              </a:rPr>
              <a:t>Обращать внимание на предупреждения браузера или поисковой машины о том, что сайт может угрожать безопасности компьютера.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  <a:cs typeface="+mn-cs"/>
              </a:rPr>
              <a:t>Не подключать к своему компьютеру непроверенные съемные носители.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  <a:cs typeface="+mn-cs"/>
              </a:rPr>
              <a:t>Не поддаваться на провокации злоумышленников, например, с требованием перевести деньги или отправить SMS, чтобы снять блокировку компьютера</a:t>
            </a:r>
            <a:r>
              <a:rPr lang="ru-RU" sz="200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8538" y="549275"/>
            <a:ext cx="4762500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1.2  Мошеннические письма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858963"/>
            <a:ext cx="8280400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Злоумышленники могут использовать различные методы социальной инженерии (угрозы, шантаж, игру на чувствах жертвы — например, жадности или сочувствии), чтобы выманить деньги. В таких случаях они пишут письма определенного сценария.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Один из примеров — так называемые «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нигерийские письма», </a:t>
            </a:r>
            <a:r>
              <a:rPr lang="ru-RU" sz="2400" b="1" dirty="0">
                <a:latin typeface="+mn-lt"/>
                <a:cs typeface="+mn-cs"/>
              </a:rPr>
              <a:t>в которых автор обещает жертве огромную прибыль взамен на небольшие накладные расходы. Пример «нигерийского письма»: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981075"/>
            <a:ext cx="80645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Пример «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нигерийского письма»: </a:t>
            </a:r>
            <a:r>
              <a:rPr lang="ru-RU" sz="2000" i="1" dirty="0">
                <a:latin typeface="+mn-lt"/>
                <a:cs typeface="+mn-cs"/>
              </a:rPr>
              <a:t>«</a:t>
            </a:r>
            <a:r>
              <a:rPr lang="ru-RU" sz="2000" b="1" i="1" dirty="0">
                <a:latin typeface="+mn-lt"/>
                <a:cs typeface="+mn-cs"/>
              </a:rPr>
              <a:t>Дорогой друг! Я миссис </a:t>
            </a:r>
            <a:r>
              <a:rPr lang="ru-RU" sz="2000" b="1" i="1" dirty="0" err="1">
                <a:latin typeface="+mn-lt"/>
                <a:cs typeface="+mn-cs"/>
              </a:rPr>
              <a:t>Сесе-секо</a:t>
            </a:r>
            <a:r>
              <a:rPr lang="ru-RU" sz="2000" b="1" i="1" dirty="0">
                <a:latin typeface="+mn-lt"/>
                <a:cs typeface="+mn-cs"/>
              </a:rPr>
              <a:t>, вдова бывшего президента Заира (ныне Демократической республики Конго) </a:t>
            </a:r>
            <a:r>
              <a:rPr lang="ru-RU" sz="2000" b="1" i="1" dirty="0" err="1">
                <a:latin typeface="+mn-lt"/>
                <a:cs typeface="+mn-cs"/>
              </a:rPr>
              <a:t>Мобуту</a:t>
            </a:r>
            <a:r>
              <a:rPr lang="ru-RU" sz="2000" b="1" i="1" dirty="0">
                <a:latin typeface="+mn-lt"/>
                <a:cs typeface="+mn-cs"/>
              </a:rPr>
              <a:t> </a:t>
            </a:r>
            <a:r>
              <a:rPr lang="ru-RU" sz="2000" b="1" i="1" dirty="0" err="1">
                <a:latin typeface="+mn-lt"/>
                <a:cs typeface="+mn-cs"/>
              </a:rPr>
              <a:t>Сесе-секо</a:t>
            </a:r>
            <a:r>
              <a:rPr lang="ru-RU" sz="2000" b="1" i="1" dirty="0">
                <a:latin typeface="+mn-lt"/>
                <a:cs typeface="+mn-cs"/>
              </a:rPr>
              <a:t>. Я вынуждена написать Вам это письмо. Это в связи с моими нынешними обстоятельствами и ситуацией. Я спаслась вместе со своим мужем и двумя сыновьями Альфредом и </a:t>
            </a:r>
            <a:r>
              <a:rPr lang="ru-RU" sz="2000" b="1" i="1" dirty="0" err="1">
                <a:latin typeface="+mn-lt"/>
                <a:cs typeface="+mn-cs"/>
              </a:rPr>
              <a:t>Башером</a:t>
            </a:r>
            <a:r>
              <a:rPr lang="ru-RU" sz="2000" b="1" i="1" dirty="0">
                <a:latin typeface="+mn-lt"/>
                <a:cs typeface="+mn-cs"/>
              </a:rPr>
              <a:t> в Абиджан, </a:t>
            </a:r>
            <a:r>
              <a:rPr lang="ru-RU" sz="2000" b="1" i="1" dirty="0" err="1">
                <a:latin typeface="+mn-lt"/>
                <a:cs typeface="+mn-cs"/>
              </a:rPr>
              <a:t>Кот-д’Ивуар</a:t>
            </a:r>
            <a:r>
              <a:rPr lang="ru-RU" sz="2000" b="1" i="1" dirty="0">
                <a:latin typeface="+mn-lt"/>
                <a:cs typeface="+mn-cs"/>
              </a:rPr>
              <a:t>, где мы и поселились - затем мы переехали в Марокко, где мой муж умер от рака. У меня есть банковский счет на сумму 18 000 000 (восемнадцать миллионов) долларов США. Мне нужно ваше желание помочь нам - чтобы вы получили эти деньги для нас, в таком случае я представлю Вас моему сыну Альфреду, который имеет право получить эти деньги. Я хочу инвестировать эти деньги, но не хочу, чтобы было известно, что это делаю я. Мне хочется приобрести недвижимость и акции транснациональных компаний, а также вложиться в надежные и </a:t>
            </a:r>
            <a:r>
              <a:rPr lang="ru-RU" sz="2000" b="1" i="1" dirty="0" err="1">
                <a:latin typeface="+mn-lt"/>
                <a:cs typeface="+mn-cs"/>
              </a:rPr>
              <a:t>неспекулятивные</a:t>
            </a:r>
            <a:r>
              <a:rPr lang="ru-RU" sz="2000" b="1" i="1" dirty="0">
                <a:latin typeface="+mn-lt"/>
                <a:cs typeface="+mn-cs"/>
              </a:rPr>
              <a:t> дела, которые Вы посоветуете. Искренне Ваша, Миссис </a:t>
            </a:r>
            <a:r>
              <a:rPr lang="ru-RU" sz="2000" b="1" i="1" dirty="0" err="1">
                <a:latin typeface="+mn-lt"/>
                <a:cs typeface="+mn-cs"/>
              </a:rPr>
              <a:t>Мариам</a:t>
            </a:r>
            <a:r>
              <a:rPr lang="ru-RU" sz="2000" b="1" i="1" dirty="0">
                <a:latin typeface="+mn-lt"/>
                <a:cs typeface="+mn-cs"/>
              </a:rPr>
              <a:t> М. </a:t>
            </a:r>
            <a:r>
              <a:rPr lang="ru-RU" sz="2000" b="1" i="1" dirty="0" err="1">
                <a:latin typeface="+mn-lt"/>
                <a:cs typeface="+mn-cs"/>
              </a:rPr>
              <a:t>Сесе-секо</a:t>
            </a:r>
            <a:r>
              <a:rPr lang="ru-RU" sz="2000" b="1" i="1" dirty="0">
                <a:latin typeface="+mn-lt"/>
                <a:cs typeface="+mn-cs"/>
              </a:rPr>
              <a:t>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988" y="1028700"/>
            <a:ext cx="74898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1.3 Получение доступа к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аккаунтам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 социальных сетях и других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сервисах 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Злоумышленники часто стремятся получить доступ к </a:t>
            </a:r>
            <a:r>
              <a:rPr lang="ru-RU" sz="2400" b="1" dirty="0" err="1">
                <a:latin typeface="+mn-lt"/>
                <a:cs typeface="+mn-cs"/>
              </a:rPr>
              <a:t>аккаунтам</a:t>
            </a:r>
            <a:r>
              <a:rPr lang="ru-RU" sz="2400" b="1" dirty="0">
                <a:latin typeface="+mn-lt"/>
                <a:cs typeface="+mn-cs"/>
              </a:rPr>
              <a:t> жертвы, например, в социальных сетях, почтовых и других сервисах. Украденные  </a:t>
            </a:r>
            <a:r>
              <a:rPr lang="ru-RU" sz="2400" b="1" dirty="0" err="1">
                <a:latin typeface="+mn-lt"/>
                <a:cs typeface="+mn-cs"/>
              </a:rPr>
              <a:t>аккаунты</a:t>
            </a:r>
            <a:r>
              <a:rPr lang="ru-RU" sz="2400" b="1" dirty="0">
                <a:latin typeface="+mn-lt"/>
                <a:cs typeface="+mn-cs"/>
              </a:rPr>
              <a:t> они используют, например, для распространения </a:t>
            </a:r>
            <a:r>
              <a:rPr lang="ru-RU" sz="2400" b="1" dirty="0" err="1">
                <a:latin typeface="+mn-lt"/>
                <a:cs typeface="+mn-cs"/>
              </a:rPr>
              <a:t>спам-писем</a:t>
            </a:r>
            <a:r>
              <a:rPr lang="ru-RU" sz="2400" b="1" dirty="0">
                <a:latin typeface="+mn-lt"/>
                <a:cs typeface="+mn-cs"/>
              </a:rPr>
              <a:t> и вирусов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2093</Words>
  <Application>Microsoft Office PowerPoint</Application>
  <PresentationFormat>Экран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БЕЗОПАСНОСТЬ В ИНТЕРНЕТЕ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65</cp:revision>
  <dcterms:created xsi:type="dcterms:W3CDTF">2014-10-26T09:39:41Z</dcterms:created>
  <dcterms:modified xsi:type="dcterms:W3CDTF">2014-10-29T19:24:54Z</dcterms:modified>
</cp:coreProperties>
</file>