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74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E816"/>
    <a:srgbClr val="006600"/>
    <a:srgbClr val="F1F9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8EBE8-0943-488E-9E6E-0A37B31D4285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8E69B-9DBB-4443-AFAD-3DC5BF6F6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6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392673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23108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3966695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43868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15562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8726086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6887516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081030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680141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1047389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1786031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9A3D-39CB-4C5F-B392-6D55419EE8A0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02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oxterrier.ru/album_similar/images/foto001_jpg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oxterrier.ru/album_similar/images/foto002_jpg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oxterrier.ru/album_similar/images/foto003_jpg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oxterrier.ru/album_similar/images/foto004_jpg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oxterrier.ru/album_similar/images/foto005_jpg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oxterrier.ru/album_similar/images/foto006_jpg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9000">
              <a:srgbClr val="FF6633"/>
            </a:gs>
            <a:gs pos="18000">
              <a:srgbClr val="FFFF00"/>
            </a:gs>
            <a:gs pos="91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45648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32765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131683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95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Средняя линия треугольника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99592" y="1557973"/>
            <a:ext cx="6552728" cy="4104456"/>
          </a:xfrm>
          <a:prstGeom prst="triangle">
            <a:avLst>
              <a:gd name="adj" fmla="val 67126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1"/>
            <a:endCxn id="6" idx="5"/>
          </p:cNvCxnSpPr>
          <p:nvPr/>
        </p:nvCxnSpPr>
        <p:spPr>
          <a:xfrm>
            <a:off x="3098884" y="3610201"/>
            <a:ext cx="327636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95936" y="2564904"/>
            <a:ext cx="180020" cy="180020"/>
          </a:xfrm>
          <a:prstGeom prst="line">
            <a:avLst/>
          </a:prstGeom>
          <a:ln w="412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43" y="2492896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8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90" y="4327450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2654914"/>
            <a:ext cx="212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39" y="4488364"/>
            <a:ext cx="2127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9532" y="4988495"/>
            <a:ext cx="54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А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4426" y="108961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В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8922" y="498849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С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1815" y="3284984"/>
            <a:ext cx="69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М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9515" y="3278057"/>
            <a:ext cx="42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1988840"/>
            <a:ext cx="2282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AM = MB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BN = NC</a:t>
            </a:r>
          </a:p>
          <a:p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5662429"/>
            <a:ext cx="8244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Cредняя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линия треугольника параллельна третьей стороне и равна её половине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50" y="5517232"/>
            <a:ext cx="13223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55419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164391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48544"/>
            <a:ext cx="3538736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Решение задач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95936" y="548680"/>
            <a:ext cx="3240360" cy="43924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259632" y="1268760"/>
            <a:ext cx="7272808" cy="4968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259632" y="548680"/>
            <a:ext cx="2736304" cy="56886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236296" y="1268760"/>
            <a:ext cx="1296144" cy="3672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22551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508518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2744924"/>
            <a:ext cx="4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416" y="66696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727" y="5731515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96036" y="131966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3401" y="1581271"/>
            <a:ext cx="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5936" y="431951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56695" y="38610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Дуга 27"/>
          <p:cNvSpPr/>
          <p:nvPr/>
        </p:nvSpPr>
        <p:spPr>
          <a:xfrm rot="19114098">
            <a:off x="6768887" y="4421472"/>
            <a:ext cx="684076" cy="499931"/>
          </a:xfrm>
          <a:prstGeom prst="arc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783401" y="3753036"/>
            <a:ext cx="956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45</a:t>
            </a:r>
            <a:r>
              <a:rPr lang="en-US" sz="2800" baseline="30000" dirty="0" smtClean="0">
                <a:solidFill>
                  <a:schemeClr val="tx2"/>
                </a:solidFill>
              </a:rPr>
              <a:t>0</a:t>
            </a:r>
            <a:endParaRPr lang="ru-RU" sz="28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8279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1619672" y="620688"/>
            <a:ext cx="6408712" cy="3960440"/>
          </a:xfrm>
          <a:prstGeom prst="triangle">
            <a:avLst>
              <a:gd name="adj" fmla="val 2191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79711" y="3573016"/>
            <a:ext cx="4706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99792" y="11663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8384" y="458112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57144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301379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6326" y="297778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2977788"/>
            <a:ext cx="55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28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4977" y="1844824"/>
            <a:ext cx="55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14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2312" y="4019575"/>
            <a:ext cx="55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32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98724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971600" y="476672"/>
            <a:ext cx="4392488" cy="5688632"/>
          </a:xfrm>
          <a:prstGeom prst="triangle">
            <a:avLst>
              <a:gd name="adj" fmla="val 216"/>
            </a:avLst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endCxn id="4" idx="5"/>
          </p:cNvCxnSpPr>
          <p:nvPr/>
        </p:nvCxnSpPr>
        <p:spPr>
          <a:xfrm flipV="1">
            <a:off x="966856" y="3320988"/>
            <a:ext cx="2205732" cy="1368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2756202" y="3250576"/>
            <a:ext cx="159614" cy="2414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756202" y="3105951"/>
            <a:ext cx="211215" cy="144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Прямоугольник 8196"/>
          <p:cNvSpPr/>
          <p:nvPr/>
        </p:nvSpPr>
        <p:spPr>
          <a:xfrm>
            <a:off x="966856" y="5877272"/>
            <a:ext cx="292776" cy="2880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86791" y="9746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983" y="602295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64088" y="610625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0792" y="442753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5856" y="284434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38092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899592" y="548680"/>
            <a:ext cx="6912768" cy="5184576"/>
          </a:xfrm>
          <a:prstGeom prst="triangle">
            <a:avLst>
              <a:gd name="adj" fmla="val 26904"/>
            </a:avLst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99592" y="3717032"/>
            <a:ext cx="4896544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>
            <a:off x="755576" y="5229200"/>
            <a:ext cx="648072" cy="57606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5292883">
            <a:off x="7197754" y="5345311"/>
            <a:ext cx="648072" cy="57606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12325" y="472514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1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504564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2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19381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1796" y="58052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10" y="578917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8139" y="18864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6171" y="4077072"/>
            <a:ext cx="48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4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12513" y="582742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9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64715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xterrier.ru/album_similar/images/foto001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16411"/>
            <a:ext cx="8136904" cy="564158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63688" y="188640"/>
            <a:ext cx="5787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Подобия из жизни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1875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foxterrier.ru/album_similar/images/foto002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1759"/>
            <a:ext cx="8172460" cy="566624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787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Подобия из жизни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1875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foxterrier.ru/album_similar/images/foto003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41376"/>
            <a:ext cx="8100897" cy="56166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787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Подобия из жизни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1875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foxterrier.ru/album_similar/images/foto004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487"/>
            <a:ext cx="8208912" cy="569151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787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Подобия из жизни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1875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foxterrier.ru/album_similar/images/foto005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16709"/>
            <a:ext cx="8424936" cy="584129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787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Подобия из жизни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1875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Девиз урока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12777"/>
            <a:ext cx="75608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Презирай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лень </a:t>
            </a:r>
            <a:endParaRPr lang="ru-RU" sz="8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мысли»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78110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foxterrier.ru/album_similar/images/foto006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97360"/>
            <a:ext cx="8308613" cy="57606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787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Подобия из жизни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1875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844824"/>
            <a:ext cx="49154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Решение задач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карточкам</a:t>
            </a:r>
          </a:p>
        </p:txBody>
      </p:sp>
    </p:spTree>
    <p:extLst>
      <p:ext uri="{BB962C8B-B14F-4D97-AF65-F5344CB8AC3E}">
        <p14:creationId xmlns="" xmlns:p14="http://schemas.microsoft.com/office/powerpoint/2010/main" val="17600218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836712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5" name="Picture 3" descr="C:\Users\samsung\Desktop\1330769736_uv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250160" cy="3937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391606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759355"/>
            </a:gs>
            <a:gs pos="43000">
              <a:srgbClr val="004400"/>
            </a:gs>
            <a:gs pos="14000">
              <a:srgbClr val="6D8356"/>
            </a:gs>
            <a:gs pos="77000">
              <a:srgbClr val="006600"/>
            </a:gs>
            <a:gs pos="0">
              <a:srgbClr val="92D050"/>
            </a:gs>
            <a:gs pos="59000">
              <a:srgbClr val="000000">
                <a:tint val="89000"/>
                <a:shade val="90000"/>
                <a:satMod val="150000"/>
              </a:srgbClr>
            </a:gs>
            <a:gs pos="29000">
              <a:srgbClr val="3E3E3E"/>
            </a:gs>
            <a:gs pos="0">
              <a:srgbClr val="000000">
                <a:tint val="100000"/>
                <a:shade val="75000"/>
                <a:satMod val="150000"/>
              </a:srgbClr>
            </a:gs>
            <a:gs pos="95000">
              <a:srgbClr val="000000">
                <a:shade val="47000"/>
                <a:satMod val="150000"/>
              </a:srgbClr>
            </a:gs>
            <a:gs pos="100000">
              <a:srgbClr val="000000">
                <a:shade val="39000"/>
                <a:satMod val="15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u="sng" dirty="0" smtClean="0">
                <a:solidFill>
                  <a:srgbClr val="FFFF00"/>
                </a:solidFill>
              </a:rPr>
              <a:t>Цель урока</a:t>
            </a:r>
            <a:r>
              <a:rPr lang="ru-RU" sz="3200" b="1" dirty="0" smtClean="0">
                <a:solidFill>
                  <a:srgbClr val="FFFF00"/>
                </a:solidFill>
              </a:rPr>
              <a:t>: </a:t>
            </a:r>
            <a:r>
              <a:rPr lang="ru-RU" sz="3200" b="1" dirty="0" smtClean="0">
                <a:solidFill>
                  <a:srgbClr val="FFC000"/>
                </a:solidFill>
              </a:rPr>
              <a:t>обобщение по теме 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«Признаки подобия треугольников».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84482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Задачи урока:  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39552" y="2924944"/>
            <a:ext cx="7993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</a:rPr>
              <a:t>Обобщить и систематизировать теоретические знания 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</a:rPr>
              <a:t>воспитание культуры личности, отношения к геометрии, как к части общечеловеческой культуры, играющей огромную роль в общественном развитии;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</a:rPr>
              <a:t>Повысить интерес к предмету.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77" y="4869629"/>
            <a:ext cx="24209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27" y="5603056"/>
            <a:ext cx="1639887" cy="765175"/>
          </a:xfrm>
          <a:prstGeom prst="rect">
            <a:avLst/>
          </a:prstGeom>
          <a:noFill/>
          <a:ln w="12700"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26827041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829">
              <a:srgbClr val="FCD9BF"/>
            </a:gs>
            <a:gs pos="0">
              <a:schemeClr val="accent3">
                <a:lumMod val="40000"/>
                <a:lumOff val="60000"/>
              </a:schemeClr>
            </a:gs>
            <a:gs pos="17999">
              <a:srgbClr val="FEE7F2"/>
            </a:gs>
            <a:gs pos="36000">
              <a:schemeClr val="accent3">
                <a:lumMod val="60000"/>
                <a:lumOff val="40000"/>
              </a:schemeClr>
            </a:gs>
            <a:gs pos="61000">
              <a:schemeClr val="accent3">
                <a:lumMod val="75000"/>
              </a:schemeClr>
            </a:gs>
            <a:gs pos="82001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82089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3923928" cy="286446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8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0"/>
            <a:ext cx="5780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Подобные фигуры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7888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750">
              <a:srgbClr val="BDD0E9"/>
            </a:gs>
            <a:gs pos="4000">
              <a:srgbClr val="00B050"/>
            </a:gs>
            <a:gs pos="53750">
              <a:srgbClr val="C4D3EE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8" y="332656"/>
            <a:ext cx="64928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2339355" y="2851969"/>
            <a:ext cx="1152525" cy="1081087"/>
          </a:xfrm>
          <a:prstGeom prst="smileyFace">
            <a:avLst>
              <a:gd name="adj" fmla="val 4653"/>
            </a:avLst>
          </a:prstGeom>
          <a:solidFill>
            <a:srgbClr val="FFE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utoShape 33"/>
          <p:cNvSpPr>
            <a:spLocks noChangeArrowheads="1"/>
          </p:cNvSpPr>
          <p:nvPr/>
        </p:nvSpPr>
        <p:spPr bwMode="auto">
          <a:xfrm>
            <a:off x="3780383" y="1988616"/>
            <a:ext cx="2663825" cy="2376488"/>
          </a:xfrm>
          <a:prstGeom prst="smileyFace">
            <a:avLst>
              <a:gd name="adj" fmla="val 4653"/>
            </a:avLst>
          </a:prstGeom>
          <a:gradFill>
            <a:gsLst>
              <a:gs pos="4000">
                <a:srgbClr val="FFC000"/>
              </a:gs>
              <a:gs pos="51000">
                <a:srgbClr val="FFF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H="1">
            <a:off x="935831" y="1438515"/>
            <a:ext cx="5113337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955512" y="3573463"/>
            <a:ext cx="5616575" cy="1152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 flipV="1">
            <a:off x="935831" y="2997201"/>
            <a:ext cx="6337300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37"/>
          <p:cNvSpPr>
            <a:spLocks noChangeArrowheads="1"/>
          </p:cNvSpPr>
          <p:nvPr/>
        </p:nvSpPr>
        <p:spPr bwMode="auto">
          <a:xfrm>
            <a:off x="5003800" y="3140869"/>
            <a:ext cx="144463" cy="144463"/>
          </a:xfrm>
          <a:prstGeom prst="ellipse">
            <a:avLst/>
          </a:prstGeom>
          <a:solidFill>
            <a:srgbClr val="FFE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38"/>
          <p:cNvSpPr>
            <a:spLocks noChangeArrowheads="1"/>
          </p:cNvSpPr>
          <p:nvPr/>
        </p:nvSpPr>
        <p:spPr bwMode="auto">
          <a:xfrm>
            <a:off x="2866015" y="3323023"/>
            <a:ext cx="144462" cy="144463"/>
          </a:xfrm>
          <a:prstGeom prst="ellipse">
            <a:avLst/>
          </a:prstGeom>
          <a:solidFill>
            <a:srgbClr val="FFE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39"/>
          <p:cNvSpPr>
            <a:spLocks noChangeArrowheads="1"/>
          </p:cNvSpPr>
          <p:nvPr/>
        </p:nvSpPr>
        <p:spPr bwMode="auto">
          <a:xfrm>
            <a:off x="2866015" y="3372019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654551"/>
            <a:ext cx="1656184" cy="1726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10477" y="5121397"/>
            <a:ext cx="1201483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509609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208 L 0.23403 -0.033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2D05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402715"/>
              </p:ext>
            </p:extLst>
          </p:nvPr>
        </p:nvGraphicFramePr>
        <p:xfrm>
          <a:off x="673100" y="2411413"/>
          <a:ext cx="5634038" cy="2919412"/>
        </p:xfrm>
        <a:graphic>
          <a:graphicData uri="http://schemas.openxmlformats.org/presentationml/2006/ole">
            <p:oleObj spid="_x0000_s4108" name="Формула" r:id="rId3" imgW="2489040" imgH="1346040" progId="Equation.3">
              <p:embed/>
            </p:oleObj>
          </a:graphicData>
        </a:graphic>
      </p:graphicFrame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859338" y="69215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0" y="1451769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1800" dirty="0">
                <a:latin typeface="Arial" charset="0"/>
              </a:rPr>
              <a:t>А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08587" y="260350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1800" dirty="0">
                <a:latin typeface="Arial" charset="0"/>
              </a:rPr>
              <a:t>В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12572" y="1380331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1800" dirty="0">
                <a:latin typeface="Arial" charset="0"/>
              </a:rPr>
              <a:t>С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16463" y="1773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sz="1800">
              <a:latin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51500" y="2708275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1800">
                <a:latin typeface="Arial" charset="0"/>
              </a:rPr>
              <a:t>А</a:t>
            </a:r>
            <a:r>
              <a:rPr lang="ru-RU" sz="1800" baseline="-25000">
                <a:latin typeface="Arial" charset="0"/>
              </a:rPr>
              <a:t>1</a:t>
            </a:r>
            <a:endParaRPr lang="ru-RU" sz="1800">
              <a:latin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659563" y="90805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1800">
                <a:latin typeface="Arial" charset="0"/>
              </a:rPr>
              <a:t>В</a:t>
            </a:r>
            <a:r>
              <a:rPr lang="ru-RU" sz="1800" baseline="-25000">
                <a:latin typeface="Arial" charset="0"/>
              </a:rPr>
              <a:t>1</a:t>
            </a:r>
            <a:endParaRPr lang="ru-RU" sz="1800"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956550" y="2708275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1800">
                <a:latin typeface="Arial" charset="0"/>
              </a:rPr>
              <a:t>С</a:t>
            </a:r>
            <a:r>
              <a:rPr lang="ru-RU" sz="1800" baseline="-25000">
                <a:latin typeface="Arial" charset="0"/>
              </a:rPr>
              <a:t>1</a:t>
            </a:r>
            <a:endParaRPr lang="ru-RU" sz="1800">
              <a:latin typeface="Arial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-32385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78742" y="846931"/>
            <a:ext cx="3600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rgbClr val="C00000"/>
                </a:solidFill>
              </a:rPr>
              <a:t>т</a:t>
            </a:r>
            <a:r>
              <a:rPr kumimoji="0" lang="ru-RU" sz="3200" b="0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реугольники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 подобны?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578742" y="303897"/>
            <a:ext cx="217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006600"/>
                </a:solidFill>
              </a:rPr>
              <a:t>К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огда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pic>
        <p:nvPicPr>
          <p:cNvPr id="17" name="Picture 35" descr="AG00011_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68" y="4077072"/>
            <a:ext cx="19764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6000750" y="1285875"/>
            <a:ext cx="1928813" cy="16430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649364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/>
      <p:bldP spid="12" grpId="0"/>
      <p:bldP spid="13" grpId="0"/>
      <p:bldP spid="16" grpId="0"/>
      <p:bldP spid="16" grpId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2D05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3492500" y="476250"/>
            <a:ext cx="5256213" cy="4464050"/>
          </a:xfrm>
          <a:prstGeom prst="rtTriangle">
            <a:avLst/>
          </a:prstGeom>
          <a:solidFill>
            <a:srgbClr val="00B0F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971550" y="2997200"/>
            <a:ext cx="3241675" cy="2735263"/>
          </a:xfrm>
          <a:prstGeom prst="rtTriangle">
            <a:avLst/>
          </a:prstGeom>
          <a:solidFill>
            <a:srgbClr val="FF0000">
              <a:alpha val="73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7164388" y="3573463"/>
            <a:ext cx="1585912" cy="1368425"/>
          </a:xfrm>
          <a:prstGeom prst="rtTriangle">
            <a:avLst/>
          </a:prstGeom>
          <a:solidFill>
            <a:srgbClr val="703DFF"/>
          </a:solidFill>
          <a:ln w="9525">
            <a:solidFill>
              <a:srgbClr val="FFE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2916238" y="4652963"/>
            <a:ext cx="1296987" cy="1079500"/>
          </a:xfrm>
          <a:prstGeom prst="rtTriangle">
            <a:avLst/>
          </a:prstGeom>
          <a:solidFill>
            <a:srgbClr val="703DFF"/>
          </a:solidFill>
          <a:ln w="9525">
            <a:solidFill>
              <a:srgbClr val="F2796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3492500" y="476250"/>
            <a:ext cx="1296988" cy="1079500"/>
          </a:xfrm>
          <a:prstGeom prst="rtTriangle">
            <a:avLst/>
          </a:prstGeom>
          <a:solidFill>
            <a:srgbClr val="E2F030"/>
          </a:solidFill>
          <a:ln w="9525">
            <a:solidFill>
              <a:srgbClr val="FFE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971550" y="2997200"/>
            <a:ext cx="1296988" cy="1079500"/>
          </a:xfrm>
          <a:prstGeom prst="rtTriangle">
            <a:avLst/>
          </a:prstGeom>
          <a:solidFill>
            <a:srgbClr val="E2F030"/>
          </a:solidFill>
          <a:ln w="9525">
            <a:solidFill>
              <a:srgbClr val="F2796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WordArt 27"/>
          <p:cNvSpPr>
            <a:spLocks noChangeArrowheads="1" noChangeShapeType="1" noTextEdit="1"/>
          </p:cNvSpPr>
          <p:nvPr/>
        </p:nvSpPr>
        <p:spPr bwMode="auto">
          <a:xfrm>
            <a:off x="4211638" y="404813"/>
            <a:ext cx="4625975" cy="868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Если два угла одного треугольника,</a:t>
            </a:r>
          </a:p>
          <a:p>
            <a:pPr algn="ctr"/>
            <a:r>
              <a:rPr lang="ru-RU" sz="20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равны двум углам другого треугольника,</a:t>
            </a:r>
          </a:p>
          <a:p>
            <a:pPr algn="ctr"/>
            <a:r>
              <a:rPr lang="ru-RU" sz="20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то такие треугольники подобны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250825" y="333375"/>
            <a:ext cx="2803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Первый признак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подобия треугольников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23151302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51101E-6 C -0.02777 0.00162 -0.04617 0.00278 -0.07117 0.01136 C -0.07604 0.01576 -0.08124 0.01924 -0.08645 0.02271 C -0.09114 0.02596 -0.09704 0.02619 -0.10173 0.02943 C -0.10798 0.03384 -0.1118 0.03615 -0.11874 0.03847 C -0.12482 0.04403 -0.12187 0.04195 -0.12708 0.04519 " pathEditMode="relative" ptsTypes="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75 0.09433 C -0.28767 0.09525 -0.29496 0.09456 -0.30989 0.09966 C -0.31962 0.10267 -0.3158 0.09966 -0.32361 0.1029 C -0.32621 0.10406 -0.32864 0.10522 -0.33107 0.10638 C -0.33246 0.10707 -0.33489 0.10823 -0.33489 0.10846 C -0.34514 0.12329 -0.35816 0.13442 -0.36927 0.14485 C -0.37882 0.15365 -0.38628 0.16825 -0.39427 0.18285 C -0.39878 0.19097 -0.4059 0.19027 -0.41094 0.19676 C -0.41614 0.20325 -0.42101 0.21159 -0.42621 0.21762 C -0.42916 0.22086 -0.43055 0.22063 -0.43316 0.22457 C -0.44028 0.23616 -0.44705 0.24798 -0.45364 0.26119 C -0.45885 0.27185 -0.4625 0.28621 -0.46649 0.29919 C -0.46892 0.30707 -0.46857 0.30151 -0.47031 0.30962 C -0.47274 0.32121 -0.47482 0.33372 -0.47795 0.34438 C -0.47916 0.35342 -0.48125 0.36385 -0.48333 0.37243 C -0.48628 0.38517 -0.48923 0.39143 -0.48923 0.40719 " pathEditMode="relative" rAng="0" ptsTypes="fffffffffffffff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5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8007E-6 C 0.0059 0.01182 0.00486 0.02549 0.00851 0.03847 C 0.01076 0.04705 0.01441 0.05492 0.01701 0.06327 C 0.01996 0.08946 0.01597 0.06535 0.02378 0.0883 C 0.02864 0.10243 0.03073 0.11333 0.03733 0.12677 C 0.03993 0.14508 0.04583 0.15944 0.05087 0.17636 C 0.05417 0.18725 0.0566 0.1993 0.05937 0.21043 C 0.06302 0.24728 0.06719 0.28366 0.07621 0.31889 C 0.08177 0.37683 0.07795 0.33094 0.07795 0.45701 " pathEditMode="relative" ptsTypes="ffffffffA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5 0.55875 C 0.11459 0.57799 0.11337 0.57474 0.10174 0.58587 C 0.09983 0.58772 0.09861 0.59073 0.0967 0.59259 C 0.0934 0.59583 0.08993 0.59861 0.08646 0.60163 C 0.08004 0.60719 0.07726 0.61437 0.06945 0.61739 C 0.05938 0.63129 0.06997 0.61901 0.05764 0.62642 C 0.04462 0.63407 0.03403 0.6438 0.02031 0.64913 C 0.01198 0.65238 0.00729 0.65771 -0.00173 0.66049 C -0.02465 0.66721 -0.04809 0.67092 -0.07118 0.67625 C -0.08663 0.68343 -0.10555 0.68204 -0.12205 0.68761 C -0.27535 0.68552 -0.24566 0.69039 -0.32378 0.67857 C -0.33107 0.67532 -0.33802 0.67393 -0.34566 0.67393 " pathEditMode="relative" ptsTypes="fffffffffff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75  0.125 0.16686  C 0.125 0.25897  0.069 0.33372  0.0 0.33372  C -0.069 0.33372  -0.125 0.25897  -0.125 0.16686  C -0.125 0.07475  -0.069 0.0  0.0 0.0  Z" pathEditMode="relative" ptsTypes="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75  0.125 0.16686  C 0.125 0.25897  0.069 0.33372  0.0 0.33372  C -0.069 0.33372  -0.125 0.25897  -0.125 0.16686  C -0.125 0.07475  -0.069 0.0  0.0 0.0  Z" pathEditMode="relative" ptsTypes="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2D05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292725" y="1844675"/>
            <a:ext cx="2663825" cy="3095625"/>
          </a:xfrm>
          <a:prstGeom prst="triangle">
            <a:avLst>
              <a:gd name="adj" fmla="val 79083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11188" y="1268413"/>
            <a:ext cx="3671887" cy="4391025"/>
          </a:xfrm>
          <a:prstGeom prst="triangle">
            <a:avLst>
              <a:gd name="adj" fmla="val 79083"/>
            </a:avLst>
          </a:prstGeom>
          <a:solidFill>
            <a:srgbClr val="FF0000">
              <a:alpha val="6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372225" y="1916113"/>
            <a:ext cx="1295400" cy="1511300"/>
          </a:xfrm>
          <a:prstGeom prst="triangle">
            <a:avLst>
              <a:gd name="adj" fmla="val 79083"/>
            </a:avLst>
          </a:prstGeom>
          <a:solidFill>
            <a:srgbClr val="FFEF66"/>
          </a:solidFill>
          <a:ln w="9525">
            <a:solidFill>
              <a:srgbClr val="FFE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484438" y="1268413"/>
            <a:ext cx="1295400" cy="1511300"/>
          </a:xfrm>
          <a:prstGeom prst="triangle">
            <a:avLst>
              <a:gd name="adj" fmla="val 79083"/>
            </a:avLst>
          </a:prstGeom>
          <a:solidFill>
            <a:srgbClr val="FFEF66"/>
          </a:solidFill>
          <a:ln w="9525">
            <a:solidFill>
              <a:srgbClr val="FFE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492500" y="1268413"/>
            <a:ext cx="792163" cy="4392612"/>
          </a:xfrm>
          <a:prstGeom prst="line">
            <a:avLst/>
          </a:prstGeom>
          <a:noFill/>
          <a:ln w="57150">
            <a:solidFill>
              <a:srgbClr val="F2796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380288" y="1844675"/>
            <a:ext cx="576262" cy="3095625"/>
          </a:xfrm>
          <a:prstGeom prst="line">
            <a:avLst/>
          </a:prstGeom>
          <a:noFill/>
          <a:ln w="57150">
            <a:solidFill>
              <a:srgbClr val="F2796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11188" y="1268413"/>
            <a:ext cx="2881312" cy="4392612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5292725" y="1916113"/>
            <a:ext cx="2089150" cy="3095625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740525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Если две стороны одного треугольника пропорциональны </a:t>
            </a:r>
          </a:p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двум сторонам другого</a:t>
            </a:r>
          </a:p>
        </p:txBody>
      </p:sp>
      <p:sp>
        <p:nvSpPr>
          <p:cNvPr id="13" name="WordArt 16"/>
          <p:cNvSpPr>
            <a:spLocks noChangeArrowheads="1" noChangeShapeType="1" noTextEdit="1"/>
          </p:cNvSpPr>
          <p:nvPr/>
        </p:nvSpPr>
        <p:spPr bwMode="auto">
          <a:xfrm>
            <a:off x="3635375" y="1196975"/>
            <a:ext cx="297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 углы между ними равны</a:t>
            </a:r>
          </a:p>
        </p:txBody>
      </p:sp>
      <p:sp>
        <p:nvSpPr>
          <p:cNvPr id="14" name="WordArt 17"/>
          <p:cNvSpPr>
            <a:spLocks noChangeArrowheads="1" noChangeShapeType="1" noTextEdit="1"/>
          </p:cNvSpPr>
          <p:nvPr/>
        </p:nvSpPr>
        <p:spPr bwMode="auto">
          <a:xfrm>
            <a:off x="4140200" y="1773238"/>
            <a:ext cx="2544763" cy="760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то такие треугольники 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подобны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767263" y="5373688"/>
            <a:ext cx="37625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Второй признак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подобия треугольников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97103072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2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200"/>
                            </p:stCondLst>
                            <p:childTnLst>
                              <p:par>
                                <p:cTn id="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2D05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 rot="21390273">
            <a:off x="4656138" y="1266825"/>
            <a:ext cx="3313112" cy="2376488"/>
          </a:xfrm>
          <a:prstGeom prst="triangle">
            <a:avLst>
              <a:gd name="adj" fmla="val 19597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21390273">
            <a:off x="1428750" y="1773238"/>
            <a:ext cx="4359275" cy="3708400"/>
          </a:xfrm>
          <a:prstGeom prst="triangle">
            <a:avLst>
              <a:gd name="adj" fmla="val 13301"/>
            </a:avLst>
          </a:prstGeom>
          <a:solidFill>
            <a:srgbClr val="FF0000">
              <a:alpha val="2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908175" y="1916113"/>
            <a:ext cx="3959225" cy="33845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219700" y="1341438"/>
            <a:ext cx="2808288" cy="2159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1547813" y="1916113"/>
            <a:ext cx="360362" cy="36734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4716463" y="1412875"/>
            <a:ext cx="503237" cy="23764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1547813" y="5373688"/>
            <a:ext cx="4319587" cy="2159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4716463" y="3500438"/>
            <a:ext cx="3311525" cy="2159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WordArt 16"/>
          <p:cNvSpPr>
            <a:spLocks noChangeArrowheads="1" noChangeShapeType="1" noTextEdit="1"/>
          </p:cNvSpPr>
          <p:nvPr/>
        </p:nvSpPr>
        <p:spPr bwMode="auto">
          <a:xfrm>
            <a:off x="3578539" y="116549"/>
            <a:ext cx="5068069" cy="12248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Если три стороны одного треугольника,</a:t>
            </a:r>
          </a:p>
          <a:p>
            <a:pPr algn="ctr"/>
            <a:r>
              <a:rPr lang="ru-RU" sz="20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пропорциональны </a:t>
            </a:r>
            <a:r>
              <a:rPr lang="ru-RU" sz="2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трём сторонам другого</a:t>
            </a:r>
            <a:r>
              <a:rPr lang="ru-RU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13" name="WordArt 17"/>
          <p:cNvSpPr>
            <a:spLocks noChangeArrowheads="1" noChangeShapeType="1" noTextEdit="1"/>
          </p:cNvSpPr>
          <p:nvPr/>
        </p:nvSpPr>
        <p:spPr bwMode="auto">
          <a:xfrm>
            <a:off x="1547813" y="5805488"/>
            <a:ext cx="6683375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то такие треугольники подобны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40053" y="475538"/>
            <a:ext cx="33078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Третий признак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подобия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треугольников </a:t>
            </a:r>
          </a:p>
        </p:txBody>
      </p:sp>
    </p:spTree>
    <p:extLst>
      <p:ext uri="{BB962C8B-B14F-4D97-AF65-F5344CB8AC3E}">
        <p14:creationId xmlns="" xmlns:p14="http://schemas.microsoft.com/office/powerpoint/2010/main" val="146064417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205</Words>
  <Application>Microsoft Office PowerPoint</Application>
  <PresentationFormat>Экран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Слайд 1</vt:lpstr>
      <vt:lpstr>Девиз урока</vt:lpstr>
      <vt:lpstr>Цель урока: обобщение по теме  «Признаки подобия треугольников».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Решение задач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metod</cp:lastModifiedBy>
  <cp:revision>47</cp:revision>
  <dcterms:created xsi:type="dcterms:W3CDTF">2012-03-14T18:50:01Z</dcterms:created>
  <dcterms:modified xsi:type="dcterms:W3CDTF">2015-01-01T05:59:57Z</dcterms:modified>
</cp:coreProperties>
</file>