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0%BE%D1%80%D1%82%D1%80%D0%B5%D1%82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642918"/>
            <a:ext cx="8358246" cy="5500725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rgbClr val="0070C0"/>
                </a:solidFill>
              </a:rPr>
              <a:t>Парсуна</a:t>
            </a:r>
            <a:r>
              <a:rPr lang="ru-RU" sz="3200" dirty="0" smtClean="0"/>
              <a:t>-</a:t>
            </a:r>
            <a:r>
              <a:rPr lang="ru-RU" sz="3200" dirty="0" smtClean="0"/>
              <a:t>ранний «примитивный» жанр портрета в Русском царстве, в своих живописных средствах находившийся в зависимости от иконописи.</a:t>
            </a:r>
            <a:br>
              <a:rPr lang="ru-RU" sz="3200" dirty="0" smtClean="0"/>
            </a:br>
            <a:r>
              <a:rPr lang="ru-RU" sz="3200" dirty="0" smtClean="0"/>
              <a:t>Первоначально синоним современного понятия </a:t>
            </a:r>
            <a:r>
              <a:rPr lang="ru-RU" sz="3200" i="1" dirty="0" smtClean="0">
                <a:hlinkClick r:id="rId2" tooltip="Портрет"/>
              </a:rPr>
              <a:t>портрет</a:t>
            </a:r>
            <a:r>
              <a:rPr lang="ru-RU" sz="3200" dirty="0" smtClean="0"/>
              <a:t> вне зависимости от стиля, техники изображения, места и времени написания, искажение слова «персона», которым в </a:t>
            </a:r>
            <a:r>
              <a:rPr lang="ru-RU" sz="4000" u="sng" dirty="0" smtClean="0">
                <a:solidFill>
                  <a:srgbClr val="0070C0"/>
                </a:solidFill>
              </a:rPr>
              <a:t>XVII</a:t>
            </a:r>
            <a:r>
              <a:rPr lang="ru-RU" sz="3200" dirty="0" smtClean="0"/>
              <a:t> веке назывались светские портреты.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00694" y="274638"/>
            <a:ext cx="3186106" cy="6011882"/>
          </a:xfrm>
        </p:spPr>
        <p:txBody>
          <a:bodyPr>
            <a:normAutofit/>
          </a:bodyPr>
          <a:lstStyle/>
          <a:p>
            <a:r>
              <a:rPr lang="ru-RU" dirty="0" smtClean="0"/>
              <a:t>Петр Первый</a:t>
            </a:r>
            <a:endParaRPr lang="ru-RU" dirty="0"/>
          </a:p>
        </p:txBody>
      </p:sp>
      <p:pic>
        <p:nvPicPr>
          <p:cNvPr id="9218" name="Picture 2" descr="C:\Users\Мария\Desktop\картинки\27ef85824e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5"/>
            <a:ext cx="4557740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643570" y="274638"/>
            <a:ext cx="3500430" cy="6011882"/>
          </a:xfrm>
        </p:spPr>
        <p:txBody>
          <a:bodyPr/>
          <a:lstStyle/>
          <a:p>
            <a:r>
              <a:rPr lang="ru-RU" dirty="0" smtClean="0"/>
              <a:t>Наталья Кирилловна Нарышкина</a:t>
            </a:r>
            <a:endParaRPr lang="ru-RU" dirty="0"/>
          </a:p>
        </p:txBody>
      </p:sp>
      <p:pic>
        <p:nvPicPr>
          <p:cNvPr id="10242" name="Picture 2" descr="C:\Users\Мария\Desktop\картинки\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285728"/>
            <a:ext cx="5357849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28982" cy="6297634"/>
          </a:xfrm>
        </p:spPr>
        <p:txBody>
          <a:bodyPr>
            <a:normAutofit/>
          </a:bodyPr>
          <a:lstStyle/>
          <a:p>
            <a:r>
              <a:rPr lang="ru-RU" dirty="0" smtClean="0"/>
              <a:t>Евдокия Федоровна Лопухина</a:t>
            </a:r>
            <a:endParaRPr lang="ru-RU" dirty="0"/>
          </a:p>
        </p:txBody>
      </p:sp>
      <p:pic>
        <p:nvPicPr>
          <p:cNvPr id="11266" name="Picture 2" descr="C:\Users\Мария\Desktop\картинки\Eudokia_Lopukh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357166"/>
            <a:ext cx="4786345" cy="6143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71480"/>
            <a:ext cx="3214710" cy="542928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Патриарх Никон с клиром.</a:t>
            </a:r>
            <a:endParaRPr lang="ru-RU" sz="4800" dirty="0"/>
          </a:p>
        </p:txBody>
      </p:sp>
      <p:pic>
        <p:nvPicPr>
          <p:cNvPr id="1026" name="Picture 2" descr="C:\Users\Мария\Desktop\картинки\452px-Portrait_of_Patriarx_Nik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4643470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74638"/>
            <a:ext cx="2971792" cy="6083320"/>
          </a:xfrm>
        </p:spPr>
        <p:txBody>
          <a:bodyPr/>
          <a:lstStyle/>
          <a:p>
            <a:r>
              <a:rPr lang="ru-RU" dirty="0" smtClean="0"/>
              <a:t>Михаил</a:t>
            </a:r>
            <a:br>
              <a:rPr lang="ru-RU" dirty="0" smtClean="0"/>
            </a:br>
            <a:r>
              <a:rPr lang="ru-RU" dirty="0" smtClean="0"/>
              <a:t>Скопин –</a:t>
            </a:r>
            <a:br>
              <a:rPr lang="ru-RU" dirty="0" smtClean="0"/>
            </a:br>
            <a:r>
              <a:rPr lang="ru-RU" dirty="0" smtClean="0"/>
              <a:t>Шуйский</a:t>
            </a:r>
            <a:endParaRPr lang="ru-RU" dirty="0"/>
          </a:p>
        </p:txBody>
      </p:sp>
      <p:pic>
        <p:nvPicPr>
          <p:cNvPr id="2050" name="Picture 2" descr="C:\Users\Мария\Desktop\картинки\D2IsaUs-Yr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5000659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274638"/>
            <a:ext cx="3043230" cy="5869006"/>
          </a:xfrm>
        </p:spPr>
        <p:txBody>
          <a:bodyPr/>
          <a:lstStyle/>
          <a:p>
            <a:r>
              <a:rPr lang="ru-RU" sz="4000" dirty="0" smtClean="0"/>
              <a:t>Царь </a:t>
            </a:r>
            <a:br>
              <a:rPr lang="ru-RU" sz="4000" dirty="0" smtClean="0"/>
            </a:br>
            <a:r>
              <a:rPr lang="ru-RU" sz="4000" dirty="0" smtClean="0"/>
              <a:t>Алексей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Михайлович</a:t>
            </a:r>
            <a:endParaRPr lang="ru-RU" sz="4000" dirty="0"/>
          </a:p>
        </p:txBody>
      </p:sp>
      <p:pic>
        <p:nvPicPr>
          <p:cNvPr id="3074" name="Picture 2" descr="C:\Users\Мария\Desktop\картинки\DcxLx-aDf9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485778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114668" cy="6083320"/>
          </a:xfrm>
        </p:spPr>
        <p:txBody>
          <a:bodyPr/>
          <a:lstStyle/>
          <a:p>
            <a:r>
              <a:rPr lang="ru-RU" dirty="0" smtClean="0"/>
              <a:t>Князь</a:t>
            </a:r>
            <a:br>
              <a:rPr lang="ru-RU" dirty="0" smtClean="0"/>
            </a:br>
            <a:r>
              <a:rPr lang="ru-RU" dirty="0" smtClean="0"/>
              <a:t>Иван</a:t>
            </a:r>
            <a:br>
              <a:rPr lang="ru-RU" dirty="0" smtClean="0"/>
            </a:br>
            <a:r>
              <a:rPr lang="ru-RU" dirty="0" smtClean="0"/>
              <a:t>Борисович</a:t>
            </a:r>
            <a:br>
              <a:rPr lang="ru-RU" dirty="0" smtClean="0"/>
            </a:br>
            <a:r>
              <a:rPr lang="ru-RU" dirty="0" smtClean="0"/>
              <a:t>Репин</a:t>
            </a:r>
            <a:endParaRPr lang="ru-RU" dirty="0"/>
          </a:p>
        </p:txBody>
      </p:sp>
      <p:pic>
        <p:nvPicPr>
          <p:cNvPr id="4098" name="Picture 2" descr="C:\Users\Мария\Desktop\картинки\QwfkJK_rN7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450059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274638"/>
            <a:ext cx="3143272" cy="5797568"/>
          </a:xfrm>
        </p:spPr>
        <p:txBody>
          <a:bodyPr/>
          <a:lstStyle/>
          <a:p>
            <a:r>
              <a:rPr lang="ru-RU" sz="4000" dirty="0" smtClean="0"/>
              <a:t>Благоверный</a:t>
            </a:r>
            <a:br>
              <a:rPr lang="ru-RU" sz="4000" dirty="0" smtClean="0"/>
            </a:br>
            <a:r>
              <a:rPr lang="ru-RU" sz="4000" dirty="0" smtClean="0"/>
              <a:t>князь</a:t>
            </a:r>
            <a:br>
              <a:rPr lang="ru-RU" sz="4000" dirty="0" smtClean="0"/>
            </a:br>
            <a:r>
              <a:rPr lang="ru-RU" sz="4000" dirty="0" smtClean="0"/>
              <a:t>Федор</a:t>
            </a:r>
            <a:br>
              <a:rPr lang="ru-RU" sz="4000" dirty="0" smtClean="0"/>
            </a:br>
            <a:r>
              <a:rPr lang="ru-RU" sz="4000" dirty="0" smtClean="0"/>
              <a:t>Иоаннович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Мария\Desktop\картинки\ZmRlM9u023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285728"/>
            <a:ext cx="49292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86446" y="357166"/>
            <a:ext cx="3000396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Иван</a:t>
            </a:r>
            <a:br>
              <a:rPr lang="ru-RU" dirty="0" smtClean="0"/>
            </a:br>
            <a:r>
              <a:rPr lang="ru-RU" dirty="0" smtClean="0"/>
              <a:t>Грозный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4414846" cy="5067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Мария\Desktop\картинки\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357166"/>
            <a:ext cx="48577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072199" y="571500"/>
            <a:ext cx="2428892" cy="5500688"/>
          </a:xfrm>
        </p:spPr>
        <p:txBody>
          <a:bodyPr/>
          <a:lstStyle/>
          <a:p>
            <a:r>
              <a:rPr lang="ru-RU" dirty="0" smtClean="0"/>
              <a:t>Иван</a:t>
            </a:r>
            <a:br>
              <a:rPr lang="ru-RU" dirty="0" smtClean="0"/>
            </a:br>
            <a:r>
              <a:rPr lang="ru-RU" dirty="0" smtClean="0"/>
              <a:t>Грозный</a:t>
            </a:r>
            <a:endParaRPr lang="ru-RU" dirty="0"/>
          </a:p>
        </p:txBody>
      </p:sp>
      <p:pic>
        <p:nvPicPr>
          <p:cNvPr id="7170" name="Picture 2" descr="C:\Users\Мария\Desktop\картинки\6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507209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15074" y="274638"/>
            <a:ext cx="2928926" cy="6226196"/>
          </a:xfrm>
        </p:spPr>
        <p:txBody>
          <a:bodyPr/>
          <a:lstStyle/>
          <a:p>
            <a:r>
              <a:rPr lang="ru-RU" i="1" dirty="0" smtClean="0"/>
              <a:t>Царь</a:t>
            </a:r>
            <a:br>
              <a:rPr lang="ru-RU" i="1" dirty="0" smtClean="0"/>
            </a:br>
            <a:r>
              <a:rPr lang="ru-RU" i="1" dirty="0" smtClean="0"/>
              <a:t>Федор</a:t>
            </a:r>
            <a:br>
              <a:rPr lang="ru-RU" i="1" dirty="0" smtClean="0"/>
            </a:br>
            <a:r>
              <a:rPr lang="ru-RU" i="1" dirty="0" smtClean="0"/>
              <a:t>Иоаннович</a:t>
            </a:r>
            <a:endParaRPr lang="ru-RU" i="1" dirty="0"/>
          </a:p>
        </p:txBody>
      </p:sp>
      <p:pic>
        <p:nvPicPr>
          <p:cNvPr id="8194" name="Picture 2" descr="C:\Users\Мария\Desktop\картинки\anons_2050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5857915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Парсуна-ранний «примитивный» жанр портрета в Русском царстве, в своих живописных средствах находившийся в зависимости от иконописи. Первоначально синоним современного понятия портрет вне зависимости от стиля, техники изображения, места и времени написания, искажение слова «персона», которым в XVII веке назывались светские портреты. </vt:lpstr>
      <vt:lpstr>Патриарх Никон с клиром.</vt:lpstr>
      <vt:lpstr>Михаил Скопин – Шуйский</vt:lpstr>
      <vt:lpstr>Царь  Алексей  Михайлович</vt:lpstr>
      <vt:lpstr>Князь Иван Борисович Репин</vt:lpstr>
      <vt:lpstr>Благоверный князь Федор Иоаннович </vt:lpstr>
      <vt:lpstr>Иван Грозный</vt:lpstr>
      <vt:lpstr>Иван Грозный</vt:lpstr>
      <vt:lpstr>Царь Федор Иоаннович</vt:lpstr>
      <vt:lpstr>Петр Первый</vt:lpstr>
      <vt:lpstr>Наталья Кирилловна Нарышкина</vt:lpstr>
      <vt:lpstr>Евдокия Федоровна Лопухина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Парсуна-ранний «примитивный» жанр портрета в Русском царстве, в своих живописных средствах находившийся в зависимости от иконописи. Первоначально синоним современного понятия портрет вне зависимости от стиля, техники изображения, места и времени написания, искажение слова «персона», которым в XVII веке назывались светские портреты. </dc:title>
  <dc:creator>Мария</dc:creator>
  <cp:lastModifiedBy>Мария</cp:lastModifiedBy>
  <cp:revision>6</cp:revision>
  <dcterms:created xsi:type="dcterms:W3CDTF">2013-05-12T18:20:46Z</dcterms:created>
  <dcterms:modified xsi:type="dcterms:W3CDTF">2013-05-12T19:14:03Z</dcterms:modified>
</cp:coreProperties>
</file>