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2" r:id="rId4"/>
    <p:sldId id="273" r:id="rId5"/>
    <p:sldId id="260" r:id="rId6"/>
    <p:sldId id="264" r:id="rId7"/>
    <p:sldId id="261" r:id="rId8"/>
    <p:sldId id="265" r:id="rId9"/>
    <p:sldId id="263" r:id="rId10"/>
    <p:sldId id="266" r:id="rId11"/>
    <p:sldId id="269" r:id="rId12"/>
    <p:sldId id="270" r:id="rId13"/>
    <p:sldId id="274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1E3F-9AA0-4A1C-9182-1296B7EB1149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EA90-D17D-4DB4-8C38-9BC53AE38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C5D4-0BB3-4DD8-A627-FE502B2DC228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435E-80CB-4556-AE60-9633A0825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2E5CB-A021-499A-89A0-8A9835FB0E2F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0DAFA-CDE6-40DB-A90E-F371D41AC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875A7-DFAD-46B0-9BE7-D2071A5A056A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D482-0DBB-45CD-BEC6-303EF818B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2003-59F1-4591-A289-12F3C5AC3775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6168-89CE-4ACA-B3A5-63A019D03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0109-3B2F-44C0-9188-9B6F6710D7EE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FA65-51C1-4C8F-B003-F0DCB3ED8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4A32-F5BE-4020-AC1C-DE44E9A71931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DAFA-D0C1-4319-94AE-FF0C128CD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5DDA-3691-47B0-9DF3-B9C7DE4A469C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23DE-7F0C-4374-8965-F307C577C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02B1-7B12-468B-8478-4AAC96D00B88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A23E-9F4B-49A4-BB8D-4DCBD9E15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63EF-F389-403B-8F0D-33F63758CD6D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CB2D-69E6-4175-BD85-5803B1899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EAD2-44D7-4159-A9A1-0CDC1C174ABF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2E54-DBC1-4DA0-A49B-DE02E51AB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6FA03-1433-47A3-AFE3-B0A3B27D50CB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419E8A-8324-473E-B8FC-28F14596B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idzl.com/forum/viewtopic.php" TargetMode="External"/><Relationship Id="rId2" Type="http://schemas.openxmlformats.org/officeDocument/2006/relationships/hyperlink" Target="http://ru.wikipedi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les.tvspas.ru/Vide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Церковный Собор 1654 года (Патриарх Никон представляет новые богослужебные тексты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225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27088" y="1844675"/>
            <a:ext cx="7772400" cy="2592388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6000" b="1">
                <a:solidFill>
                  <a:srgbClr val="C00000"/>
                </a:solidFill>
                <a:cs typeface="Arial" charset="0"/>
              </a:rPr>
              <a:t>В</a:t>
            </a:r>
            <a:r>
              <a:rPr lang="en-US" sz="6000" b="1">
                <a:solidFill>
                  <a:srgbClr val="C00000"/>
                </a:solidFill>
                <a:cs typeface="Arial" charset="0"/>
              </a:rPr>
              <a:t>ласть и церковь.</a:t>
            </a:r>
            <a:br>
              <a:rPr lang="en-US" sz="6000" b="1">
                <a:solidFill>
                  <a:srgbClr val="C00000"/>
                </a:solidFill>
                <a:cs typeface="Arial" charset="0"/>
              </a:rPr>
            </a:br>
            <a:r>
              <a:rPr lang="en-US" sz="6000" b="1">
                <a:solidFill>
                  <a:srgbClr val="C00000"/>
                </a:solidFill>
                <a:cs typeface="Arial" charset="0"/>
              </a:rPr>
              <a:t>Церковный раскол.</a:t>
            </a:r>
            <a:endParaRPr lang="ru-RU" sz="6000" b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300663"/>
            <a:ext cx="4606926" cy="147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</a:t>
            </a:r>
            <a:r>
              <a:rPr lang="en-US" sz="24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резентация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учителя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истории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МБОУ СОШ </a:t>
            </a:r>
            <a:r>
              <a:rPr lang="ru-RU" sz="2400" b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№ 22</a:t>
            </a:r>
          </a:p>
          <a:p>
            <a:pPr algn="ctr">
              <a:defRPr/>
            </a:pPr>
            <a:r>
              <a:rPr lang="ru-RU" sz="2400" b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Фролковой В.Б.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ru-RU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250" y="44450"/>
            <a:ext cx="8928100" cy="1152525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Протопоп Аввакум (1620-1682) – руководитель старообрядцев, выступил против реформы Никона </a:t>
            </a:r>
            <a:endParaRPr lang="ru-RU" sz="24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341438"/>
            <a:ext cx="7386637" cy="532765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 txBox="1">
            <a:spLocks noChangeArrowheads="1"/>
          </p:cNvSpPr>
          <p:nvPr/>
        </p:nvSpPr>
        <p:spPr bwMode="auto">
          <a:xfrm>
            <a:off x="3276600" y="981075"/>
            <a:ext cx="5651500" cy="5616575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000099"/>
                </a:solidFill>
                <a:cs typeface="Arial" charset="0"/>
              </a:rPr>
              <a:t>Глав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а</a:t>
            </a:r>
            <a:r>
              <a:rPr lang="ru-RU" sz="2400" b="1">
                <a:solidFill>
                  <a:srgbClr val="000099"/>
                </a:solidFill>
                <a:cs typeface="Arial" charset="0"/>
              </a:rPr>
              <a:t> старообрядцев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solidFill>
                  <a:srgbClr val="000099"/>
                </a:solidFill>
                <a:cs typeface="Arial" charset="0"/>
              </a:rPr>
              <a:t>В</a:t>
            </a:r>
            <a:r>
              <a:rPr lang="ru-RU" sz="2400" b="1">
                <a:solidFill>
                  <a:srgbClr val="000099"/>
                </a:solidFill>
                <a:cs typeface="Arial" charset="0"/>
              </a:rPr>
              <a:t>стретил реформы отрицательно, считая первоосновой веры русские источники.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solidFill>
                  <a:srgbClr val="000099"/>
                </a:solidFill>
                <a:cs typeface="Arial" charset="0"/>
              </a:rPr>
              <a:t>Б</a:t>
            </a:r>
            <a:r>
              <a:rPr lang="ru-RU" sz="2400" b="1">
                <a:solidFill>
                  <a:srgbClr val="000099"/>
                </a:solidFill>
                <a:cs typeface="Arial" charset="0"/>
              </a:rPr>
              <a:t>ыл сослан в 1653 г. в Сибирь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solidFill>
                  <a:srgbClr val="000099"/>
                </a:solidFill>
                <a:cs typeface="Arial" charset="0"/>
              </a:rPr>
              <a:t>В</a:t>
            </a:r>
            <a:r>
              <a:rPr lang="ru-RU" sz="2400" b="1">
                <a:solidFill>
                  <a:srgbClr val="000099"/>
                </a:solidFill>
                <a:cs typeface="Arial" charset="0"/>
              </a:rPr>
              <a:t> 1663 г. после кратковременного возвращение в Москву был отправлен в Пустозерск, где провел 15 лет  в земляной тюрьме.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000099"/>
                </a:solidFill>
                <a:cs typeface="Arial" charset="0"/>
              </a:rPr>
              <a:t>В 1682 г. был сожжен вместе со своими соратниками по царскому приказу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.</a:t>
            </a:r>
            <a:endParaRPr lang="ru-RU" sz="2400" b="1">
              <a:solidFill>
                <a:srgbClr val="000099"/>
              </a:solidFill>
              <a:cs typeface="Arial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52513"/>
            <a:ext cx="2928937" cy="4897437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684213" y="115888"/>
            <a:ext cx="7805737" cy="706437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C00000"/>
                </a:solidFill>
                <a:cs typeface="Arial" charset="0"/>
              </a:rPr>
              <a:t>Протопоп Аввакум 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nimBg="1"/>
      <p:bldP spid="112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188913"/>
            <a:ext cx="8870950" cy="568801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14400" y="6305550"/>
            <a:ext cx="683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>
                <a:solidFill>
                  <a:srgbClr val="000099"/>
                </a:solidFill>
              </a:rPr>
              <a:t>Григорий Мясоедов</a:t>
            </a:r>
            <a:r>
              <a:rPr lang="en-US" b="1">
                <a:solidFill>
                  <a:srgbClr val="000099"/>
                </a:solidFill>
              </a:rPr>
              <a:t>.</a:t>
            </a:r>
            <a:r>
              <a:rPr lang="ru-RU" b="1">
                <a:solidFill>
                  <a:srgbClr val="000099"/>
                </a:solidFill>
              </a:rPr>
              <a:t> "Сожжение протопопа Аввакума“</a:t>
            </a:r>
            <a:r>
              <a:rPr lang="en-US" b="1">
                <a:solidFill>
                  <a:srgbClr val="000099"/>
                </a:solidFill>
              </a:rPr>
              <a:t>.  </a:t>
            </a:r>
            <a:r>
              <a:rPr lang="ru-RU" b="1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19063" y="101600"/>
            <a:ext cx="8916987" cy="2678113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  <a:cs typeface="Arial" charset="0"/>
              </a:rPr>
              <a:t>Раскольник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и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 (старообрядцы) о</a:t>
            </a:r>
            <a:r>
              <a:rPr lang="ru-RU" sz="2400" b="1">
                <a:solidFill>
                  <a:srgbClr val="000099"/>
                </a:solidFill>
                <a:cs typeface="Arial" charset="0"/>
              </a:rPr>
              <a:t>тказ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ывались </a:t>
            </a:r>
            <a:r>
              <a:rPr lang="ru-RU" sz="2400" b="1">
                <a:solidFill>
                  <a:srgbClr val="000099"/>
                </a:solidFill>
                <a:cs typeface="Arial" charset="0"/>
              </a:rPr>
              <a:t>подчиняться государству, которое поддерживало Никона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;</a:t>
            </a:r>
            <a:endParaRPr lang="ru-RU" sz="2400" b="1">
              <a:solidFill>
                <a:srgbClr val="000099"/>
              </a:solidFill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2400" b="1">
                <a:solidFill>
                  <a:srgbClr val="000099"/>
                </a:solidFill>
                <a:cs typeface="Arial" charset="0"/>
              </a:rPr>
              <a:t>Отказывались платить налоги и выполнять государственные повинности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;</a:t>
            </a:r>
            <a:endParaRPr lang="ru-RU" sz="2400" b="1">
              <a:solidFill>
                <a:srgbClr val="000099"/>
              </a:solidFill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2400" b="1">
                <a:solidFill>
                  <a:srgbClr val="000099"/>
                </a:solidFill>
                <a:cs typeface="Arial" charset="0"/>
              </a:rPr>
              <a:t>Отказывались выполнять повинности в пользу официальной церкви</a:t>
            </a:r>
            <a:r>
              <a:rPr lang="en-US" sz="2400" b="1">
                <a:solidFill>
                  <a:srgbClr val="000099"/>
                </a:solidFill>
                <a:cs typeface="Arial" charset="0"/>
              </a:rPr>
              <a:t>.</a:t>
            </a:r>
            <a:endParaRPr lang="ru-RU" sz="2400" b="1">
              <a:solidFill>
                <a:srgbClr val="000099"/>
              </a:solidFill>
              <a:cs typeface="Arial" charset="0"/>
            </a:endParaRPr>
          </a:p>
        </p:txBody>
      </p:sp>
      <p:pic>
        <p:nvPicPr>
          <p:cNvPr id="40962" name="Picture 2" descr="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25" y="2963863"/>
            <a:ext cx="6804025" cy="340360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0375" y="6357938"/>
            <a:ext cx="813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Суриков В.И. Боярыня Морозова. </a:t>
            </a:r>
            <a:endParaRPr 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  <a:latin typeface="Arial" charset="0"/>
                <a:cs typeface="Arial" charset="0"/>
              </a:rPr>
              <a:t>Вывод:</a:t>
            </a:r>
            <a:endParaRPr lang="ru-RU" b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83187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Arial" charset="0"/>
                <a:cs typeface="Arial" charset="0"/>
              </a:rPr>
              <a:t>Церковь, укрепившая свои позиции после Смуты, попыталась занять господствующее положение в политической системе страны.</a:t>
            </a:r>
          </a:p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Arial" charset="0"/>
                <a:cs typeface="Arial" charset="0"/>
              </a:rPr>
              <a:t>Однако в условиях усиления самодержавия это привело к конфликту церковной и светской власти.</a:t>
            </a:r>
          </a:p>
          <a:p>
            <a:pPr eaLnBrk="1" hangingPunct="1"/>
            <a:r>
              <a:rPr lang="ru-RU" b="1" smtClean="0">
                <a:solidFill>
                  <a:srgbClr val="000099"/>
                </a:solidFill>
                <a:latin typeface="Arial" charset="0"/>
                <a:cs typeface="Arial" charset="0"/>
              </a:rPr>
              <a:t>П</a:t>
            </a:r>
            <a:r>
              <a:rPr lang="en-US" b="1" smtClean="0">
                <a:solidFill>
                  <a:srgbClr val="000099"/>
                </a:solidFill>
                <a:latin typeface="Arial" charset="0"/>
                <a:cs typeface="Arial" charset="0"/>
              </a:rPr>
              <a:t>оражение церкви в этом столкновении подготовило почву для превращения ее в придаток государственной власти.</a:t>
            </a:r>
            <a:endParaRPr lang="ru-RU" b="1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ChangeArrowheads="1"/>
          </p:cNvSpPr>
          <p:nvPr/>
        </p:nvSpPr>
        <p:spPr bwMode="auto">
          <a:xfrm>
            <a:off x="838200" y="685800"/>
            <a:ext cx="7467600" cy="3124200"/>
          </a:xfrm>
          <a:prstGeom prst="downArrowCallout">
            <a:avLst>
              <a:gd name="adj1" fmla="val 59756"/>
              <a:gd name="adj2" fmla="val 59756"/>
              <a:gd name="adj3" fmla="val 16667"/>
              <a:gd name="adj4" fmla="val 66667"/>
            </a:avLst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000099"/>
                </a:solidFill>
                <a:latin typeface="Garamond" pitchFamily="18" charset="0"/>
              </a:rPr>
              <a:t>Домашнее задание</a:t>
            </a:r>
          </a:p>
        </p:txBody>
      </p:sp>
      <p:sp>
        <p:nvSpPr>
          <p:cNvPr id="193539" name="AutoShape 3"/>
          <p:cNvSpPr>
            <a:spLocks noChangeArrowheads="1"/>
          </p:cNvSpPr>
          <p:nvPr/>
        </p:nvSpPr>
        <p:spPr bwMode="auto">
          <a:xfrm>
            <a:off x="228600" y="3657600"/>
            <a:ext cx="8686800" cy="2819400"/>
          </a:xfrm>
          <a:prstGeom prst="horizontalScroll">
            <a:avLst>
              <a:gd name="adj" fmla="val 125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0099"/>
                </a:solidFill>
                <a:latin typeface="Calibri" pitchFamily="34" charset="0"/>
              </a:rPr>
              <a:t>§ </a:t>
            </a:r>
            <a:r>
              <a:rPr lang="en-US" sz="4800" b="1" dirty="0">
                <a:solidFill>
                  <a:srgbClr val="000099"/>
                </a:solidFill>
                <a:latin typeface="Calibri" pitchFamily="34" charset="0"/>
              </a:rPr>
              <a:t>7</a:t>
            </a:r>
            <a:r>
              <a:rPr lang="ru-RU" sz="4800" b="1" dirty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ru-RU" sz="4800" b="1" dirty="0" err="1">
                <a:solidFill>
                  <a:srgbClr val="000099"/>
                </a:solidFill>
                <a:latin typeface="Calibri" pitchFamily="34" charset="0"/>
              </a:rPr>
              <a:t>р</a:t>
            </a:r>
            <a:r>
              <a:rPr lang="ru-RU" sz="4800" b="1" dirty="0">
                <a:solidFill>
                  <a:srgbClr val="000099"/>
                </a:solidFill>
                <a:latin typeface="Calibri" pitchFamily="34" charset="0"/>
              </a:rPr>
              <a:t>/т № 1-</a:t>
            </a:r>
            <a:r>
              <a:rPr lang="en-US" sz="4800" b="1" dirty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ru-RU" sz="4800" b="1" dirty="0">
                <a:solidFill>
                  <a:srgbClr val="000099"/>
                </a:solidFill>
                <a:latin typeface="Calibri" pitchFamily="34" charset="0"/>
              </a:rPr>
              <a:t> стр.</a:t>
            </a:r>
            <a:r>
              <a:rPr lang="en-US" sz="4800" b="1" dirty="0">
                <a:solidFill>
                  <a:srgbClr val="000099"/>
                </a:solidFill>
                <a:latin typeface="Calibri" pitchFamily="34" charset="0"/>
              </a:rPr>
              <a:t> 22-23</a:t>
            </a:r>
            <a:endParaRPr lang="ru-RU" sz="4800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nimBg="1"/>
      <p:bldP spid="1935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69875"/>
            <a:ext cx="8763000" cy="836613"/>
          </a:xfrm>
          <a:prstGeom prst="rect">
            <a:avLst/>
          </a:prstGeom>
          <a:noFill/>
          <a:ln w="762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C00000"/>
                </a:solidFill>
              </a:rPr>
              <a:t>Источники</a:t>
            </a:r>
            <a:r>
              <a:rPr lang="en-US" sz="3600" b="1" dirty="0">
                <a:solidFill>
                  <a:srgbClr val="C00000"/>
                </a:solidFill>
              </a:rPr>
              <a:t> и </a:t>
            </a:r>
            <a:r>
              <a:rPr lang="en-US" sz="3600" b="1" dirty="0" err="1">
                <a:solidFill>
                  <a:srgbClr val="C00000"/>
                </a:solidFill>
              </a:rPr>
              <a:t>интернет-ресурсы</a:t>
            </a:r>
            <a:r>
              <a:rPr lang="en-US" sz="3600" b="1" dirty="0">
                <a:solidFill>
                  <a:srgbClr val="C00000"/>
                </a:solidFill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473200"/>
            <a:ext cx="8763000" cy="4043363"/>
          </a:xfrm>
          <a:prstGeom prst="rect">
            <a:avLst/>
          </a:prstGeom>
          <a:noFill/>
          <a:ln w="762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Данилов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А.А.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стория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России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Конец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XVI-XVIII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  7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– М.: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Просвещение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2010.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Данилов А.А.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Рабочая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тетрадь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Конец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XVI-XVIII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класс. – М.: Просвещение, 2010.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http://ru.wikipedia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3"/>
              </a:rPr>
              <a:t>http://www.leonidzl.com/forum/viewtopic.php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Видеофильм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343 Раскол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 -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4"/>
              </a:rPr>
              <a:t>http://files.tvspas.ru/Video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06363"/>
            <a:ext cx="8856662" cy="706437"/>
          </a:xfrm>
          <a:ln w="76200">
            <a:solidFill>
              <a:srgbClr val="C0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Смутное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время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России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0563" y="2781300"/>
            <a:ext cx="4556125" cy="3911600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У</a:t>
            </a: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пал авторитет патриаршества:                (п. Игнатий короновал Лжедмитрия I на царство).</a:t>
            </a:r>
          </a:p>
          <a:p>
            <a:pPr eaLnBrk="1" hangingPunct="1"/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Церкви и монастыри разграблены и сожжены поляками.</a:t>
            </a:r>
          </a:p>
          <a:p>
            <a:pPr eaLnBrk="1" hangingPunct="1"/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Многие священнослужители убиты.</a:t>
            </a: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4500563" y="1268413"/>
            <a:ext cx="4556125" cy="107791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>
                <a:solidFill>
                  <a:srgbClr val="000099"/>
                </a:solidFill>
                <a:cs typeface="Arial" charset="0"/>
              </a:rPr>
              <a:t>Д</a:t>
            </a:r>
            <a:r>
              <a:rPr lang="en-US" sz="3200" b="1">
                <a:solidFill>
                  <a:srgbClr val="000099"/>
                </a:solidFill>
                <a:cs typeface="Arial" charset="0"/>
              </a:rPr>
              <a:t>уховный кризис в обществе: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618288" y="2349500"/>
            <a:ext cx="0" cy="4953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627813" y="765175"/>
            <a:ext cx="14287" cy="50323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Picture 10" descr="http://assets1.lookatme.ru/assets/article_image-image/dd/b0/2446749/article_image-image-article.ba044c69-f763-4a9f-8b86-eeef05149d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68413"/>
            <a:ext cx="4160837" cy="4810125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080" name="Прямоугольник 10"/>
          <p:cNvSpPr>
            <a:spLocks noChangeArrowheads="1"/>
          </p:cNvSpPr>
          <p:nvPr/>
        </p:nvSpPr>
        <p:spPr bwMode="auto">
          <a:xfrm>
            <a:off x="80963" y="6157913"/>
            <a:ext cx="3978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Венчание на царство </a:t>
            </a:r>
            <a:endParaRPr lang="en-US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Марины Мнишек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260350"/>
            <a:ext cx="4467225" cy="640873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1619 </a:t>
            </a:r>
            <a:r>
              <a:rPr lang="en-US" sz="2800" b="1" u="sng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</a:t>
            </a:r>
            <a:r>
              <a:rPr lang="en-US" sz="2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Возвращение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митрополита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Филарета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польского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плена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Избрание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Филарета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патриархом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церковном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соборе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крепил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авторитет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власть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царя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Михаила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Федоровича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Увеличил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роль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значение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церкви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жизни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государства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404813"/>
            <a:ext cx="4211638" cy="5616575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22250" y="6207125"/>
            <a:ext cx="421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  <a:cs typeface="Arial" charset="0"/>
              </a:rPr>
              <a:t>Патриарх Филарет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8913"/>
            <a:ext cx="2549525" cy="3405187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123" name="Прямоугольник 4"/>
          <p:cNvSpPr>
            <a:spLocks noChangeArrowheads="1"/>
          </p:cNvSpPr>
          <p:nvPr/>
        </p:nvSpPr>
        <p:spPr bwMode="auto">
          <a:xfrm>
            <a:off x="150813" y="3022600"/>
            <a:ext cx="2549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cs typeface="Arial" charset="0"/>
              </a:rPr>
              <a:t>П</a:t>
            </a:r>
            <a:r>
              <a:rPr lang="en-US" b="1">
                <a:solidFill>
                  <a:schemeClr val="bg1"/>
                </a:solidFill>
                <a:cs typeface="Arial" charset="0"/>
              </a:rPr>
              <a:t>атриарх Никон (1652-1666)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6238" y="188913"/>
            <a:ext cx="6048375" cy="136842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1652 г. –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избрание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Никона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новым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патрирхом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России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Picture 2" descr="http://p2.patriarchia.ru/2011/03/04/1233367412/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24288"/>
            <a:ext cx="4330700" cy="288925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90838" y="2205038"/>
            <a:ext cx="6065837" cy="136842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1656 г. –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основание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Новоиерусалиского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монастыря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Москвой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40" name="Picture 4" descr="File:Novoierusalimsky monastyr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" y="3860800"/>
            <a:ext cx="3989388" cy="2852738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Главный вопрос церкви в XVII веке – обновление церковных книг и обрядов:</a:t>
            </a:r>
            <a:endParaRPr lang="ru-RU" sz="32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856662" cy="2260600"/>
          </a:xfrm>
          <a:ln w="76200">
            <a:solidFill>
              <a:srgbClr val="000099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русских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церковных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книгах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накопилось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много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ошибок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церковной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службе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был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обычай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многоголосия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Крестились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двумя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пальцами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6613" y="4149725"/>
            <a:ext cx="7632700" cy="57467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исправлять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Каким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образцам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следовать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350" y="5013325"/>
            <a:ext cx="4176713" cy="6477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Древнерусским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образцам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4400" y="5013325"/>
            <a:ext cx="4105275" cy="6477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Греческим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образцам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84538" y="4724400"/>
            <a:ext cx="576262" cy="28892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57788" y="4724400"/>
            <a:ext cx="719137" cy="28892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0825" y="6237288"/>
            <a:ext cx="8569325" cy="50482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арь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Алексей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Михайлович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патриарх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Никон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6646863" y="5661025"/>
            <a:ext cx="260350" cy="576263"/>
          </a:xfrm>
          <a:prstGeom prst="upArrow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67175" y="5805488"/>
            <a:ext cx="865188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</a:rPr>
              <a:t>?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3" grpId="0" build="p" animBg="1"/>
      <p:bldP spid="4" grpId="0" animBg="1"/>
      <p:bldP spid="5" grpId="0" animBg="1"/>
      <p:bldP spid="6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7" descr="http://chron.eduhmao.ru/img_7_12_0_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chemeClr val="bg1"/>
                </a:solidFill>
                <a:cs typeface="Arial" charset="0"/>
              </a:rPr>
              <a:t>Церковный Собор 1654 года</a:t>
            </a:r>
            <a:r>
              <a:rPr lang="ru-RU" sz="240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400">
                <a:solidFill>
                  <a:schemeClr val="bg1"/>
                </a:solidFill>
                <a:cs typeface="Arial" charset="0"/>
              </a:rPr>
            </a:br>
            <a:r>
              <a:rPr lang="ru-RU" sz="2400">
                <a:solidFill>
                  <a:schemeClr val="bg1"/>
                </a:solidFill>
                <a:cs typeface="Arial" charset="0"/>
              </a:rPr>
              <a:t>(Патриарх Никон представляет новые богослужебные тексты) А. Д. Кившенко, 1880 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576262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1653-1655 гг. – церковная реформа патриарха Никона:</a:t>
            </a:r>
            <a:endParaRPr lang="ru-RU" sz="24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836613"/>
            <a:ext cx="8928100" cy="3413125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К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рещение тремя пальцами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П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оясные поклоны вместо земных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И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справление по греческим образцам икон и церковных книг (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стары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уничтож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ить)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Е</a:t>
            </a: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диногласие во время церковной службы.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«</a:t>
            </a: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А</a:t>
            </a:r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ллилуйя» во время богослужения произносить трижды</a:t>
            </a: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а</a:t>
            </a: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не дважды</a:t>
            </a: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. 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Крестные ходы против солнца, а не навстречу.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445000"/>
            <a:ext cx="1725612" cy="2303463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4075" y="4724400"/>
            <a:ext cx="6911975" cy="197485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1654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церковный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собор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одобрил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реформу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предложил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провести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действующие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обряды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соответствии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только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греческой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с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русской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традицией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>
            <a:off x="4572000" y="4249738"/>
            <a:ext cx="0" cy="47466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6463" y="115888"/>
            <a:ext cx="4295775" cy="65532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Народное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недовольство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Размолвка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царя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патриарха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Никон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предложил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Алексею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Михайловичу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разделить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ним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власть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примеру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царя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Михаила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Федоровича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патриарха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Филарета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    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месяц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имеет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свет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солнца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так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царь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получает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власть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патриарха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представляющего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Бога</a:t>
            </a: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Царь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согласился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таким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предложением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7950" y="115888"/>
            <a:ext cx="4427538" cy="1176337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C00000"/>
                </a:solidFill>
                <a:cs typeface="Arial" charset="0"/>
              </a:rPr>
              <a:t>1653-1655 гг. – церковная реформа патриарха Никона:</a:t>
            </a:r>
            <a:endParaRPr lang="ru-RU" sz="2400" b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425" y="5589588"/>
            <a:ext cx="4437063" cy="10795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1658 </a:t>
            </a: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Никон</a:t>
            </a: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удалился</a:t>
            </a: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Воскресенский</a:t>
            </a: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Новоиерусалимский</a:t>
            </a: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монастырь</a:t>
            </a:r>
            <a:endParaRPr lang="ru-RU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3" name="Picture 11" descr="http://www.peremeny.ru/books/osminog/wp-content/uploads/2009/01/mitrki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79550"/>
            <a:ext cx="3960813" cy="3432175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2388" y="49117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"Царь Алексей Михайлович и Патриарх Никон"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88" y="6237288"/>
            <a:ext cx="4625975" cy="414337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Суд над патриархом Никоном </a:t>
            </a:r>
            <a:r>
              <a:rPr lang="ru-RU" sz="20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(С. Д. Милорадович, 1885 год)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2817813"/>
            <a:ext cx="4500562" cy="326231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2238" y="549275"/>
            <a:ext cx="8913812" cy="2016125"/>
          </a:xfr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Осудил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Никона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лишил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его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сана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патриарха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отправил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вечное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заточение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монастырь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оддержал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церковную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реформу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роклял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всех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ее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противников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старообрядцев-раскольников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протопопа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Аввакума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3068638"/>
            <a:ext cx="4103687" cy="367347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Собор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1666-1667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гг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усугубил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раскол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Русской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православной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церкви</a:t>
            </a:r>
            <a:r>
              <a:rPr lang="en-US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99"/>
                </a:solidFill>
                <a:latin typeface="Arial" charset="0"/>
              </a:rPr>
              <a:t>Выбор в качестве образца для правки греческих источников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делал Москву мировым центром православия.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164388" y="2565400"/>
            <a:ext cx="0" cy="50323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Прямоугольник 8"/>
          <p:cNvSpPr>
            <a:spLocks noChangeArrowheads="1"/>
          </p:cNvSpPr>
          <p:nvPr/>
        </p:nvSpPr>
        <p:spPr bwMode="auto">
          <a:xfrm>
            <a:off x="179388" y="0"/>
            <a:ext cx="8856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cs typeface="Arial" charset="0"/>
              </a:rPr>
              <a:t>1666-1667 гг. – церковный собор: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4" grpId="0" build="p" animBg="1"/>
      <p:bldP spid="92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654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Смутное время в России</vt:lpstr>
      <vt:lpstr>Слайд 3</vt:lpstr>
      <vt:lpstr>Слайд 4</vt:lpstr>
      <vt:lpstr>Главный вопрос церкви в XVII веке – обновление церковных книг и обрядов:</vt:lpstr>
      <vt:lpstr>Слайд 6</vt:lpstr>
      <vt:lpstr>1653-1655 гг. – церковная реформа патриарха Никона:</vt:lpstr>
      <vt:lpstr>Слайд 8</vt:lpstr>
      <vt:lpstr>Суд над патриархом Никоном (С. Д. Милорадович, 1885 год)</vt:lpstr>
      <vt:lpstr>Протопоп Аввакум (1620-1682) – руководитель старообрядцев, выступил против реформы Никона </vt:lpstr>
      <vt:lpstr>Слайд 11</vt:lpstr>
      <vt:lpstr>Слайд 12</vt:lpstr>
      <vt:lpstr>Слайд 13</vt:lpstr>
      <vt:lpstr>Вывод: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modified xsi:type="dcterms:W3CDTF">2014-11-30T15:29:13Z</dcterms:modified>
</cp:coreProperties>
</file>