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83" autoAdjust="0"/>
  </p:normalViewPr>
  <p:slideViewPr>
    <p:cSldViewPr>
      <p:cViewPr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9F39AC-BC22-41CF-A825-B5F3E3D11FF7}" type="datetimeFigureOut">
              <a:rPr lang="ru-RU" smtClean="0"/>
              <a:pPr/>
              <a:t>11.01.2015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48142B-B899-4017-97BF-495C792083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33400"/>
            <a:ext cx="5614780" cy="2868168"/>
          </a:xfrm>
        </p:spPr>
        <p:txBody>
          <a:bodyPr>
            <a:normAutofit/>
          </a:bodyPr>
          <a:lstStyle/>
          <a:p>
            <a:r>
              <a:rPr lang="ru-RU" b="1" dirty="0"/>
              <a:t>Вычислительные приспособления и </a:t>
            </a:r>
            <a:r>
              <a:rPr lang="ru-RU" b="1" dirty="0" smtClean="0"/>
              <a:t>устройства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СУАНЬ-ПАНь</a:t>
            </a:r>
            <a:r>
              <a:rPr lang="ru-RU" dirty="0" smtClean="0"/>
              <a:t> И СОРОБАН</a:t>
            </a:r>
            <a:endParaRPr lang="ru-RU" dirty="0"/>
          </a:p>
        </p:txBody>
      </p:sp>
      <p:pic>
        <p:nvPicPr>
          <p:cNvPr id="4" name="Содержимое 3" descr="su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736"/>
            <a:ext cx="3286148" cy="215946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9765" y="1571612"/>
            <a:ext cx="418838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44362" y="500042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643314"/>
            <a:ext cx="3286148" cy="2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40719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Японии были  проведены сравнительные исследования, которые показали, что те учащиеся, где счёту учили с помощью соробана, более успешно впоследствии овладевали математикой, чем те, где счёту обучались по ныне принятому в Европе подходу (на бумаге, а то и на калькуляторах).</a:t>
            </a:r>
          </a:p>
          <a:p>
            <a:pPr>
              <a:buNone/>
            </a:pPr>
            <a:r>
              <a:rPr lang="ru-RU" dirty="0" smtClean="0"/>
              <a:t>В Японии, где самое  большое  число электронных устройств на душу населения, счёту продолжают обучать с помощью соробана, а бездумное применение электронных машинок учениками в начальных классах попросту запрещено.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Можно подвести итог из вышесказанного, что скромная вычислительная техника прежних веков успешно удовлетворяла потребностям людей того времени и её использование является полезным при обучении счёту.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Я выбрала эту тему, потому что считаю, что тема изучения истории математики и информатики важна и актуальна, так как математика и информатика используются во всех сферах современного информационного общества. Меня заинтересовал вопрос о первых вычислительных устройствах.</a:t>
            </a:r>
          </a:p>
          <a:p>
            <a:pPr>
              <a:buNone/>
            </a:pPr>
            <a:r>
              <a:rPr lang="ru-RU" i="1" dirty="0" smtClean="0"/>
              <a:t>Цель работы:</a:t>
            </a:r>
            <a:r>
              <a:rPr lang="ru-RU" dirty="0" smtClean="0"/>
              <a:t> узнать  больше об объекте своего исследования. </a:t>
            </a:r>
          </a:p>
          <a:p>
            <a:pPr>
              <a:buNone/>
            </a:pPr>
            <a:r>
              <a:rPr lang="ru-RU" i="1" dirty="0" smtClean="0"/>
              <a:t>Задачи: </a:t>
            </a:r>
            <a:br>
              <a:rPr lang="ru-RU" i="1" dirty="0" smtClean="0"/>
            </a:br>
            <a:r>
              <a:rPr lang="ru-RU" dirty="0" smtClean="0"/>
              <a:t>изучить литературу по данной теме; </a:t>
            </a:r>
          </a:p>
          <a:p>
            <a:pPr>
              <a:buNone/>
            </a:pPr>
            <a:r>
              <a:rPr lang="ru-RU" dirty="0" smtClean="0"/>
              <a:t>узнать, в ходе исследования, какие вычислительные приспособления и устройства были в древности и как люди ими пользовались в </a:t>
            </a:r>
            <a:r>
              <a:rPr lang="ru-RU" dirty="0" err="1" smtClean="0"/>
              <a:t>докомпьютерную</a:t>
            </a:r>
            <a:r>
              <a:rPr lang="ru-RU" dirty="0" smtClean="0"/>
              <a:t> эпоху.</a:t>
            </a:r>
          </a:p>
          <a:p>
            <a:pPr>
              <a:buNone/>
            </a:pPr>
            <a:r>
              <a:rPr lang="ru-RU" dirty="0" smtClean="0"/>
              <a:t> В ходе своего исследования я узнала много интересных фактов.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786742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Вот некоторые из них: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Основными этапами развития вычислительной техники являются: </a:t>
            </a:r>
          </a:p>
          <a:p>
            <a:pPr>
              <a:buNone/>
            </a:pPr>
            <a:r>
              <a:rPr lang="ru-RU" dirty="0" smtClean="0"/>
              <a:t>Ручной - до 17 века, </a:t>
            </a:r>
          </a:p>
          <a:p>
            <a:pPr>
              <a:buNone/>
            </a:pPr>
            <a:r>
              <a:rPr lang="ru-RU" dirty="0" smtClean="0"/>
              <a:t>Механический - с середины 17 века,</a:t>
            </a:r>
          </a:p>
          <a:p>
            <a:pPr>
              <a:buNone/>
            </a:pPr>
            <a:r>
              <a:rPr lang="ru-RU" dirty="0" smtClean="0"/>
              <a:t> Электромеханический - с 90-х годов 19 века, </a:t>
            </a:r>
          </a:p>
          <a:p>
            <a:pPr>
              <a:buNone/>
            </a:pPr>
            <a:r>
              <a:rPr lang="ru-RU" dirty="0" smtClean="0"/>
              <a:t>Электронный - с 40 годов 20 века.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Ручной период начался на заре человеческой цивилизации.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quipu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857232"/>
            <a:ext cx="3430265" cy="5026029"/>
          </a:xfrm>
        </p:spPr>
      </p:pic>
      <p:pic>
        <p:nvPicPr>
          <p:cNvPr id="1026" name="Объект 4"/>
          <p:cNvPicPr>
            <a:picLocks noChangeArrowheads="1"/>
          </p:cNvPicPr>
          <p:nvPr/>
        </p:nvPicPr>
        <p:blipFill>
          <a:blip r:embed="rId3" cstate="print"/>
          <a:srcRect b="-278"/>
          <a:stretch>
            <a:fillRect/>
          </a:stretch>
        </p:blipFill>
        <p:spPr bwMode="auto">
          <a:xfrm>
            <a:off x="500034" y="1000108"/>
            <a:ext cx="485778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Одним из первых устройств (V в. до н. э.), облегчавших вычисления, можно считать специальную доску, названную впоследствии абаком (с греч. "счетная доска").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Одна бороздка соответствовала единицам, другая — десяткам и т. д. </a:t>
            </a:r>
            <a:r>
              <a:rPr lang="ru-RU" dirty="0" smtClean="0"/>
              <a:t>Если </a:t>
            </a:r>
            <a:r>
              <a:rPr lang="ru-RU" dirty="0"/>
              <a:t>в какой-то бороздке при счете набиралось более 10 камешков, их снимали и добавляли один камешек в следующий </a:t>
            </a:r>
            <a:r>
              <a:rPr lang="ru-RU" dirty="0" smtClean="0"/>
              <a:t>разряд.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Объект 3"/>
          <p:cNvPicPr>
            <a:picLocks noChangeArrowheads="1"/>
          </p:cNvPicPr>
          <p:nvPr/>
        </p:nvPicPr>
        <p:blipFill>
          <a:blip r:embed="rId2" cstate="print"/>
          <a:srcRect t="-5208" r="-43" b="-409"/>
          <a:stretch>
            <a:fillRect/>
          </a:stretch>
        </p:blipFill>
        <p:spPr bwMode="auto">
          <a:xfrm>
            <a:off x="785786" y="1785926"/>
            <a:ext cx="77153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Суань-пань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Китайская разновидность абака - суаньпань - появилась в VI веке н.э.; </a:t>
            </a:r>
            <a:r>
              <a:rPr lang="ru-RU" dirty="0" err="1" smtClean="0"/>
              <a:t>соробан</a:t>
            </a:r>
            <a:r>
              <a:rPr lang="ru-RU" dirty="0" smtClean="0"/>
              <a:t> </a:t>
            </a:r>
            <a:r>
              <a:rPr lang="ru-RU" dirty="0"/>
              <a:t>же – это японский абак, происходит от китайского суаньпаня, который был завезен в Японию в XV- XVI веках. XVI в. - Создаются русские счеты с десятичной системой счисления.  Они претерпевают с веками значительные изменения, но ими продолжают пользоваться вплоть до 80-х годов 20 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Объект 5"/>
          <p:cNvPicPr>
            <a:picLocks noChangeArrowheads="1"/>
          </p:cNvPicPr>
          <p:nvPr/>
        </p:nvPicPr>
        <p:blipFill>
          <a:blip r:embed="rId2" cstate="print"/>
          <a:srcRect t="-4227" r="-21" b="-552"/>
          <a:stretch>
            <a:fillRect/>
          </a:stretch>
        </p:blipFill>
        <p:spPr bwMode="auto">
          <a:xfrm>
            <a:off x="928662" y="2071678"/>
            <a:ext cx="72152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Суань-пань</a:t>
            </a:r>
            <a:endParaRPr lang="ru-RU" dirty="0"/>
          </a:p>
        </p:txBody>
      </p:sp>
      <p:pic>
        <p:nvPicPr>
          <p:cNvPr id="4" name="Содержимое 3" descr="Abacus_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6693000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</TotalTime>
  <Words>272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Вычислительные приспособления и устройства</vt:lpstr>
      <vt:lpstr>Слайд 2</vt:lpstr>
      <vt:lpstr>Слайд 3</vt:lpstr>
      <vt:lpstr>Слайд 4</vt:lpstr>
      <vt:lpstr>Абак</vt:lpstr>
      <vt:lpstr>АБАК</vt:lpstr>
      <vt:lpstr>Суань-пань</vt:lpstr>
      <vt:lpstr>Слайд 8</vt:lpstr>
      <vt:lpstr>Суань-пань</vt:lpstr>
      <vt:lpstr>СУАНЬ-ПАНь И СОРОБАН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Вычислительные приспособления и устройства от древности до наших дней</dc:title>
  <dc:creator>КАПЫЛ</dc:creator>
  <cp:lastModifiedBy>Пользователь</cp:lastModifiedBy>
  <cp:revision>26</cp:revision>
  <dcterms:created xsi:type="dcterms:W3CDTF">2013-01-21T08:05:03Z</dcterms:created>
  <dcterms:modified xsi:type="dcterms:W3CDTF">2015-01-10T15:03:38Z</dcterms:modified>
</cp:coreProperties>
</file>