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5" r:id="rId1"/>
  </p:sldMasterIdLst>
  <p:notesMasterIdLst>
    <p:notesMasterId r:id="rId26"/>
  </p:notesMasterIdLst>
  <p:handoutMasterIdLst>
    <p:handoutMasterId r:id="rId27"/>
  </p:handoutMasterIdLst>
  <p:sldIdLst>
    <p:sldId id="256" r:id="rId2"/>
    <p:sldId id="364" r:id="rId3"/>
    <p:sldId id="365" r:id="rId4"/>
    <p:sldId id="366" r:id="rId5"/>
    <p:sldId id="367" r:id="rId6"/>
    <p:sldId id="344" r:id="rId7"/>
    <p:sldId id="345" r:id="rId8"/>
    <p:sldId id="350" r:id="rId9"/>
    <p:sldId id="347" r:id="rId10"/>
    <p:sldId id="348" r:id="rId11"/>
    <p:sldId id="352" r:id="rId12"/>
    <p:sldId id="349" r:id="rId13"/>
    <p:sldId id="346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</p:sldIdLst>
  <p:sldSz cx="9144000" cy="6858000" type="screen4x3"/>
  <p:notesSz cx="6858000" cy="96583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99"/>
    <a:srgbClr val="FFFFFF"/>
    <a:srgbClr val="000000"/>
    <a:srgbClr val="FF8A15"/>
    <a:srgbClr val="990066"/>
    <a:srgbClr val="FF9933"/>
    <a:srgbClr val="FF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897" autoAdjust="0"/>
    <p:restoredTop sz="94660"/>
  </p:normalViewPr>
  <p:slideViewPr>
    <p:cSldViewPr>
      <p:cViewPr>
        <p:scale>
          <a:sx n="75" d="100"/>
          <a:sy n="75" d="100"/>
        </p:scale>
        <p:origin x="-275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14C4A0-824A-4674-AB57-5702F211CBFB}" type="doc">
      <dgm:prSet loTypeId="urn:microsoft.com/office/officeart/2005/8/layout/lProcess3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CADD986-6FA2-4F93-9290-83F775FDEC13}">
      <dgm:prSet phldrT="[Текст]" custT="1"/>
      <dgm:spPr/>
      <dgm:t>
        <a:bodyPr/>
        <a:lstStyle/>
        <a:p>
          <a:r>
            <a:rPr lang="ru-RU" sz="1800" dirty="0" smtClean="0"/>
            <a:t>Алгоритм приготовления кофейного напитка </a:t>
          </a:r>
          <a:endParaRPr lang="ru-RU" sz="1800" dirty="0"/>
        </a:p>
      </dgm:t>
    </dgm:pt>
    <dgm:pt modelId="{AB1C0073-CCE7-4551-B44F-E5D649A7E0C7}" type="parTrans" cxnId="{1129439F-64F5-48E7-A54F-D43DC76CA4B6}">
      <dgm:prSet/>
      <dgm:spPr/>
      <dgm:t>
        <a:bodyPr/>
        <a:lstStyle/>
        <a:p>
          <a:endParaRPr lang="ru-RU"/>
        </a:p>
      </dgm:t>
    </dgm:pt>
    <dgm:pt modelId="{962183C1-3107-4123-A164-6494AFF5854B}" type="sibTrans" cxnId="{1129439F-64F5-48E7-A54F-D43DC76CA4B6}">
      <dgm:prSet/>
      <dgm:spPr/>
      <dgm:t>
        <a:bodyPr/>
        <a:lstStyle/>
        <a:p>
          <a:endParaRPr lang="ru-RU"/>
        </a:p>
      </dgm:t>
    </dgm:pt>
    <dgm:pt modelId="{BF590379-D4C4-428A-B163-919480405A5D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BEF37892-5007-456F-959D-E507C0889ABC}" type="sibTrans" cxnId="{682202BC-B029-4222-8B60-3F80F3D336E9}">
      <dgm:prSet/>
      <dgm:spPr/>
      <dgm:t>
        <a:bodyPr/>
        <a:lstStyle/>
        <a:p>
          <a:endParaRPr lang="ru-RU"/>
        </a:p>
      </dgm:t>
    </dgm:pt>
    <dgm:pt modelId="{FBE16F64-0893-4925-9553-399C7D7ABFB5}" type="parTrans" cxnId="{682202BC-B029-4222-8B60-3F80F3D336E9}">
      <dgm:prSet/>
      <dgm:spPr/>
      <dgm:t>
        <a:bodyPr/>
        <a:lstStyle/>
        <a:p>
          <a:endParaRPr lang="ru-RU"/>
        </a:p>
      </dgm:t>
    </dgm:pt>
    <dgm:pt modelId="{48189178-6323-4350-A8ED-71B090CE4F5E}" type="pres">
      <dgm:prSet presAssocID="{8C14C4A0-824A-4674-AB57-5702F211CBF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86A4FE-39C1-43F0-AE49-CEBCB0DDD4EA}" type="pres">
      <dgm:prSet presAssocID="{BF590379-D4C4-428A-B163-919480405A5D}" presName="horFlow" presStyleCnt="0"/>
      <dgm:spPr/>
    </dgm:pt>
    <dgm:pt modelId="{F6B682FE-1195-4FBE-BE33-0C141EDA5307}" type="pres">
      <dgm:prSet presAssocID="{BF590379-D4C4-428A-B163-919480405A5D}" presName="bigChev" presStyleLbl="node1" presStyleIdx="0" presStyleCnt="1" custScaleX="42921"/>
      <dgm:spPr/>
      <dgm:t>
        <a:bodyPr/>
        <a:lstStyle/>
        <a:p>
          <a:endParaRPr lang="ru-RU"/>
        </a:p>
      </dgm:t>
    </dgm:pt>
    <dgm:pt modelId="{34B17399-3EFB-4E75-B665-1C1AF901295B}" type="pres">
      <dgm:prSet presAssocID="{AB1C0073-CCE7-4551-B44F-E5D649A7E0C7}" presName="parTrans" presStyleCnt="0"/>
      <dgm:spPr/>
    </dgm:pt>
    <dgm:pt modelId="{1ACE7A21-6590-4876-9849-74982740D7B2}" type="pres">
      <dgm:prSet presAssocID="{7CADD986-6FA2-4F93-9290-83F775FDEC13}" presName="node" presStyleLbl="alignAccFollowNode1" presStyleIdx="0" presStyleCnt="1" custScaleX="210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FDFEE1-3CFF-4802-9006-F536599C2632}" type="presOf" srcId="{8C14C4A0-824A-4674-AB57-5702F211CBFB}" destId="{48189178-6323-4350-A8ED-71B090CE4F5E}" srcOrd="0" destOrd="0" presId="urn:microsoft.com/office/officeart/2005/8/layout/lProcess3"/>
    <dgm:cxn modelId="{0C2BC9EB-1A7A-478C-BDF4-462059C90698}" type="presOf" srcId="{7CADD986-6FA2-4F93-9290-83F775FDEC13}" destId="{1ACE7A21-6590-4876-9849-74982740D7B2}" srcOrd="0" destOrd="0" presId="urn:microsoft.com/office/officeart/2005/8/layout/lProcess3"/>
    <dgm:cxn modelId="{0820467D-89BB-4B39-8106-12F138E3E95C}" type="presOf" srcId="{BF590379-D4C4-428A-B163-919480405A5D}" destId="{F6B682FE-1195-4FBE-BE33-0C141EDA5307}" srcOrd="0" destOrd="0" presId="urn:microsoft.com/office/officeart/2005/8/layout/lProcess3"/>
    <dgm:cxn modelId="{1129439F-64F5-48E7-A54F-D43DC76CA4B6}" srcId="{BF590379-D4C4-428A-B163-919480405A5D}" destId="{7CADD986-6FA2-4F93-9290-83F775FDEC13}" srcOrd="0" destOrd="0" parTransId="{AB1C0073-CCE7-4551-B44F-E5D649A7E0C7}" sibTransId="{962183C1-3107-4123-A164-6494AFF5854B}"/>
    <dgm:cxn modelId="{682202BC-B029-4222-8B60-3F80F3D336E9}" srcId="{8C14C4A0-824A-4674-AB57-5702F211CBFB}" destId="{BF590379-D4C4-428A-B163-919480405A5D}" srcOrd="0" destOrd="0" parTransId="{FBE16F64-0893-4925-9553-399C7D7ABFB5}" sibTransId="{BEF37892-5007-456F-959D-E507C0889ABC}"/>
    <dgm:cxn modelId="{109E9B36-2927-496F-9246-A62C33AA9378}" type="presParOf" srcId="{48189178-6323-4350-A8ED-71B090CE4F5E}" destId="{A386A4FE-39C1-43F0-AE49-CEBCB0DDD4EA}" srcOrd="0" destOrd="0" presId="urn:microsoft.com/office/officeart/2005/8/layout/lProcess3"/>
    <dgm:cxn modelId="{488FC8F4-8CF3-4065-84D6-9CAD02AEB767}" type="presParOf" srcId="{A386A4FE-39C1-43F0-AE49-CEBCB0DDD4EA}" destId="{F6B682FE-1195-4FBE-BE33-0C141EDA5307}" srcOrd="0" destOrd="0" presId="urn:microsoft.com/office/officeart/2005/8/layout/lProcess3"/>
    <dgm:cxn modelId="{4CB51EFF-1B33-4E6E-B66C-641F3EC8896C}" type="presParOf" srcId="{A386A4FE-39C1-43F0-AE49-CEBCB0DDD4EA}" destId="{34B17399-3EFB-4E75-B665-1C1AF901295B}" srcOrd="1" destOrd="0" presId="urn:microsoft.com/office/officeart/2005/8/layout/lProcess3"/>
    <dgm:cxn modelId="{8F2634C3-4396-468A-AC64-658315E2D21F}" type="presParOf" srcId="{A386A4FE-39C1-43F0-AE49-CEBCB0DDD4EA}" destId="{1ACE7A21-6590-4876-9849-74982740D7B2}" srcOrd="2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14C4A0-824A-4674-AB57-5702F211CBFB}" type="doc">
      <dgm:prSet loTypeId="urn:microsoft.com/office/officeart/2005/8/layout/lProcess3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F590379-D4C4-428A-B163-919480405A5D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FBE16F64-0893-4925-9553-399C7D7ABFB5}" type="parTrans" cxnId="{682202BC-B029-4222-8B60-3F80F3D336E9}">
      <dgm:prSet/>
      <dgm:spPr/>
      <dgm:t>
        <a:bodyPr/>
        <a:lstStyle/>
        <a:p>
          <a:endParaRPr lang="ru-RU"/>
        </a:p>
      </dgm:t>
    </dgm:pt>
    <dgm:pt modelId="{BEF37892-5007-456F-959D-E507C0889ABC}" type="sibTrans" cxnId="{682202BC-B029-4222-8B60-3F80F3D336E9}">
      <dgm:prSet/>
      <dgm:spPr/>
      <dgm:t>
        <a:bodyPr/>
        <a:lstStyle/>
        <a:p>
          <a:endParaRPr lang="ru-RU"/>
        </a:p>
      </dgm:t>
    </dgm:pt>
    <dgm:pt modelId="{7CADD986-6FA2-4F93-9290-83F775FDEC13}">
      <dgm:prSet phldrT="[Текст]" custT="1"/>
      <dgm:spPr/>
      <dgm:t>
        <a:bodyPr/>
        <a:lstStyle/>
        <a:p>
          <a:r>
            <a:rPr lang="ru-RU" sz="1800" dirty="0" smtClean="0"/>
            <a:t>Алгоритм нахождения периметра прямоугольника</a:t>
          </a:r>
          <a:endParaRPr lang="ru-RU" sz="1800" dirty="0"/>
        </a:p>
      </dgm:t>
    </dgm:pt>
    <dgm:pt modelId="{AB1C0073-CCE7-4551-B44F-E5D649A7E0C7}" type="parTrans" cxnId="{1129439F-64F5-48E7-A54F-D43DC76CA4B6}">
      <dgm:prSet/>
      <dgm:spPr/>
      <dgm:t>
        <a:bodyPr/>
        <a:lstStyle/>
        <a:p>
          <a:endParaRPr lang="ru-RU"/>
        </a:p>
      </dgm:t>
    </dgm:pt>
    <dgm:pt modelId="{962183C1-3107-4123-A164-6494AFF5854B}" type="sibTrans" cxnId="{1129439F-64F5-48E7-A54F-D43DC76CA4B6}">
      <dgm:prSet/>
      <dgm:spPr/>
      <dgm:t>
        <a:bodyPr/>
        <a:lstStyle/>
        <a:p>
          <a:endParaRPr lang="ru-RU"/>
        </a:p>
      </dgm:t>
    </dgm:pt>
    <dgm:pt modelId="{48189178-6323-4350-A8ED-71B090CE4F5E}" type="pres">
      <dgm:prSet presAssocID="{8C14C4A0-824A-4674-AB57-5702F211CBF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86A4FE-39C1-43F0-AE49-CEBCB0DDD4EA}" type="pres">
      <dgm:prSet presAssocID="{BF590379-D4C4-428A-B163-919480405A5D}" presName="horFlow" presStyleCnt="0"/>
      <dgm:spPr/>
    </dgm:pt>
    <dgm:pt modelId="{F6B682FE-1195-4FBE-BE33-0C141EDA5307}" type="pres">
      <dgm:prSet presAssocID="{BF590379-D4C4-428A-B163-919480405A5D}" presName="bigChev" presStyleLbl="node1" presStyleIdx="0" presStyleCnt="1" custScaleX="42782"/>
      <dgm:spPr/>
      <dgm:t>
        <a:bodyPr/>
        <a:lstStyle/>
        <a:p>
          <a:endParaRPr lang="ru-RU"/>
        </a:p>
      </dgm:t>
    </dgm:pt>
    <dgm:pt modelId="{34B17399-3EFB-4E75-B665-1C1AF901295B}" type="pres">
      <dgm:prSet presAssocID="{AB1C0073-CCE7-4551-B44F-E5D649A7E0C7}" presName="parTrans" presStyleCnt="0"/>
      <dgm:spPr/>
    </dgm:pt>
    <dgm:pt modelId="{1ACE7A21-6590-4876-9849-74982740D7B2}" type="pres">
      <dgm:prSet presAssocID="{7CADD986-6FA2-4F93-9290-83F775FDEC13}" presName="node" presStyleLbl="alignAccFollowNode1" presStyleIdx="0" presStyleCnt="1" custScaleX="219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619990-56EE-4CCA-88F9-FB8BB0AAA0C7}" type="presOf" srcId="{7CADD986-6FA2-4F93-9290-83F775FDEC13}" destId="{1ACE7A21-6590-4876-9849-74982740D7B2}" srcOrd="0" destOrd="0" presId="urn:microsoft.com/office/officeart/2005/8/layout/lProcess3"/>
    <dgm:cxn modelId="{1129439F-64F5-48E7-A54F-D43DC76CA4B6}" srcId="{BF590379-D4C4-428A-B163-919480405A5D}" destId="{7CADD986-6FA2-4F93-9290-83F775FDEC13}" srcOrd="0" destOrd="0" parTransId="{AB1C0073-CCE7-4551-B44F-E5D649A7E0C7}" sibTransId="{962183C1-3107-4123-A164-6494AFF5854B}"/>
    <dgm:cxn modelId="{4053F7C0-C951-423E-AA95-2C6970B41380}" type="presOf" srcId="{8C14C4A0-824A-4674-AB57-5702F211CBFB}" destId="{48189178-6323-4350-A8ED-71B090CE4F5E}" srcOrd="0" destOrd="0" presId="urn:microsoft.com/office/officeart/2005/8/layout/lProcess3"/>
    <dgm:cxn modelId="{682202BC-B029-4222-8B60-3F80F3D336E9}" srcId="{8C14C4A0-824A-4674-AB57-5702F211CBFB}" destId="{BF590379-D4C4-428A-B163-919480405A5D}" srcOrd="0" destOrd="0" parTransId="{FBE16F64-0893-4925-9553-399C7D7ABFB5}" sibTransId="{BEF37892-5007-456F-959D-E507C0889ABC}"/>
    <dgm:cxn modelId="{3C9AFC63-997C-4EFF-A898-BA505345A9B6}" type="presOf" srcId="{BF590379-D4C4-428A-B163-919480405A5D}" destId="{F6B682FE-1195-4FBE-BE33-0C141EDA5307}" srcOrd="0" destOrd="0" presId="urn:microsoft.com/office/officeart/2005/8/layout/lProcess3"/>
    <dgm:cxn modelId="{5671789B-79DA-46EB-BC4B-D5F48EDF931C}" type="presParOf" srcId="{48189178-6323-4350-A8ED-71B090CE4F5E}" destId="{A386A4FE-39C1-43F0-AE49-CEBCB0DDD4EA}" srcOrd="0" destOrd="0" presId="urn:microsoft.com/office/officeart/2005/8/layout/lProcess3"/>
    <dgm:cxn modelId="{6E866CF2-6BA4-4EC8-B6B9-35CC8FB12B1E}" type="presParOf" srcId="{A386A4FE-39C1-43F0-AE49-CEBCB0DDD4EA}" destId="{F6B682FE-1195-4FBE-BE33-0C141EDA5307}" srcOrd="0" destOrd="0" presId="urn:microsoft.com/office/officeart/2005/8/layout/lProcess3"/>
    <dgm:cxn modelId="{CF5CADD3-60AB-4BC4-A922-7518FD2A9AE9}" type="presParOf" srcId="{A386A4FE-39C1-43F0-AE49-CEBCB0DDD4EA}" destId="{34B17399-3EFB-4E75-B665-1C1AF901295B}" srcOrd="1" destOrd="0" presId="urn:microsoft.com/office/officeart/2005/8/layout/lProcess3"/>
    <dgm:cxn modelId="{82E55E3B-E87F-45F6-922F-72A3375AFDAA}" type="presParOf" srcId="{A386A4FE-39C1-43F0-AE49-CEBCB0DDD4EA}" destId="{1ACE7A21-6590-4876-9849-74982740D7B2}" srcOrd="2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14C4A0-824A-4674-AB57-5702F211CBFB}" type="doc">
      <dgm:prSet loTypeId="urn:microsoft.com/office/officeart/2005/8/layout/lProcess3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F590379-D4C4-428A-B163-919480405A5D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FBE16F64-0893-4925-9553-399C7D7ABFB5}" type="parTrans" cxnId="{682202BC-B029-4222-8B60-3F80F3D336E9}">
      <dgm:prSet/>
      <dgm:spPr/>
      <dgm:t>
        <a:bodyPr/>
        <a:lstStyle/>
        <a:p>
          <a:endParaRPr lang="ru-RU"/>
        </a:p>
      </dgm:t>
    </dgm:pt>
    <dgm:pt modelId="{BEF37892-5007-456F-959D-E507C0889ABC}" type="sibTrans" cxnId="{682202BC-B029-4222-8B60-3F80F3D336E9}">
      <dgm:prSet/>
      <dgm:spPr/>
      <dgm:t>
        <a:bodyPr/>
        <a:lstStyle/>
        <a:p>
          <a:endParaRPr lang="ru-RU"/>
        </a:p>
      </dgm:t>
    </dgm:pt>
    <dgm:pt modelId="{7CADD986-6FA2-4F93-9290-83F775FDEC13}">
      <dgm:prSet phldrT="[Текст]" custT="1"/>
      <dgm:spPr/>
      <dgm:t>
        <a:bodyPr/>
        <a:lstStyle/>
        <a:p>
          <a:r>
            <a:rPr lang="ru-RU" sz="1800" dirty="0" smtClean="0"/>
            <a:t>Алгоритм «На пути лужа»</a:t>
          </a:r>
          <a:endParaRPr lang="ru-RU" sz="1800" dirty="0"/>
        </a:p>
      </dgm:t>
    </dgm:pt>
    <dgm:pt modelId="{AB1C0073-CCE7-4551-B44F-E5D649A7E0C7}" type="parTrans" cxnId="{1129439F-64F5-48E7-A54F-D43DC76CA4B6}">
      <dgm:prSet/>
      <dgm:spPr/>
      <dgm:t>
        <a:bodyPr/>
        <a:lstStyle/>
        <a:p>
          <a:endParaRPr lang="ru-RU"/>
        </a:p>
      </dgm:t>
    </dgm:pt>
    <dgm:pt modelId="{962183C1-3107-4123-A164-6494AFF5854B}" type="sibTrans" cxnId="{1129439F-64F5-48E7-A54F-D43DC76CA4B6}">
      <dgm:prSet/>
      <dgm:spPr/>
      <dgm:t>
        <a:bodyPr/>
        <a:lstStyle/>
        <a:p>
          <a:endParaRPr lang="ru-RU"/>
        </a:p>
      </dgm:t>
    </dgm:pt>
    <dgm:pt modelId="{48189178-6323-4350-A8ED-71B090CE4F5E}" type="pres">
      <dgm:prSet presAssocID="{8C14C4A0-824A-4674-AB57-5702F211CBF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86A4FE-39C1-43F0-AE49-CEBCB0DDD4EA}" type="pres">
      <dgm:prSet presAssocID="{BF590379-D4C4-428A-B163-919480405A5D}" presName="horFlow" presStyleCnt="0"/>
      <dgm:spPr/>
    </dgm:pt>
    <dgm:pt modelId="{F6B682FE-1195-4FBE-BE33-0C141EDA5307}" type="pres">
      <dgm:prSet presAssocID="{BF590379-D4C4-428A-B163-919480405A5D}" presName="bigChev" presStyleLbl="node1" presStyleIdx="0" presStyleCnt="1" custScaleX="42921"/>
      <dgm:spPr/>
      <dgm:t>
        <a:bodyPr/>
        <a:lstStyle/>
        <a:p>
          <a:endParaRPr lang="ru-RU"/>
        </a:p>
      </dgm:t>
    </dgm:pt>
    <dgm:pt modelId="{34B17399-3EFB-4E75-B665-1C1AF901295B}" type="pres">
      <dgm:prSet presAssocID="{AB1C0073-CCE7-4551-B44F-E5D649A7E0C7}" presName="parTrans" presStyleCnt="0"/>
      <dgm:spPr/>
    </dgm:pt>
    <dgm:pt modelId="{1ACE7A21-6590-4876-9849-74982740D7B2}" type="pres">
      <dgm:prSet presAssocID="{7CADD986-6FA2-4F93-9290-83F775FDEC13}" presName="node" presStyleLbl="alignAccFollowNode1" presStyleIdx="0" presStyleCnt="1" custScaleX="210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0332C9-A999-4442-9963-575F83EFDB32}" type="presOf" srcId="{8C14C4A0-824A-4674-AB57-5702F211CBFB}" destId="{48189178-6323-4350-A8ED-71B090CE4F5E}" srcOrd="0" destOrd="0" presId="urn:microsoft.com/office/officeart/2005/8/layout/lProcess3"/>
    <dgm:cxn modelId="{1129439F-64F5-48E7-A54F-D43DC76CA4B6}" srcId="{BF590379-D4C4-428A-B163-919480405A5D}" destId="{7CADD986-6FA2-4F93-9290-83F775FDEC13}" srcOrd="0" destOrd="0" parTransId="{AB1C0073-CCE7-4551-B44F-E5D649A7E0C7}" sibTransId="{962183C1-3107-4123-A164-6494AFF5854B}"/>
    <dgm:cxn modelId="{97E4D1CF-01EE-409D-B4C9-7DE6F248E41D}" type="presOf" srcId="{BF590379-D4C4-428A-B163-919480405A5D}" destId="{F6B682FE-1195-4FBE-BE33-0C141EDA5307}" srcOrd="0" destOrd="0" presId="urn:microsoft.com/office/officeart/2005/8/layout/lProcess3"/>
    <dgm:cxn modelId="{682202BC-B029-4222-8B60-3F80F3D336E9}" srcId="{8C14C4A0-824A-4674-AB57-5702F211CBFB}" destId="{BF590379-D4C4-428A-B163-919480405A5D}" srcOrd="0" destOrd="0" parTransId="{FBE16F64-0893-4925-9553-399C7D7ABFB5}" sibTransId="{BEF37892-5007-456F-959D-E507C0889ABC}"/>
    <dgm:cxn modelId="{3D3D405C-0745-4BEA-9D26-D60256B620FE}" type="presOf" srcId="{7CADD986-6FA2-4F93-9290-83F775FDEC13}" destId="{1ACE7A21-6590-4876-9849-74982740D7B2}" srcOrd="0" destOrd="0" presId="urn:microsoft.com/office/officeart/2005/8/layout/lProcess3"/>
    <dgm:cxn modelId="{364C4B1D-0C40-456B-A4CB-28172C870F84}" type="presParOf" srcId="{48189178-6323-4350-A8ED-71B090CE4F5E}" destId="{A386A4FE-39C1-43F0-AE49-CEBCB0DDD4EA}" srcOrd="0" destOrd="0" presId="urn:microsoft.com/office/officeart/2005/8/layout/lProcess3"/>
    <dgm:cxn modelId="{5B9DE7FE-7ED7-4B8A-99DA-FA6873761DE3}" type="presParOf" srcId="{A386A4FE-39C1-43F0-AE49-CEBCB0DDD4EA}" destId="{F6B682FE-1195-4FBE-BE33-0C141EDA5307}" srcOrd="0" destOrd="0" presId="urn:microsoft.com/office/officeart/2005/8/layout/lProcess3"/>
    <dgm:cxn modelId="{64F840D7-6DFE-4AD0-83DF-88344B9E4C36}" type="presParOf" srcId="{A386A4FE-39C1-43F0-AE49-CEBCB0DDD4EA}" destId="{34B17399-3EFB-4E75-B665-1C1AF901295B}" srcOrd="1" destOrd="0" presId="urn:microsoft.com/office/officeart/2005/8/layout/lProcess3"/>
    <dgm:cxn modelId="{45EE68E9-58E8-4934-9534-61772C95BF0F}" type="presParOf" srcId="{A386A4FE-39C1-43F0-AE49-CEBCB0DDD4EA}" destId="{1ACE7A21-6590-4876-9849-74982740D7B2}" srcOrd="2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14C4A0-824A-4674-AB57-5702F211CBFB}" type="doc">
      <dgm:prSet loTypeId="urn:microsoft.com/office/officeart/2005/8/layout/lProcess3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F590379-D4C4-428A-B163-919480405A5D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FBE16F64-0893-4925-9553-399C7D7ABFB5}" type="parTrans" cxnId="{682202BC-B029-4222-8B60-3F80F3D336E9}">
      <dgm:prSet/>
      <dgm:spPr/>
      <dgm:t>
        <a:bodyPr/>
        <a:lstStyle/>
        <a:p>
          <a:endParaRPr lang="ru-RU"/>
        </a:p>
      </dgm:t>
    </dgm:pt>
    <dgm:pt modelId="{BEF37892-5007-456F-959D-E507C0889ABC}" type="sibTrans" cxnId="{682202BC-B029-4222-8B60-3F80F3D336E9}">
      <dgm:prSet/>
      <dgm:spPr/>
      <dgm:t>
        <a:bodyPr/>
        <a:lstStyle/>
        <a:p>
          <a:endParaRPr lang="ru-RU"/>
        </a:p>
      </dgm:t>
    </dgm:pt>
    <dgm:pt modelId="{7CADD986-6FA2-4F93-9290-83F775FDEC13}">
      <dgm:prSet phldrT="[Текст]" custT="1"/>
      <dgm:spPr/>
      <dgm:t>
        <a:bodyPr/>
        <a:lstStyle/>
        <a:p>
          <a:r>
            <a:rPr lang="ru-RU" sz="1800" dirty="0" smtClean="0"/>
            <a:t>Алгоритм определения четного числа</a:t>
          </a:r>
          <a:endParaRPr lang="ru-RU" sz="1800" dirty="0"/>
        </a:p>
      </dgm:t>
    </dgm:pt>
    <dgm:pt modelId="{AB1C0073-CCE7-4551-B44F-E5D649A7E0C7}" type="parTrans" cxnId="{1129439F-64F5-48E7-A54F-D43DC76CA4B6}">
      <dgm:prSet/>
      <dgm:spPr/>
      <dgm:t>
        <a:bodyPr/>
        <a:lstStyle/>
        <a:p>
          <a:endParaRPr lang="ru-RU"/>
        </a:p>
      </dgm:t>
    </dgm:pt>
    <dgm:pt modelId="{962183C1-3107-4123-A164-6494AFF5854B}" type="sibTrans" cxnId="{1129439F-64F5-48E7-A54F-D43DC76CA4B6}">
      <dgm:prSet/>
      <dgm:spPr/>
      <dgm:t>
        <a:bodyPr/>
        <a:lstStyle/>
        <a:p>
          <a:endParaRPr lang="ru-RU"/>
        </a:p>
      </dgm:t>
    </dgm:pt>
    <dgm:pt modelId="{48189178-6323-4350-A8ED-71B090CE4F5E}" type="pres">
      <dgm:prSet presAssocID="{8C14C4A0-824A-4674-AB57-5702F211CBF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86A4FE-39C1-43F0-AE49-CEBCB0DDD4EA}" type="pres">
      <dgm:prSet presAssocID="{BF590379-D4C4-428A-B163-919480405A5D}" presName="horFlow" presStyleCnt="0"/>
      <dgm:spPr/>
    </dgm:pt>
    <dgm:pt modelId="{F6B682FE-1195-4FBE-BE33-0C141EDA5307}" type="pres">
      <dgm:prSet presAssocID="{BF590379-D4C4-428A-B163-919480405A5D}" presName="bigChev" presStyleLbl="node1" presStyleIdx="0" presStyleCnt="1" custScaleX="42782"/>
      <dgm:spPr/>
      <dgm:t>
        <a:bodyPr/>
        <a:lstStyle/>
        <a:p>
          <a:endParaRPr lang="ru-RU"/>
        </a:p>
      </dgm:t>
    </dgm:pt>
    <dgm:pt modelId="{34B17399-3EFB-4E75-B665-1C1AF901295B}" type="pres">
      <dgm:prSet presAssocID="{AB1C0073-CCE7-4551-B44F-E5D649A7E0C7}" presName="parTrans" presStyleCnt="0"/>
      <dgm:spPr/>
    </dgm:pt>
    <dgm:pt modelId="{1ACE7A21-6590-4876-9849-74982740D7B2}" type="pres">
      <dgm:prSet presAssocID="{7CADD986-6FA2-4F93-9290-83F775FDEC13}" presName="node" presStyleLbl="alignAccFollowNode1" presStyleIdx="0" presStyleCnt="1" custScaleX="219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C04C8-E485-4C6B-A9F1-33411F9D7260}" type="presOf" srcId="{BF590379-D4C4-428A-B163-919480405A5D}" destId="{F6B682FE-1195-4FBE-BE33-0C141EDA5307}" srcOrd="0" destOrd="0" presId="urn:microsoft.com/office/officeart/2005/8/layout/lProcess3"/>
    <dgm:cxn modelId="{06C99BB0-63C3-404C-B6FE-B517C9F5BD26}" type="presOf" srcId="{8C14C4A0-824A-4674-AB57-5702F211CBFB}" destId="{48189178-6323-4350-A8ED-71B090CE4F5E}" srcOrd="0" destOrd="0" presId="urn:microsoft.com/office/officeart/2005/8/layout/lProcess3"/>
    <dgm:cxn modelId="{1129439F-64F5-48E7-A54F-D43DC76CA4B6}" srcId="{BF590379-D4C4-428A-B163-919480405A5D}" destId="{7CADD986-6FA2-4F93-9290-83F775FDEC13}" srcOrd="0" destOrd="0" parTransId="{AB1C0073-CCE7-4551-B44F-E5D649A7E0C7}" sibTransId="{962183C1-3107-4123-A164-6494AFF5854B}"/>
    <dgm:cxn modelId="{C29B2975-153D-451E-8351-2708E28412AA}" type="presOf" srcId="{7CADD986-6FA2-4F93-9290-83F775FDEC13}" destId="{1ACE7A21-6590-4876-9849-74982740D7B2}" srcOrd="0" destOrd="0" presId="urn:microsoft.com/office/officeart/2005/8/layout/lProcess3"/>
    <dgm:cxn modelId="{682202BC-B029-4222-8B60-3F80F3D336E9}" srcId="{8C14C4A0-824A-4674-AB57-5702F211CBFB}" destId="{BF590379-D4C4-428A-B163-919480405A5D}" srcOrd="0" destOrd="0" parTransId="{FBE16F64-0893-4925-9553-399C7D7ABFB5}" sibTransId="{BEF37892-5007-456F-959D-E507C0889ABC}"/>
    <dgm:cxn modelId="{7A903F31-2EEB-44E0-B765-FF4C000846BC}" type="presParOf" srcId="{48189178-6323-4350-A8ED-71B090CE4F5E}" destId="{A386A4FE-39C1-43F0-AE49-CEBCB0DDD4EA}" srcOrd="0" destOrd="0" presId="urn:microsoft.com/office/officeart/2005/8/layout/lProcess3"/>
    <dgm:cxn modelId="{C9FD26D1-077A-41C2-9D28-129572193996}" type="presParOf" srcId="{A386A4FE-39C1-43F0-AE49-CEBCB0DDD4EA}" destId="{F6B682FE-1195-4FBE-BE33-0C141EDA5307}" srcOrd="0" destOrd="0" presId="urn:microsoft.com/office/officeart/2005/8/layout/lProcess3"/>
    <dgm:cxn modelId="{2BA7F761-E71F-4899-831D-A41963C5C3E8}" type="presParOf" srcId="{A386A4FE-39C1-43F0-AE49-CEBCB0DDD4EA}" destId="{34B17399-3EFB-4E75-B665-1C1AF901295B}" srcOrd="1" destOrd="0" presId="urn:microsoft.com/office/officeart/2005/8/layout/lProcess3"/>
    <dgm:cxn modelId="{0C7D18CE-80DA-40DB-8A0D-7E997D163C2D}" type="presParOf" srcId="{A386A4FE-39C1-43F0-AE49-CEBCB0DDD4EA}" destId="{1ACE7A21-6590-4876-9849-74982740D7B2}" srcOrd="2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14C4A0-824A-4674-AB57-5702F211CBFB}" type="doc">
      <dgm:prSet loTypeId="urn:microsoft.com/office/officeart/2005/8/layout/l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590379-D4C4-428A-B163-919480405A5D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FBE16F64-0893-4925-9553-399C7D7ABFB5}" type="parTrans" cxnId="{682202BC-B029-4222-8B60-3F80F3D336E9}">
      <dgm:prSet/>
      <dgm:spPr/>
      <dgm:t>
        <a:bodyPr/>
        <a:lstStyle/>
        <a:p>
          <a:endParaRPr lang="ru-RU"/>
        </a:p>
      </dgm:t>
    </dgm:pt>
    <dgm:pt modelId="{BEF37892-5007-456F-959D-E507C0889ABC}" type="sibTrans" cxnId="{682202BC-B029-4222-8B60-3F80F3D336E9}">
      <dgm:prSet/>
      <dgm:spPr/>
      <dgm:t>
        <a:bodyPr/>
        <a:lstStyle/>
        <a:p>
          <a:endParaRPr lang="ru-RU"/>
        </a:p>
      </dgm:t>
    </dgm:pt>
    <dgm:pt modelId="{7CADD986-6FA2-4F93-9290-83F775FDEC13}">
      <dgm:prSet phldrT="[Текст]" custT="1"/>
      <dgm:spPr/>
      <dgm:t>
        <a:bodyPr/>
        <a:lstStyle/>
        <a:p>
          <a:r>
            <a:rPr lang="ru-RU" sz="1800" dirty="0" smtClean="0"/>
            <a:t>Алгоритм мытья грязных тарелок</a:t>
          </a:r>
          <a:endParaRPr lang="ru-RU" sz="1800" dirty="0"/>
        </a:p>
      </dgm:t>
    </dgm:pt>
    <dgm:pt modelId="{AB1C0073-CCE7-4551-B44F-E5D649A7E0C7}" type="parTrans" cxnId="{1129439F-64F5-48E7-A54F-D43DC76CA4B6}">
      <dgm:prSet/>
      <dgm:spPr/>
      <dgm:t>
        <a:bodyPr/>
        <a:lstStyle/>
        <a:p>
          <a:endParaRPr lang="ru-RU"/>
        </a:p>
      </dgm:t>
    </dgm:pt>
    <dgm:pt modelId="{962183C1-3107-4123-A164-6494AFF5854B}" type="sibTrans" cxnId="{1129439F-64F5-48E7-A54F-D43DC76CA4B6}">
      <dgm:prSet/>
      <dgm:spPr/>
      <dgm:t>
        <a:bodyPr/>
        <a:lstStyle/>
        <a:p>
          <a:endParaRPr lang="ru-RU"/>
        </a:p>
      </dgm:t>
    </dgm:pt>
    <dgm:pt modelId="{48189178-6323-4350-A8ED-71B090CE4F5E}" type="pres">
      <dgm:prSet presAssocID="{8C14C4A0-824A-4674-AB57-5702F211CBF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86A4FE-39C1-43F0-AE49-CEBCB0DDD4EA}" type="pres">
      <dgm:prSet presAssocID="{BF590379-D4C4-428A-B163-919480405A5D}" presName="horFlow" presStyleCnt="0"/>
      <dgm:spPr/>
      <dgm:t>
        <a:bodyPr/>
        <a:lstStyle/>
        <a:p>
          <a:endParaRPr lang="ru-RU"/>
        </a:p>
      </dgm:t>
    </dgm:pt>
    <dgm:pt modelId="{F6B682FE-1195-4FBE-BE33-0C141EDA5307}" type="pres">
      <dgm:prSet presAssocID="{BF590379-D4C4-428A-B163-919480405A5D}" presName="bigChev" presStyleLbl="node1" presStyleIdx="0" presStyleCnt="1" custScaleX="42921"/>
      <dgm:spPr/>
      <dgm:t>
        <a:bodyPr/>
        <a:lstStyle/>
        <a:p>
          <a:endParaRPr lang="ru-RU"/>
        </a:p>
      </dgm:t>
    </dgm:pt>
    <dgm:pt modelId="{34B17399-3EFB-4E75-B665-1C1AF901295B}" type="pres">
      <dgm:prSet presAssocID="{AB1C0073-CCE7-4551-B44F-E5D649A7E0C7}" presName="parTrans" presStyleCnt="0"/>
      <dgm:spPr/>
      <dgm:t>
        <a:bodyPr/>
        <a:lstStyle/>
        <a:p>
          <a:endParaRPr lang="ru-RU"/>
        </a:p>
      </dgm:t>
    </dgm:pt>
    <dgm:pt modelId="{1ACE7A21-6590-4876-9849-74982740D7B2}" type="pres">
      <dgm:prSet presAssocID="{7CADD986-6FA2-4F93-9290-83F775FDEC13}" presName="node" presStyleLbl="alignAccFollowNode1" presStyleIdx="0" presStyleCnt="1" custScaleX="210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B9F128-79D0-47DF-B53B-7D9B996B17BB}" type="presOf" srcId="{8C14C4A0-824A-4674-AB57-5702F211CBFB}" destId="{48189178-6323-4350-A8ED-71B090CE4F5E}" srcOrd="0" destOrd="0" presId="urn:microsoft.com/office/officeart/2005/8/layout/lProcess3"/>
    <dgm:cxn modelId="{CD6C2035-B982-4489-ABE7-E083E403EF49}" type="presOf" srcId="{BF590379-D4C4-428A-B163-919480405A5D}" destId="{F6B682FE-1195-4FBE-BE33-0C141EDA5307}" srcOrd="0" destOrd="0" presId="urn:microsoft.com/office/officeart/2005/8/layout/lProcess3"/>
    <dgm:cxn modelId="{1129439F-64F5-48E7-A54F-D43DC76CA4B6}" srcId="{BF590379-D4C4-428A-B163-919480405A5D}" destId="{7CADD986-6FA2-4F93-9290-83F775FDEC13}" srcOrd="0" destOrd="0" parTransId="{AB1C0073-CCE7-4551-B44F-E5D649A7E0C7}" sibTransId="{962183C1-3107-4123-A164-6494AFF5854B}"/>
    <dgm:cxn modelId="{42FDC1FE-8E34-42BD-A75E-455B8FA9F08F}" type="presOf" srcId="{7CADD986-6FA2-4F93-9290-83F775FDEC13}" destId="{1ACE7A21-6590-4876-9849-74982740D7B2}" srcOrd="0" destOrd="0" presId="urn:microsoft.com/office/officeart/2005/8/layout/lProcess3"/>
    <dgm:cxn modelId="{682202BC-B029-4222-8B60-3F80F3D336E9}" srcId="{8C14C4A0-824A-4674-AB57-5702F211CBFB}" destId="{BF590379-D4C4-428A-B163-919480405A5D}" srcOrd="0" destOrd="0" parTransId="{FBE16F64-0893-4925-9553-399C7D7ABFB5}" sibTransId="{BEF37892-5007-456F-959D-E507C0889ABC}"/>
    <dgm:cxn modelId="{7080192C-042A-4E37-BD67-40C19C7495C5}" type="presParOf" srcId="{48189178-6323-4350-A8ED-71B090CE4F5E}" destId="{A386A4FE-39C1-43F0-AE49-CEBCB0DDD4EA}" srcOrd="0" destOrd="0" presId="urn:microsoft.com/office/officeart/2005/8/layout/lProcess3"/>
    <dgm:cxn modelId="{A1B1322C-E745-4294-8CC5-48EC1AEDE7D3}" type="presParOf" srcId="{A386A4FE-39C1-43F0-AE49-CEBCB0DDD4EA}" destId="{F6B682FE-1195-4FBE-BE33-0C141EDA5307}" srcOrd="0" destOrd="0" presId="urn:microsoft.com/office/officeart/2005/8/layout/lProcess3"/>
    <dgm:cxn modelId="{D0E01279-0DD9-429D-ACEC-4D80E4746C06}" type="presParOf" srcId="{A386A4FE-39C1-43F0-AE49-CEBCB0DDD4EA}" destId="{34B17399-3EFB-4E75-B665-1C1AF901295B}" srcOrd="1" destOrd="0" presId="urn:microsoft.com/office/officeart/2005/8/layout/lProcess3"/>
    <dgm:cxn modelId="{289ECC5D-9D10-4F0B-8AB0-17C2E8EE00B6}" type="presParOf" srcId="{A386A4FE-39C1-43F0-AE49-CEBCB0DDD4EA}" destId="{1ACE7A21-6590-4876-9849-74982740D7B2}" srcOrd="2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14C4A0-824A-4674-AB57-5702F211CBFB}" type="doc">
      <dgm:prSet loTypeId="urn:microsoft.com/office/officeart/2005/8/layout/l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590379-D4C4-428A-B163-919480405A5D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FBE16F64-0893-4925-9553-399C7D7ABFB5}" type="parTrans" cxnId="{682202BC-B029-4222-8B60-3F80F3D336E9}">
      <dgm:prSet/>
      <dgm:spPr/>
      <dgm:t>
        <a:bodyPr/>
        <a:lstStyle/>
        <a:p>
          <a:endParaRPr lang="ru-RU"/>
        </a:p>
      </dgm:t>
    </dgm:pt>
    <dgm:pt modelId="{BEF37892-5007-456F-959D-E507C0889ABC}" type="sibTrans" cxnId="{682202BC-B029-4222-8B60-3F80F3D336E9}">
      <dgm:prSet/>
      <dgm:spPr/>
      <dgm:t>
        <a:bodyPr/>
        <a:lstStyle/>
        <a:p>
          <a:endParaRPr lang="ru-RU"/>
        </a:p>
      </dgm:t>
    </dgm:pt>
    <dgm:pt modelId="{7CADD986-6FA2-4F93-9290-83F775FDEC13}">
      <dgm:prSet phldrT="[Текст]" custT="1"/>
      <dgm:spPr/>
      <dgm:t>
        <a:bodyPr/>
        <a:lstStyle/>
        <a:p>
          <a:r>
            <a:rPr lang="ru-RU" sz="1800" dirty="0" smtClean="0"/>
            <a:t>Алгоритм нахождения суммы чисел</a:t>
          </a:r>
          <a:endParaRPr lang="ru-RU" sz="1800" dirty="0"/>
        </a:p>
      </dgm:t>
    </dgm:pt>
    <dgm:pt modelId="{AB1C0073-CCE7-4551-B44F-E5D649A7E0C7}" type="parTrans" cxnId="{1129439F-64F5-48E7-A54F-D43DC76CA4B6}">
      <dgm:prSet/>
      <dgm:spPr/>
      <dgm:t>
        <a:bodyPr/>
        <a:lstStyle/>
        <a:p>
          <a:endParaRPr lang="ru-RU"/>
        </a:p>
      </dgm:t>
    </dgm:pt>
    <dgm:pt modelId="{962183C1-3107-4123-A164-6494AFF5854B}" type="sibTrans" cxnId="{1129439F-64F5-48E7-A54F-D43DC76CA4B6}">
      <dgm:prSet/>
      <dgm:spPr/>
      <dgm:t>
        <a:bodyPr/>
        <a:lstStyle/>
        <a:p>
          <a:endParaRPr lang="ru-RU"/>
        </a:p>
      </dgm:t>
    </dgm:pt>
    <dgm:pt modelId="{48189178-6323-4350-A8ED-71B090CE4F5E}" type="pres">
      <dgm:prSet presAssocID="{8C14C4A0-824A-4674-AB57-5702F211CBF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86A4FE-39C1-43F0-AE49-CEBCB0DDD4EA}" type="pres">
      <dgm:prSet presAssocID="{BF590379-D4C4-428A-B163-919480405A5D}" presName="horFlow" presStyleCnt="0"/>
      <dgm:spPr/>
      <dgm:t>
        <a:bodyPr/>
        <a:lstStyle/>
        <a:p>
          <a:endParaRPr lang="ru-RU"/>
        </a:p>
      </dgm:t>
    </dgm:pt>
    <dgm:pt modelId="{F6B682FE-1195-4FBE-BE33-0C141EDA5307}" type="pres">
      <dgm:prSet presAssocID="{BF590379-D4C4-428A-B163-919480405A5D}" presName="bigChev" presStyleLbl="node1" presStyleIdx="0" presStyleCnt="1" custScaleX="42782"/>
      <dgm:spPr/>
      <dgm:t>
        <a:bodyPr/>
        <a:lstStyle/>
        <a:p>
          <a:endParaRPr lang="ru-RU"/>
        </a:p>
      </dgm:t>
    </dgm:pt>
    <dgm:pt modelId="{34B17399-3EFB-4E75-B665-1C1AF901295B}" type="pres">
      <dgm:prSet presAssocID="{AB1C0073-CCE7-4551-B44F-E5D649A7E0C7}" presName="parTrans" presStyleCnt="0"/>
      <dgm:spPr/>
      <dgm:t>
        <a:bodyPr/>
        <a:lstStyle/>
        <a:p>
          <a:endParaRPr lang="ru-RU"/>
        </a:p>
      </dgm:t>
    </dgm:pt>
    <dgm:pt modelId="{1ACE7A21-6590-4876-9849-74982740D7B2}" type="pres">
      <dgm:prSet presAssocID="{7CADD986-6FA2-4F93-9290-83F775FDEC13}" presName="node" presStyleLbl="alignAccFollowNode1" presStyleIdx="0" presStyleCnt="1" custScaleX="219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E5D671-2705-4C03-A1B0-0DF1507BD355}" type="presOf" srcId="{BF590379-D4C4-428A-B163-919480405A5D}" destId="{F6B682FE-1195-4FBE-BE33-0C141EDA5307}" srcOrd="0" destOrd="0" presId="urn:microsoft.com/office/officeart/2005/8/layout/lProcess3"/>
    <dgm:cxn modelId="{CC730170-43B0-48BC-90AA-132F27857931}" type="presOf" srcId="{7CADD986-6FA2-4F93-9290-83F775FDEC13}" destId="{1ACE7A21-6590-4876-9849-74982740D7B2}" srcOrd="0" destOrd="0" presId="urn:microsoft.com/office/officeart/2005/8/layout/lProcess3"/>
    <dgm:cxn modelId="{1129439F-64F5-48E7-A54F-D43DC76CA4B6}" srcId="{BF590379-D4C4-428A-B163-919480405A5D}" destId="{7CADD986-6FA2-4F93-9290-83F775FDEC13}" srcOrd="0" destOrd="0" parTransId="{AB1C0073-CCE7-4551-B44F-E5D649A7E0C7}" sibTransId="{962183C1-3107-4123-A164-6494AFF5854B}"/>
    <dgm:cxn modelId="{90F48F39-B12D-4EA7-BC39-1ADB50C3D0ED}" type="presOf" srcId="{8C14C4A0-824A-4674-AB57-5702F211CBFB}" destId="{48189178-6323-4350-A8ED-71B090CE4F5E}" srcOrd="0" destOrd="0" presId="urn:microsoft.com/office/officeart/2005/8/layout/lProcess3"/>
    <dgm:cxn modelId="{682202BC-B029-4222-8B60-3F80F3D336E9}" srcId="{8C14C4A0-824A-4674-AB57-5702F211CBFB}" destId="{BF590379-D4C4-428A-B163-919480405A5D}" srcOrd="0" destOrd="0" parTransId="{FBE16F64-0893-4925-9553-399C7D7ABFB5}" sibTransId="{BEF37892-5007-456F-959D-E507C0889ABC}"/>
    <dgm:cxn modelId="{9187EF6E-1A4E-4649-AD9D-5590DB79C66A}" type="presParOf" srcId="{48189178-6323-4350-A8ED-71B090CE4F5E}" destId="{A386A4FE-39C1-43F0-AE49-CEBCB0DDD4EA}" srcOrd="0" destOrd="0" presId="urn:microsoft.com/office/officeart/2005/8/layout/lProcess3"/>
    <dgm:cxn modelId="{5F593524-C603-431E-A898-F5C253FE8BEC}" type="presParOf" srcId="{A386A4FE-39C1-43F0-AE49-CEBCB0DDD4EA}" destId="{F6B682FE-1195-4FBE-BE33-0C141EDA5307}" srcOrd="0" destOrd="0" presId="urn:microsoft.com/office/officeart/2005/8/layout/lProcess3"/>
    <dgm:cxn modelId="{3C47F269-B541-4200-A865-ABA5611586C5}" type="presParOf" srcId="{A386A4FE-39C1-43F0-AE49-CEBCB0DDD4EA}" destId="{34B17399-3EFB-4E75-B665-1C1AF901295B}" srcOrd="1" destOrd="0" presId="urn:microsoft.com/office/officeart/2005/8/layout/lProcess3"/>
    <dgm:cxn modelId="{2B256CC0-1DA3-4A1B-89B5-7989A53AD072}" type="presParOf" srcId="{A386A4FE-39C1-43F0-AE49-CEBCB0DDD4EA}" destId="{1ACE7A21-6590-4876-9849-74982740D7B2}" srcOrd="2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B682FE-1195-4FBE-BE33-0C141EDA5307}">
      <dsp:nvSpPr>
        <dsp:cNvPr id="0" name=""/>
        <dsp:cNvSpPr/>
      </dsp:nvSpPr>
      <dsp:spPr>
        <a:xfrm>
          <a:off x="157643" y="34"/>
          <a:ext cx="877181" cy="81748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33655" rIns="0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 </a:t>
          </a:r>
          <a:endParaRPr lang="ru-RU" sz="5300" kern="1200" dirty="0"/>
        </a:p>
      </dsp:txBody>
      <dsp:txXfrm>
        <a:off x="157643" y="34"/>
        <a:ext cx="877181" cy="817484"/>
      </dsp:txXfrm>
    </dsp:sp>
    <dsp:sp modelId="{1ACE7A21-6590-4876-9849-74982740D7B2}">
      <dsp:nvSpPr>
        <dsp:cNvPr id="0" name=""/>
        <dsp:cNvSpPr/>
      </dsp:nvSpPr>
      <dsp:spPr>
        <a:xfrm>
          <a:off x="769142" y="69520"/>
          <a:ext cx="3573776" cy="67851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Алгоритм приготовления кофейного напитка </a:t>
          </a:r>
          <a:endParaRPr lang="ru-RU" sz="1800" kern="1200" dirty="0"/>
        </a:p>
      </dsp:txBody>
      <dsp:txXfrm>
        <a:off x="769142" y="69520"/>
        <a:ext cx="3573776" cy="6785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B682FE-1195-4FBE-BE33-0C141EDA5307}">
      <dsp:nvSpPr>
        <dsp:cNvPr id="0" name=""/>
        <dsp:cNvSpPr/>
      </dsp:nvSpPr>
      <dsp:spPr>
        <a:xfrm>
          <a:off x="87566" y="31"/>
          <a:ext cx="874347" cy="81749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33655" rIns="0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 </a:t>
          </a:r>
          <a:endParaRPr lang="ru-RU" sz="5300" kern="1200" dirty="0"/>
        </a:p>
      </dsp:txBody>
      <dsp:txXfrm>
        <a:off x="87566" y="31"/>
        <a:ext cx="874347" cy="817490"/>
      </dsp:txXfrm>
    </dsp:sp>
    <dsp:sp modelId="{1ACE7A21-6590-4876-9849-74982740D7B2}">
      <dsp:nvSpPr>
        <dsp:cNvPr id="0" name=""/>
        <dsp:cNvSpPr/>
      </dsp:nvSpPr>
      <dsp:spPr>
        <a:xfrm>
          <a:off x="696228" y="69518"/>
          <a:ext cx="3716798" cy="678517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Алгоритм нахождения периметра прямоугольника</a:t>
          </a:r>
          <a:endParaRPr lang="ru-RU" sz="1800" kern="1200" dirty="0"/>
        </a:p>
      </dsp:txBody>
      <dsp:txXfrm>
        <a:off x="696228" y="69518"/>
        <a:ext cx="3716798" cy="67851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B682FE-1195-4FBE-BE33-0C141EDA5307}">
      <dsp:nvSpPr>
        <dsp:cNvPr id="0" name=""/>
        <dsp:cNvSpPr/>
      </dsp:nvSpPr>
      <dsp:spPr>
        <a:xfrm>
          <a:off x="157643" y="34"/>
          <a:ext cx="877181" cy="81748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33655" rIns="0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 </a:t>
          </a:r>
          <a:endParaRPr lang="ru-RU" sz="5300" kern="1200" dirty="0"/>
        </a:p>
      </dsp:txBody>
      <dsp:txXfrm>
        <a:off x="157643" y="34"/>
        <a:ext cx="877181" cy="817484"/>
      </dsp:txXfrm>
    </dsp:sp>
    <dsp:sp modelId="{1ACE7A21-6590-4876-9849-74982740D7B2}">
      <dsp:nvSpPr>
        <dsp:cNvPr id="0" name=""/>
        <dsp:cNvSpPr/>
      </dsp:nvSpPr>
      <dsp:spPr>
        <a:xfrm>
          <a:off x="769142" y="69520"/>
          <a:ext cx="3573776" cy="678512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Алгоритм «На пути лужа»</a:t>
          </a:r>
          <a:endParaRPr lang="ru-RU" sz="1800" kern="1200" dirty="0"/>
        </a:p>
      </dsp:txBody>
      <dsp:txXfrm>
        <a:off x="769142" y="69520"/>
        <a:ext cx="3573776" cy="67851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B682FE-1195-4FBE-BE33-0C141EDA5307}">
      <dsp:nvSpPr>
        <dsp:cNvPr id="0" name=""/>
        <dsp:cNvSpPr/>
      </dsp:nvSpPr>
      <dsp:spPr>
        <a:xfrm>
          <a:off x="87566" y="31"/>
          <a:ext cx="874347" cy="81749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33655" rIns="0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 </a:t>
          </a:r>
          <a:endParaRPr lang="ru-RU" sz="5300" kern="1200" dirty="0"/>
        </a:p>
      </dsp:txBody>
      <dsp:txXfrm>
        <a:off x="87566" y="31"/>
        <a:ext cx="874347" cy="817490"/>
      </dsp:txXfrm>
    </dsp:sp>
    <dsp:sp modelId="{1ACE7A21-6590-4876-9849-74982740D7B2}">
      <dsp:nvSpPr>
        <dsp:cNvPr id="0" name=""/>
        <dsp:cNvSpPr/>
      </dsp:nvSpPr>
      <dsp:spPr>
        <a:xfrm>
          <a:off x="696228" y="69518"/>
          <a:ext cx="3716798" cy="678517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Алгоритм определения четного числа</a:t>
          </a:r>
          <a:endParaRPr lang="ru-RU" sz="1800" kern="1200" dirty="0"/>
        </a:p>
      </dsp:txBody>
      <dsp:txXfrm>
        <a:off x="696228" y="69518"/>
        <a:ext cx="3716798" cy="6785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B682FE-1195-4FBE-BE33-0C141EDA5307}">
      <dsp:nvSpPr>
        <dsp:cNvPr id="0" name=""/>
        <dsp:cNvSpPr/>
      </dsp:nvSpPr>
      <dsp:spPr>
        <a:xfrm>
          <a:off x="157643" y="34"/>
          <a:ext cx="877181" cy="81748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33655" rIns="0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 </a:t>
          </a:r>
          <a:endParaRPr lang="ru-RU" sz="5300" kern="1200" dirty="0"/>
        </a:p>
      </dsp:txBody>
      <dsp:txXfrm>
        <a:off x="157643" y="34"/>
        <a:ext cx="877181" cy="817484"/>
      </dsp:txXfrm>
    </dsp:sp>
    <dsp:sp modelId="{1ACE7A21-6590-4876-9849-74982740D7B2}">
      <dsp:nvSpPr>
        <dsp:cNvPr id="0" name=""/>
        <dsp:cNvSpPr/>
      </dsp:nvSpPr>
      <dsp:spPr>
        <a:xfrm>
          <a:off x="769142" y="69520"/>
          <a:ext cx="3573776" cy="6785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Алгоритм мытья грязных тарелок</a:t>
          </a:r>
          <a:endParaRPr lang="ru-RU" sz="1800" kern="1200" dirty="0"/>
        </a:p>
      </dsp:txBody>
      <dsp:txXfrm>
        <a:off x="769142" y="69520"/>
        <a:ext cx="3573776" cy="67851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B682FE-1195-4FBE-BE33-0C141EDA5307}">
      <dsp:nvSpPr>
        <dsp:cNvPr id="0" name=""/>
        <dsp:cNvSpPr/>
      </dsp:nvSpPr>
      <dsp:spPr>
        <a:xfrm>
          <a:off x="87566" y="31"/>
          <a:ext cx="874347" cy="81749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33655" rIns="0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 </a:t>
          </a:r>
          <a:endParaRPr lang="ru-RU" sz="5300" kern="1200" dirty="0"/>
        </a:p>
      </dsp:txBody>
      <dsp:txXfrm>
        <a:off x="87566" y="31"/>
        <a:ext cx="874347" cy="817490"/>
      </dsp:txXfrm>
    </dsp:sp>
    <dsp:sp modelId="{1ACE7A21-6590-4876-9849-74982740D7B2}">
      <dsp:nvSpPr>
        <dsp:cNvPr id="0" name=""/>
        <dsp:cNvSpPr/>
      </dsp:nvSpPr>
      <dsp:spPr>
        <a:xfrm>
          <a:off x="696228" y="69518"/>
          <a:ext cx="3716798" cy="6785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Алгоритм нахождения суммы чисел</a:t>
          </a:r>
          <a:endParaRPr lang="ru-RU" sz="1800" kern="1200" dirty="0"/>
        </a:p>
      </dsp:txBody>
      <dsp:txXfrm>
        <a:off x="696228" y="69518"/>
        <a:ext cx="3716798" cy="678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2971800" cy="5334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44000"/>
            <a:ext cx="2971800" cy="5334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 Cyr" charset="-52"/>
              </a:defRPr>
            </a:lvl1pPr>
          </a:lstStyle>
          <a:p>
            <a:pPr>
              <a:defRPr/>
            </a:pPr>
            <a:fld id="{BD46BAC5-E7CC-40E7-A8E4-C5DB44ECE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88C91F-E071-42CA-AE3F-A88FEEC540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8ADD6-DBF7-4E76-87FB-F1CB84B24B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C586F-1A25-4C1F-AA65-0076B6AE19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E6375-8F1C-44E6-BD8C-550C1F84F7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853603E-D086-4BB7-A65F-A4FE03684F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C3CB2-CD5C-433F-A0DA-26C3D126A1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6F2DE-A9A1-4C64-A7C8-A2D683DB72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DF68E-3E54-45C4-9B43-3D2BDD011D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FC48A-54CF-4714-B2BC-A30FA3844C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F5E50-5838-48D6-B1DB-0BCFFF4906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B9B2A4D-FFB6-483A-86B1-A9D29C6F96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A99B3BE-80FB-40B6-86E2-CB4921D381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openxmlformats.org/officeDocument/2006/relationships/oleObject" Target="../embeddings/oleObject1.bin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2976" y="3071810"/>
            <a:ext cx="6669107" cy="1000132"/>
          </a:xfrm>
          <a:prstGeom prst="rect">
            <a:avLst/>
          </a:prstGeom>
          <a:noFill/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4800" b="1" dirty="0">
                <a:solidFill>
                  <a:srgbClr val="FF0000"/>
                </a:solidFill>
              </a:rPr>
              <a:t>Типы алгоритмов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57290" y="642918"/>
            <a:ext cx="6708696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Алгоритмы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Группа 31"/>
          <p:cNvGrpSpPr>
            <a:grpSpLocks/>
          </p:cNvGrpSpPr>
          <p:nvPr/>
        </p:nvGrpSpPr>
        <p:grpSpPr bwMode="auto">
          <a:xfrm>
            <a:off x="2000232" y="2000240"/>
            <a:ext cx="5235575" cy="2520950"/>
            <a:chOff x="1619250" y="2039938"/>
            <a:chExt cx="5235575" cy="2521324"/>
          </a:xfrm>
          <a:solidFill>
            <a:srgbClr val="FFFFFF"/>
          </a:solidFill>
        </p:grpSpPr>
        <p:sp>
          <p:nvSpPr>
            <p:cNvPr id="9220" name="Rectangle 6"/>
            <p:cNvSpPr>
              <a:spLocks noChangeArrowheads="1"/>
            </p:cNvSpPr>
            <p:nvPr/>
          </p:nvSpPr>
          <p:spPr bwMode="auto">
            <a:xfrm>
              <a:off x="1619250" y="3337117"/>
              <a:ext cx="1992312" cy="460443"/>
            </a:xfrm>
            <a:prstGeom prst="rect">
              <a:avLst/>
            </a:prstGeom>
            <a:grpFill/>
            <a:ln w="5715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 dirty="0">
                  <a:latin typeface="CourierCyrillic" pitchFamily="34" charset="0"/>
                </a:rPr>
                <a:t>Серия команд</a:t>
              </a:r>
            </a:p>
          </p:txBody>
        </p:sp>
        <p:sp>
          <p:nvSpPr>
            <p:cNvPr id="9221" name="Line 7"/>
            <p:cNvSpPr>
              <a:spLocks noChangeShapeType="1"/>
            </p:cNvSpPr>
            <p:nvPr/>
          </p:nvSpPr>
          <p:spPr bwMode="auto">
            <a:xfrm>
              <a:off x="4502150" y="2039938"/>
              <a:ext cx="0" cy="460443"/>
            </a:xfrm>
            <a:prstGeom prst="line">
              <a:avLst/>
            </a:prstGeom>
            <a:grpFill/>
            <a:ln w="57150">
              <a:headEnd type="none" w="med" len="med"/>
              <a:tailEnd type="arrow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9222" name="Line 8"/>
            <p:cNvSpPr>
              <a:spLocks noChangeShapeType="1"/>
            </p:cNvSpPr>
            <p:nvPr/>
          </p:nvSpPr>
          <p:spPr bwMode="auto">
            <a:xfrm>
              <a:off x="2614612" y="2875087"/>
              <a:ext cx="0" cy="460443"/>
            </a:xfrm>
            <a:prstGeom prst="line">
              <a:avLst/>
            </a:prstGeom>
            <a:grpFill/>
            <a:ln w="57150">
              <a:headEnd type="none" w="med" len="med"/>
              <a:tailEnd type="arrow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9223" name="Rectangle 9"/>
            <p:cNvSpPr>
              <a:spLocks noChangeArrowheads="1"/>
            </p:cNvSpPr>
            <p:nvPr/>
          </p:nvSpPr>
          <p:spPr bwMode="auto">
            <a:xfrm>
              <a:off x="2416175" y="2467038"/>
              <a:ext cx="796925" cy="458856"/>
            </a:xfrm>
            <a:prstGeom prst="rect">
              <a:avLst/>
            </a:prstGeom>
            <a:noFill/>
            <a:ln w="57150"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 dirty="0">
                  <a:latin typeface="CourierCyrillic" pitchFamily="34" charset="0"/>
                </a:rPr>
                <a:t>Да</a:t>
              </a:r>
            </a:p>
          </p:txBody>
        </p:sp>
        <p:sp>
          <p:nvSpPr>
            <p:cNvPr id="9224" name="Line 10"/>
            <p:cNvSpPr>
              <a:spLocks noChangeShapeType="1"/>
            </p:cNvSpPr>
            <p:nvPr/>
          </p:nvSpPr>
          <p:spPr bwMode="auto">
            <a:xfrm>
              <a:off x="4478337" y="4102406"/>
              <a:ext cx="0" cy="458856"/>
            </a:xfrm>
            <a:prstGeom prst="line">
              <a:avLst/>
            </a:prstGeom>
            <a:grpFill/>
            <a:ln w="57150">
              <a:headEnd type="none" w="med" len="med"/>
              <a:tailEnd type="arrow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9225" name="AutoShape 11"/>
            <p:cNvSpPr>
              <a:spLocks noChangeArrowheads="1"/>
            </p:cNvSpPr>
            <p:nvPr/>
          </p:nvSpPr>
          <p:spPr bwMode="auto">
            <a:xfrm>
              <a:off x="3001962" y="2492442"/>
              <a:ext cx="2987675" cy="766877"/>
            </a:xfrm>
            <a:prstGeom prst="flowChartDecision">
              <a:avLst/>
            </a:prstGeom>
            <a:grpFill/>
            <a:ln w="5715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 dirty="0">
                  <a:latin typeface="CourierCyrillic" pitchFamily="34" charset="0"/>
                </a:rPr>
                <a:t>Условие</a:t>
              </a:r>
            </a:p>
          </p:txBody>
        </p:sp>
        <p:sp>
          <p:nvSpPr>
            <p:cNvPr id="9226" name="Line 12"/>
            <p:cNvSpPr>
              <a:spLocks noChangeShapeType="1"/>
            </p:cNvSpPr>
            <p:nvPr/>
          </p:nvSpPr>
          <p:spPr bwMode="auto">
            <a:xfrm>
              <a:off x="2614612" y="2875087"/>
              <a:ext cx="398463" cy="0"/>
            </a:xfrm>
            <a:prstGeom prst="line">
              <a:avLst/>
            </a:prstGeom>
            <a:grpFill/>
            <a:ln w="5715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9227" name="Line 13"/>
            <p:cNvSpPr>
              <a:spLocks noChangeShapeType="1"/>
            </p:cNvSpPr>
            <p:nvPr/>
          </p:nvSpPr>
          <p:spPr bwMode="auto">
            <a:xfrm>
              <a:off x="5994400" y="2868736"/>
              <a:ext cx="398462" cy="0"/>
            </a:xfrm>
            <a:prstGeom prst="line">
              <a:avLst/>
            </a:prstGeom>
            <a:grpFill/>
            <a:ln w="5715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9228" name="Rectangle 14"/>
            <p:cNvSpPr>
              <a:spLocks noChangeArrowheads="1"/>
            </p:cNvSpPr>
            <p:nvPr/>
          </p:nvSpPr>
          <p:spPr bwMode="auto">
            <a:xfrm>
              <a:off x="5661025" y="2501969"/>
              <a:ext cx="1193800" cy="460443"/>
            </a:xfrm>
            <a:prstGeom prst="rect">
              <a:avLst/>
            </a:prstGeom>
            <a:noFill/>
            <a:ln w="57150"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>
                  <a:latin typeface="CourierCyrillic" pitchFamily="34" charset="0"/>
                </a:rPr>
                <a:t>Нет</a:t>
              </a:r>
            </a:p>
          </p:txBody>
        </p:sp>
        <p:sp>
          <p:nvSpPr>
            <p:cNvPr id="9229" name="Line 15"/>
            <p:cNvSpPr>
              <a:spLocks noChangeShapeType="1"/>
            </p:cNvSpPr>
            <p:nvPr/>
          </p:nvSpPr>
          <p:spPr bwMode="auto">
            <a:xfrm>
              <a:off x="2614612" y="3797561"/>
              <a:ext cx="0" cy="306433"/>
            </a:xfrm>
            <a:prstGeom prst="line">
              <a:avLst/>
            </a:prstGeom>
            <a:grpFill/>
            <a:ln w="5715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9230" name="Line 16"/>
            <p:cNvSpPr>
              <a:spLocks noChangeShapeType="1"/>
            </p:cNvSpPr>
            <p:nvPr/>
          </p:nvSpPr>
          <p:spPr bwMode="auto">
            <a:xfrm flipH="1">
              <a:off x="6397625" y="2873499"/>
              <a:ext cx="0" cy="1224145"/>
            </a:xfrm>
            <a:prstGeom prst="line">
              <a:avLst/>
            </a:prstGeom>
            <a:grpFill/>
            <a:ln w="5715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9231" name="Line 17"/>
            <p:cNvSpPr>
              <a:spLocks noChangeShapeType="1"/>
            </p:cNvSpPr>
            <p:nvPr/>
          </p:nvSpPr>
          <p:spPr bwMode="auto">
            <a:xfrm>
              <a:off x="2614612" y="4102406"/>
              <a:ext cx="3784600" cy="0"/>
            </a:xfrm>
            <a:prstGeom prst="line">
              <a:avLst/>
            </a:prstGeom>
            <a:grpFill/>
            <a:ln w="5715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</p:grpSp>
      <p:sp>
        <p:nvSpPr>
          <p:cNvPr id="9232" name="Rectangle 18"/>
          <p:cNvSpPr>
            <a:spLocks noChangeArrowheads="1"/>
          </p:cNvSpPr>
          <p:nvPr/>
        </p:nvSpPr>
        <p:spPr bwMode="auto">
          <a:xfrm>
            <a:off x="2170113" y="4972050"/>
            <a:ext cx="4803775" cy="4587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Неполное  ветвление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5900" y="71438"/>
            <a:ext cx="49276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0">
                  <a:noFill/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Разветвляющийся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71406" y="285728"/>
          <a:ext cx="4500562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5" name="Схема 34"/>
          <p:cNvGraphicFramePr/>
          <p:nvPr/>
        </p:nvGraphicFramePr>
        <p:xfrm>
          <a:off x="4501694" y="285728"/>
          <a:ext cx="4500594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2" name="Группа 131"/>
          <p:cNvGrpSpPr>
            <a:grpSpLocks/>
          </p:cNvGrpSpPr>
          <p:nvPr/>
        </p:nvGrpSpPr>
        <p:grpSpPr bwMode="auto">
          <a:xfrm>
            <a:off x="144463" y="1241425"/>
            <a:ext cx="4356100" cy="4759325"/>
            <a:chOff x="143976" y="1241422"/>
            <a:chExt cx="4356586" cy="4759346"/>
          </a:xfrm>
        </p:grpSpPr>
        <p:grpSp>
          <p:nvGrpSpPr>
            <p:cNvPr id="8221" name="Группа 50"/>
            <p:cNvGrpSpPr>
              <a:grpSpLocks/>
            </p:cNvGrpSpPr>
            <p:nvPr/>
          </p:nvGrpSpPr>
          <p:grpSpPr bwMode="auto">
            <a:xfrm>
              <a:off x="800379" y="2335306"/>
              <a:ext cx="491917" cy="735020"/>
              <a:chOff x="399906" y="2412766"/>
              <a:chExt cx="869168" cy="787068"/>
            </a:xfrm>
          </p:grpSpPr>
          <p:cxnSp>
            <p:nvCxnSpPr>
              <p:cNvPr id="31" name="Прямая со стрелкой 30"/>
              <p:cNvCxnSpPr/>
              <p:nvPr/>
            </p:nvCxnSpPr>
            <p:spPr>
              <a:xfrm rot="5400000">
                <a:off x="7402" y="2805647"/>
                <a:ext cx="785363" cy="280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409902" y="2412669"/>
                <a:ext cx="858412" cy="16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3" name="Блок-схема: знак завершения 2"/>
            <p:cNvSpPr/>
            <p:nvPr/>
          </p:nvSpPr>
          <p:spPr>
            <a:xfrm>
              <a:off x="1306156" y="1241422"/>
              <a:ext cx="2014762" cy="534990"/>
            </a:xfrm>
            <a:prstGeom prst="flowChartTerminato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/>
                <a:t>Начало</a:t>
              </a:r>
            </a:p>
          </p:txBody>
        </p:sp>
        <p:sp>
          <p:nvSpPr>
            <p:cNvPr id="4" name="Блок-схема: решение 3"/>
            <p:cNvSpPr/>
            <p:nvPr/>
          </p:nvSpPr>
          <p:spPr>
            <a:xfrm>
              <a:off x="1126748" y="1963738"/>
              <a:ext cx="2343411" cy="733428"/>
            </a:xfrm>
            <a:prstGeom prst="flowChartDecision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/>
                <a:t>Лужа большая?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43976" y="3097218"/>
              <a:ext cx="1316184" cy="5334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/>
                <a:t>Обойти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91866" y="4565662"/>
              <a:ext cx="2014763" cy="5334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/>
                <a:t>Идти дальше</a:t>
              </a:r>
            </a:p>
          </p:txBody>
        </p:sp>
        <p:sp>
          <p:nvSpPr>
            <p:cNvPr id="9" name="Блок-схема: знак завершения 8"/>
            <p:cNvSpPr/>
            <p:nvPr/>
          </p:nvSpPr>
          <p:spPr>
            <a:xfrm>
              <a:off x="1295041" y="5465779"/>
              <a:ext cx="2014763" cy="534989"/>
            </a:xfrm>
            <a:prstGeom prst="flowChartTerminato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/>
                <a:t>Конец</a:t>
              </a: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 rot="5400000">
              <a:off x="2201616" y="1863725"/>
              <a:ext cx="20161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" name="Прямая со стрелкой 27"/>
            <p:cNvCxnSpPr>
              <a:stCxn id="8" idx="2"/>
              <a:endCxn id="9" idx="0"/>
            </p:cNvCxnSpPr>
            <p:nvPr/>
          </p:nvCxnSpPr>
          <p:spPr>
            <a:xfrm rot="16200000" flipH="1">
              <a:off x="2116684" y="5280834"/>
              <a:ext cx="366715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229" name="Группа 51"/>
            <p:cNvGrpSpPr>
              <a:grpSpLocks/>
            </p:cNvGrpSpPr>
            <p:nvPr/>
          </p:nvGrpSpPr>
          <p:grpSpPr bwMode="auto">
            <a:xfrm flipH="1">
              <a:off x="3441333" y="2336789"/>
              <a:ext cx="399814" cy="735020"/>
              <a:chOff x="399906" y="2412766"/>
              <a:chExt cx="869168" cy="787068"/>
            </a:xfrm>
          </p:grpSpPr>
          <p:cxnSp>
            <p:nvCxnSpPr>
              <p:cNvPr id="53" name="Прямая со стрелкой 52"/>
              <p:cNvCxnSpPr/>
              <p:nvPr/>
            </p:nvCxnSpPr>
            <p:spPr>
              <a:xfrm rot="5400000">
                <a:off x="6075" y="2807163"/>
                <a:ext cx="78536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409109" y="2412780"/>
                <a:ext cx="859426" cy="17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55" name="TextBox 54"/>
            <p:cNvSpPr txBox="1"/>
            <p:nvPr/>
          </p:nvSpPr>
          <p:spPr>
            <a:xfrm>
              <a:off x="680611" y="1976438"/>
              <a:ext cx="633483" cy="3175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600" dirty="0"/>
                <a:t>Да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319330" y="1976438"/>
              <a:ext cx="633483" cy="3159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600" dirty="0"/>
                <a:t>Нет</a:t>
              </a: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3184377" y="3097218"/>
              <a:ext cx="1316185" cy="5349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/>
                <a:t>Перешагнуть</a:t>
              </a:r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 flipV="1">
              <a:off x="798099" y="4040197"/>
              <a:ext cx="3037226" cy="47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5400000">
              <a:off x="598867" y="3831439"/>
              <a:ext cx="400052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3638474" y="3843346"/>
              <a:ext cx="401639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rot="5400000">
              <a:off x="2057946" y="4304517"/>
              <a:ext cx="466727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10" name="Группа 60"/>
          <p:cNvGrpSpPr>
            <a:grpSpLocks/>
          </p:cNvGrpSpPr>
          <p:nvPr/>
        </p:nvGrpSpPr>
        <p:grpSpPr bwMode="auto">
          <a:xfrm>
            <a:off x="3954463" y="1212850"/>
            <a:ext cx="5173662" cy="5473700"/>
            <a:chOff x="3953770" y="1212850"/>
            <a:chExt cx="5174581" cy="5473021"/>
          </a:xfrm>
        </p:grpSpPr>
        <p:grpSp>
          <p:nvGrpSpPr>
            <p:cNvPr id="8198" name="Группа 86"/>
            <p:cNvGrpSpPr>
              <a:grpSpLocks/>
            </p:cNvGrpSpPr>
            <p:nvPr/>
          </p:nvGrpSpPr>
          <p:grpSpPr bwMode="auto">
            <a:xfrm>
              <a:off x="5225590" y="3777304"/>
              <a:ext cx="492168" cy="580390"/>
              <a:chOff x="399906" y="2412766"/>
              <a:chExt cx="869168" cy="787068"/>
            </a:xfrm>
          </p:grpSpPr>
          <p:cxnSp>
            <p:nvCxnSpPr>
              <p:cNvPr id="105" name="Прямая со стрелкой 104"/>
              <p:cNvCxnSpPr/>
              <p:nvPr/>
            </p:nvCxnSpPr>
            <p:spPr>
              <a:xfrm rot="5400000">
                <a:off x="4151" y="2807208"/>
                <a:ext cx="794288" cy="280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>
                <a:off x="411110" y="2411466"/>
                <a:ext cx="85803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88" name="Блок-схема: знак завершения 87"/>
            <p:cNvSpPr/>
            <p:nvPr/>
          </p:nvSpPr>
          <p:spPr bwMode="auto">
            <a:xfrm>
              <a:off x="5732086" y="1212850"/>
              <a:ext cx="2013308" cy="534922"/>
            </a:xfrm>
            <a:prstGeom prst="flowChartTerminato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/>
                <a:t>Начало</a:t>
              </a:r>
            </a:p>
          </p:txBody>
        </p:sp>
        <p:sp>
          <p:nvSpPr>
            <p:cNvPr id="89" name="Блок-схема: решение 88"/>
            <p:cNvSpPr/>
            <p:nvPr/>
          </p:nvSpPr>
          <p:spPr bwMode="auto">
            <a:xfrm>
              <a:off x="5552666" y="3406503"/>
              <a:ext cx="2343566" cy="731747"/>
            </a:xfrm>
            <a:prstGeom prst="flowChartDecision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/>
                <a:t>b=0</a:t>
              </a:r>
              <a:endParaRPr lang="ru-RU" sz="1600" b="1" dirty="0"/>
            </a:p>
          </p:txBody>
        </p:sp>
        <p:sp>
          <p:nvSpPr>
            <p:cNvPr id="92" name="Блок-схема: знак завершения 91"/>
            <p:cNvSpPr/>
            <p:nvPr/>
          </p:nvSpPr>
          <p:spPr bwMode="auto">
            <a:xfrm>
              <a:off x="5690803" y="6150950"/>
              <a:ext cx="2014895" cy="534921"/>
            </a:xfrm>
            <a:prstGeom prst="flowChartTerminato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/>
                <a:t>Конец</a:t>
              </a:r>
            </a:p>
          </p:txBody>
        </p:sp>
        <p:cxnSp>
          <p:nvCxnSpPr>
            <p:cNvPr id="93" name="Прямая со стрелкой 92"/>
            <p:cNvCxnSpPr/>
            <p:nvPr/>
          </p:nvCxnSpPr>
          <p:spPr bwMode="auto">
            <a:xfrm rot="5400000">
              <a:off x="6626038" y="1835073"/>
              <a:ext cx="201587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203" name="Группа 94"/>
            <p:cNvGrpSpPr>
              <a:grpSpLocks/>
            </p:cNvGrpSpPr>
            <p:nvPr/>
          </p:nvGrpSpPr>
          <p:grpSpPr bwMode="auto">
            <a:xfrm flipH="1">
              <a:off x="7866309" y="3778786"/>
              <a:ext cx="399947" cy="592166"/>
              <a:chOff x="399906" y="2412766"/>
              <a:chExt cx="869168" cy="787068"/>
            </a:xfrm>
          </p:grpSpPr>
          <p:cxnSp>
            <p:nvCxnSpPr>
              <p:cNvPr id="103" name="Прямая со стрелкой 102"/>
              <p:cNvCxnSpPr/>
              <p:nvPr/>
            </p:nvCxnSpPr>
            <p:spPr>
              <a:xfrm rot="5400000">
                <a:off x="7646" y="2808262"/>
                <a:ext cx="78482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>
                <a:off x="410411" y="2413741"/>
                <a:ext cx="859193" cy="210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96" name="TextBox 95"/>
            <p:cNvSpPr txBox="1"/>
            <p:nvPr/>
          </p:nvSpPr>
          <p:spPr bwMode="auto">
            <a:xfrm>
              <a:off x="5101736" y="3419201"/>
              <a:ext cx="633526" cy="3158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600" dirty="0"/>
                <a:t>Да</a:t>
              </a:r>
            </a:p>
          </p:txBody>
        </p:sp>
        <p:sp>
          <p:nvSpPr>
            <p:cNvPr id="97" name="TextBox 96"/>
            <p:cNvSpPr txBox="1"/>
            <p:nvPr/>
          </p:nvSpPr>
          <p:spPr bwMode="auto">
            <a:xfrm>
              <a:off x="7715225" y="3417614"/>
              <a:ext cx="633526" cy="3158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600" dirty="0"/>
                <a:t>Нет</a:t>
              </a:r>
            </a:p>
          </p:txBody>
        </p:sp>
        <p:sp>
          <p:nvSpPr>
            <p:cNvPr id="98" name="Блок-схема: данные 97"/>
            <p:cNvSpPr/>
            <p:nvPr/>
          </p:nvSpPr>
          <p:spPr bwMode="auto">
            <a:xfrm>
              <a:off x="6214783" y="4360472"/>
              <a:ext cx="2913568" cy="580953"/>
            </a:xfrm>
            <a:prstGeom prst="flowChartInputOutpu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/>
                <a:t>Вывод: </a:t>
              </a:r>
              <a:r>
                <a:rPr lang="en-US" sz="1600" dirty="0"/>
                <a:t>a – </a:t>
              </a:r>
              <a:r>
                <a:rPr lang="ru-RU" sz="1600" dirty="0"/>
                <a:t>нечетное число</a:t>
              </a:r>
            </a:p>
          </p:txBody>
        </p:sp>
        <p:cxnSp>
          <p:nvCxnSpPr>
            <p:cNvPr id="99" name="Прямая соединительная линия 98"/>
            <p:cNvCxnSpPr/>
            <p:nvPr/>
          </p:nvCxnSpPr>
          <p:spPr bwMode="auto">
            <a:xfrm>
              <a:off x="5158896" y="5931903"/>
              <a:ext cx="3099350" cy="31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 bwMode="auto">
            <a:xfrm rot="5400000">
              <a:off x="7745548" y="5430314"/>
              <a:ext cx="1031747" cy="63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107" name="Блок-схема: данные 106"/>
            <p:cNvSpPr/>
            <p:nvPr/>
          </p:nvSpPr>
          <p:spPr bwMode="auto">
            <a:xfrm>
              <a:off x="5643170" y="1927136"/>
              <a:ext cx="2157795" cy="504762"/>
            </a:xfrm>
            <a:prstGeom prst="flowChartInputOutpu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Ввод </a:t>
              </a:r>
              <a:r>
                <a:rPr lang="en-US" b="1" dirty="0"/>
                <a:t>a</a:t>
              </a:r>
              <a:endParaRPr lang="ru-RU" b="1" dirty="0"/>
            </a:p>
          </p:txBody>
        </p:sp>
        <p:cxnSp>
          <p:nvCxnSpPr>
            <p:cNvPr id="109" name="Прямая со стрелкой 108"/>
            <p:cNvCxnSpPr/>
            <p:nvPr/>
          </p:nvCxnSpPr>
          <p:spPr bwMode="auto">
            <a:xfrm rot="5400000">
              <a:off x="6591900" y="6042220"/>
              <a:ext cx="20317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12" name="Прямая со стрелкой 111"/>
            <p:cNvCxnSpPr/>
            <p:nvPr/>
          </p:nvCxnSpPr>
          <p:spPr bwMode="auto">
            <a:xfrm rot="5400000">
              <a:off x="6610954" y="2556502"/>
              <a:ext cx="20317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113" name="Прямоугольник 112"/>
            <p:cNvSpPr/>
            <p:nvPr/>
          </p:nvSpPr>
          <p:spPr bwMode="auto">
            <a:xfrm>
              <a:off x="5757490" y="2684280"/>
              <a:ext cx="1956147" cy="50476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/>
                <a:t>b=a mod 2</a:t>
              </a:r>
              <a:endParaRPr lang="ru-RU" b="1" dirty="0"/>
            </a:p>
          </p:txBody>
        </p:sp>
        <p:cxnSp>
          <p:nvCxnSpPr>
            <p:cNvPr id="114" name="Прямая со стрелкой 113"/>
            <p:cNvCxnSpPr/>
            <p:nvPr/>
          </p:nvCxnSpPr>
          <p:spPr bwMode="auto">
            <a:xfrm rot="5400000">
              <a:off x="6627624" y="3300154"/>
              <a:ext cx="2015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57" name="Прямоугольная выноска 56"/>
            <p:cNvSpPr/>
            <p:nvPr/>
          </p:nvSpPr>
          <p:spPr>
            <a:xfrm>
              <a:off x="7813668" y="2071581"/>
              <a:ext cx="1214654" cy="714286"/>
            </a:xfrm>
            <a:prstGeom prst="wedgeRectCallout">
              <a:avLst>
                <a:gd name="adj1" fmla="val -57820"/>
                <a:gd name="adj2" fmla="val 75851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/>
                <a:t>Нахождение остатка от деления чисел</a:t>
              </a:r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 bwMode="auto">
            <a:xfrm rot="5400000">
              <a:off x="4644610" y="5400156"/>
              <a:ext cx="1031747" cy="63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58" name="Блок-схема: данные 57"/>
            <p:cNvSpPr/>
            <p:nvPr/>
          </p:nvSpPr>
          <p:spPr bwMode="auto">
            <a:xfrm>
              <a:off x="3953770" y="4349361"/>
              <a:ext cx="2596023" cy="579366"/>
            </a:xfrm>
            <a:prstGeom prst="flowChartInputOutpu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/>
                <a:t>Вывод: </a:t>
              </a:r>
              <a:r>
                <a:rPr lang="en-US" sz="1600" dirty="0"/>
                <a:t>a – </a:t>
              </a:r>
              <a:r>
                <a:rPr lang="ru-RU" sz="1600" dirty="0"/>
                <a:t>четное число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3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95" name="AutoShape 31"/>
          <p:cNvSpPr>
            <a:spLocks noChangeArrowheads="1"/>
          </p:cNvSpPr>
          <p:nvPr/>
        </p:nvSpPr>
        <p:spPr bwMode="auto">
          <a:xfrm>
            <a:off x="428596" y="1285860"/>
            <a:ext cx="7921625" cy="919163"/>
          </a:xfrm>
          <a:prstGeom prst="roundRect">
            <a:avLst>
              <a:gd name="adj" fmla="val 16667"/>
            </a:avLst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indent="363538" algn="just" eaLnBrk="0" hangingPunct="0">
              <a:buClr>
                <a:schemeClr val="accent1">
                  <a:lumMod val="75000"/>
                </a:schemeClr>
              </a:buClr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При исполнении циклического алгоритма отдельные команды или группы команд повторяются многократно.</a:t>
            </a:r>
          </a:p>
        </p:txBody>
      </p:sp>
      <p:sp>
        <p:nvSpPr>
          <p:cNvPr id="10245" name="Rectangle 45"/>
          <p:cNvSpPr>
            <a:spLocks noChangeArrowheads="1"/>
          </p:cNvSpPr>
          <p:nvPr/>
        </p:nvSpPr>
        <p:spPr bwMode="auto">
          <a:xfrm>
            <a:off x="285720" y="2214554"/>
            <a:ext cx="8429684" cy="8316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marL="1160463" indent="-1160463" algn="just" defTabSz="762000" eaLnBrk="0" hangingPunct="0">
              <a:tabLst>
                <a:tab pos="1079500" algn="l"/>
              </a:tabLs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Цикл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с условием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–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выполняется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CourierCyrillic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до тех пор, пока выполняется или пока не выполнится определенное условие.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15900" y="71438"/>
            <a:ext cx="35306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0">
                  <a:noFill/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Циклический</a:t>
            </a:r>
          </a:p>
        </p:txBody>
      </p:sp>
      <p:grpSp>
        <p:nvGrpSpPr>
          <p:cNvPr id="9223" name="Группа 34"/>
          <p:cNvGrpSpPr>
            <a:grpSpLocks/>
          </p:cNvGrpSpPr>
          <p:nvPr/>
        </p:nvGrpSpPr>
        <p:grpSpPr bwMode="auto">
          <a:xfrm>
            <a:off x="714348" y="3286124"/>
            <a:ext cx="4140200" cy="2370137"/>
            <a:chOff x="2093447" y="2671763"/>
            <a:chExt cx="4140666" cy="2370137"/>
          </a:xfrm>
          <a:solidFill>
            <a:srgbClr val="FFFFFF"/>
          </a:solidFill>
        </p:grpSpPr>
        <p:sp>
          <p:nvSpPr>
            <p:cNvPr id="49" name="Блок-схема: решение 48"/>
            <p:cNvSpPr/>
            <p:nvPr/>
          </p:nvSpPr>
          <p:spPr bwMode="auto">
            <a:xfrm>
              <a:off x="3398519" y="3141663"/>
              <a:ext cx="2376755" cy="714375"/>
            </a:xfrm>
            <a:prstGeom prst="flowChartDecision">
              <a:avLst/>
            </a:prstGeom>
            <a:grpFill/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>
                  <a:latin typeface="CourierCyrillic" pitchFamily="34" charset="0"/>
                </a:rPr>
                <a:t>условие</a:t>
              </a:r>
              <a:endParaRPr lang="ru-RU" sz="1400" dirty="0"/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2401457" y="3868738"/>
              <a:ext cx="1500357" cy="463550"/>
            </a:xfrm>
            <a:prstGeom prst="rect">
              <a:avLst/>
            </a:prstGeom>
            <a:grpFill/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ru-RU" sz="1400" b="1" dirty="0">
                  <a:latin typeface="CourierCyrillic" pitchFamily="34" charset="0"/>
                </a:rPr>
                <a:t>тело цикла</a:t>
              </a:r>
            </a:p>
          </p:txBody>
        </p:sp>
        <p:cxnSp>
          <p:nvCxnSpPr>
            <p:cNvPr id="51" name="Прямая со стрелкой 50"/>
            <p:cNvCxnSpPr/>
            <p:nvPr/>
          </p:nvCxnSpPr>
          <p:spPr bwMode="auto">
            <a:xfrm rot="5400000">
              <a:off x="4353535" y="2905919"/>
              <a:ext cx="468312" cy="0"/>
            </a:xfrm>
            <a:prstGeom prst="straightConnector1">
              <a:avLst/>
            </a:prstGeom>
            <a:grpFill/>
            <a:ln w="38100">
              <a:tailEnd type="arrow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52" name="Shape 51"/>
            <p:cNvCxnSpPr>
              <a:stCxn id="49" idx="1"/>
              <a:endCxn id="50" idx="0"/>
            </p:cNvCxnSpPr>
            <p:nvPr/>
          </p:nvCxnSpPr>
          <p:spPr bwMode="auto">
            <a:xfrm rot="10800000" flipV="1">
              <a:off x="3150841" y="3498850"/>
              <a:ext cx="247678" cy="369888"/>
            </a:xfrm>
            <a:prstGeom prst="bentConnector2">
              <a:avLst/>
            </a:prstGeom>
            <a:grpFill/>
            <a:ln w="38100">
              <a:tailEnd type="arrow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53" name="Shape 52"/>
            <p:cNvCxnSpPr>
              <a:stCxn id="49" idx="3"/>
            </p:cNvCxnSpPr>
            <p:nvPr/>
          </p:nvCxnSpPr>
          <p:spPr bwMode="auto">
            <a:xfrm flipH="1">
              <a:off x="4598804" y="3498850"/>
              <a:ext cx="1176470" cy="1543050"/>
            </a:xfrm>
            <a:prstGeom prst="bentConnector4">
              <a:avLst>
                <a:gd name="adj1" fmla="val -19447"/>
                <a:gd name="adj2" fmla="val 85074"/>
              </a:avLst>
            </a:prstGeom>
            <a:grpFill/>
            <a:ln w="38100">
              <a:tailEnd type="arrow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8206" name="TextBox 53"/>
            <p:cNvSpPr txBox="1">
              <a:spLocks noChangeArrowheads="1"/>
            </p:cNvSpPr>
            <p:nvPr/>
          </p:nvSpPr>
          <p:spPr bwMode="auto">
            <a:xfrm>
              <a:off x="3058756" y="3157538"/>
              <a:ext cx="442963" cy="339725"/>
            </a:xfrm>
            <a:prstGeom prst="rect">
              <a:avLst/>
            </a:prstGeom>
            <a:noFill/>
            <a:ln w="38100"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b="1" dirty="0">
                  <a:solidFill>
                    <a:srgbClr val="000000"/>
                  </a:solidFill>
                  <a:latin typeface="CourierCyrillic" pitchFamily="34" charset="0"/>
                </a:rPr>
                <a:t>Да</a:t>
              </a:r>
            </a:p>
          </p:txBody>
        </p:sp>
        <p:sp>
          <p:nvSpPr>
            <p:cNvPr id="8207" name="TextBox 54"/>
            <p:cNvSpPr txBox="1">
              <a:spLocks noChangeArrowheads="1"/>
            </p:cNvSpPr>
            <p:nvPr/>
          </p:nvSpPr>
          <p:spPr bwMode="auto">
            <a:xfrm>
              <a:off x="5689540" y="3184525"/>
              <a:ext cx="544573" cy="339725"/>
            </a:xfrm>
            <a:prstGeom prst="rect">
              <a:avLst/>
            </a:prstGeom>
            <a:noFill/>
            <a:ln w="38100"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b="1">
                  <a:solidFill>
                    <a:srgbClr val="000000"/>
                  </a:solidFill>
                  <a:latin typeface="CourierCyrillic" pitchFamily="34" charset="0"/>
                </a:rPr>
                <a:t>Нет</a:t>
              </a:r>
            </a:p>
          </p:txBody>
        </p:sp>
        <p:sp>
          <p:nvSpPr>
            <p:cNvPr id="56" name="Line 38"/>
            <p:cNvSpPr>
              <a:spLocks noChangeShapeType="1"/>
            </p:cNvSpPr>
            <p:nvPr/>
          </p:nvSpPr>
          <p:spPr bwMode="auto">
            <a:xfrm>
              <a:off x="3171481" y="4341813"/>
              <a:ext cx="0" cy="360362"/>
            </a:xfrm>
            <a:prstGeom prst="line">
              <a:avLst/>
            </a:prstGeom>
            <a:grpFill/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cxnSp>
          <p:nvCxnSpPr>
            <p:cNvPr id="57" name="Прямая соединительная линия 56"/>
            <p:cNvCxnSpPr/>
            <p:nvPr/>
          </p:nvCxnSpPr>
          <p:spPr bwMode="auto">
            <a:xfrm rot="10800000">
              <a:off x="2101386" y="4697413"/>
              <a:ext cx="1071683" cy="1587"/>
            </a:xfrm>
            <a:prstGeom prst="line">
              <a:avLst/>
            </a:prstGeom>
            <a:grpFill/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 bwMode="auto">
            <a:xfrm rot="5400000" flipH="1" flipV="1">
              <a:off x="1304460" y="3906838"/>
              <a:ext cx="1582737" cy="1587"/>
            </a:xfrm>
            <a:prstGeom prst="line">
              <a:avLst/>
            </a:prstGeom>
            <a:grpFill/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 bwMode="auto">
            <a:xfrm>
              <a:off x="2093447" y="3113088"/>
              <a:ext cx="2484718" cy="1587"/>
            </a:xfrm>
            <a:prstGeom prst="straightConnector1">
              <a:avLst/>
            </a:prstGeom>
            <a:grpFill/>
            <a:ln w="38100">
              <a:tailEnd type="arrow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>
            <a:off x="5214942" y="3286124"/>
            <a:ext cx="3602036" cy="2428892"/>
            <a:chOff x="5214942" y="2428868"/>
            <a:chExt cx="3602036" cy="2428892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5214942" y="2597800"/>
              <a:ext cx="3602036" cy="2259960"/>
              <a:chOff x="2051050" y="1557338"/>
              <a:chExt cx="3816350" cy="4176712"/>
            </a:xfrm>
          </p:grpSpPr>
          <p:sp>
            <p:nvSpPr>
              <p:cNvPr id="29" name="AutoShape 4"/>
              <p:cNvSpPr>
                <a:spLocks noChangeArrowheads="1"/>
              </p:cNvSpPr>
              <p:nvPr/>
            </p:nvSpPr>
            <p:spPr bwMode="auto">
              <a:xfrm>
                <a:off x="2843213" y="3644900"/>
                <a:ext cx="2881312" cy="1439863"/>
              </a:xfrm>
              <a:prstGeom prst="flowChartDecision">
                <a:avLst/>
              </a:prstGeom>
              <a:solidFill>
                <a:srgbClr val="FFFFFF"/>
              </a:solidFill>
              <a:ln w="3810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AutoShape 6"/>
              <p:cNvSpPr>
                <a:spLocks noChangeArrowheads="1"/>
              </p:cNvSpPr>
              <p:nvPr/>
            </p:nvSpPr>
            <p:spPr bwMode="auto">
              <a:xfrm>
                <a:off x="2843213" y="2060575"/>
                <a:ext cx="3024187" cy="936625"/>
              </a:xfrm>
              <a:prstGeom prst="flowChartProcess">
                <a:avLst/>
              </a:prstGeom>
              <a:solidFill>
                <a:srgbClr val="FFFFFF"/>
              </a:solidFill>
              <a:ln w="3810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Line 7"/>
              <p:cNvSpPr>
                <a:spLocks noChangeShapeType="1"/>
              </p:cNvSpPr>
              <p:nvPr/>
            </p:nvSpPr>
            <p:spPr bwMode="auto">
              <a:xfrm>
                <a:off x="4284663" y="2997200"/>
                <a:ext cx="0" cy="647700"/>
              </a:xfrm>
              <a:prstGeom prst="line">
                <a:avLst/>
              </a:prstGeom>
              <a:noFill/>
              <a:ln w="381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8"/>
              <p:cNvSpPr>
                <a:spLocks noChangeShapeType="1"/>
              </p:cNvSpPr>
              <p:nvPr/>
            </p:nvSpPr>
            <p:spPr bwMode="auto">
              <a:xfrm flipH="1">
                <a:off x="2051050" y="4365625"/>
                <a:ext cx="792163" cy="0"/>
              </a:xfrm>
              <a:prstGeom prst="line">
                <a:avLst/>
              </a:prstGeom>
              <a:noFill/>
              <a:ln w="381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9"/>
              <p:cNvSpPr>
                <a:spLocks noChangeShapeType="1"/>
              </p:cNvSpPr>
              <p:nvPr/>
            </p:nvSpPr>
            <p:spPr bwMode="auto">
              <a:xfrm flipV="1">
                <a:off x="2051050" y="1557338"/>
                <a:ext cx="0" cy="2808287"/>
              </a:xfrm>
              <a:prstGeom prst="line">
                <a:avLst/>
              </a:prstGeom>
              <a:noFill/>
              <a:ln w="381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4284663" y="5084763"/>
                <a:ext cx="0" cy="649287"/>
              </a:xfrm>
              <a:prstGeom prst="line">
                <a:avLst/>
              </a:prstGeom>
              <a:noFill/>
              <a:ln w="3810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Text Box 13"/>
              <p:cNvSpPr txBox="1">
                <a:spLocks noChangeArrowheads="1"/>
              </p:cNvSpPr>
              <p:nvPr/>
            </p:nvSpPr>
            <p:spPr bwMode="auto">
              <a:xfrm>
                <a:off x="3640507" y="2301346"/>
                <a:ext cx="1538867" cy="682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 dirty="0" smtClean="0"/>
                  <a:t>тело </a:t>
                </a:r>
                <a:r>
                  <a:rPr lang="ru-RU" b="1" dirty="0"/>
                  <a:t>цикла</a:t>
                </a:r>
              </a:p>
            </p:txBody>
          </p:sp>
          <p:sp>
            <p:nvSpPr>
              <p:cNvPr id="40" name="Text Box 14"/>
              <p:cNvSpPr txBox="1">
                <a:spLocks noChangeArrowheads="1"/>
              </p:cNvSpPr>
              <p:nvPr/>
            </p:nvSpPr>
            <p:spPr bwMode="auto">
              <a:xfrm>
                <a:off x="3262065" y="3885671"/>
                <a:ext cx="1948675" cy="625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600" b="1" dirty="0"/>
                  <a:t>     </a:t>
                </a:r>
                <a:r>
                  <a:rPr lang="ru-RU" sz="1600" b="1" dirty="0" smtClean="0"/>
                  <a:t>Условие</a:t>
                </a:r>
                <a:endParaRPr lang="ru-RU" sz="1600" b="1" dirty="0"/>
              </a:p>
            </p:txBody>
          </p:sp>
          <p:sp>
            <p:nvSpPr>
              <p:cNvPr id="41" name="Text Box 15"/>
              <p:cNvSpPr txBox="1">
                <a:spLocks noChangeArrowheads="1"/>
              </p:cNvSpPr>
              <p:nvPr/>
            </p:nvSpPr>
            <p:spPr bwMode="auto">
              <a:xfrm>
                <a:off x="4408488" y="5176838"/>
                <a:ext cx="466725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Да</a:t>
                </a:r>
              </a:p>
            </p:txBody>
          </p:sp>
          <p:sp>
            <p:nvSpPr>
              <p:cNvPr id="42" name="Text Box 16"/>
              <p:cNvSpPr txBox="1">
                <a:spLocks noChangeArrowheads="1"/>
              </p:cNvSpPr>
              <p:nvPr/>
            </p:nvSpPr>
            <p:spPr bwMode="auto">
              <a:xfrm>
                <a:off x="2176463" y="3665538"/>
                <a:ext cx="581025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Нет</a:t>
                </a:r>
              </a:p>
            </p:txBody>
          </p:sp>
        </p:grpSp>
        <p:cxnSp>
          <p:nvCxnSpPr>
            <p:cNvPr id="43" name="Прямая со стрелкой 42"/>
            <p:cNvCxnSpPr/>
            <p:nvPr/>
          </p:nvCxnSpPr>
          <p:spPr bwMode="auto">
            <a:xfrm rot="5400000">
              <a:off x="6981050" y="2663024"/>
              <a:ext cx="468312" cy="0"/>
            </a:xfrm>
            <a:prstGeom prst="straightConnector1">
              <a:avLst/>
            </a:prstGeom>
            <a:solidFill>
              <a:srgbClr val="FFFFFF"/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 bwMode="auto">
            <a:xfrm>
              <a:off x="5214942" y="2643182"/>
              <a:ext cx="2000264" cy="1588"/>
            </a:xfrm>
            <a:prstGeom prst="straightConnector1">
              <a:avLst/>
            </a:prstGeom>
            <a:solidFill>
              <a:srgbClr val="FFFFFF"/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857356" y="571501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Цикл с предусловием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6143636" y="585789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Цикл с постусловием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2"/>
          <p:cNvSpPr txBox="1">
            <a:spLocks noChangeArrowheads="1"/>
          </p:cNvSpPr>
          <p:nvPr/>
        </p:nvSpPr>
        <p:spPr bwMode="auto">
          <a:xfrm>
            <a:off x="5072066" y="5857892"/>
            <a:ext cx="2929007" cy="461665"/>
          </a:xfrm>
          <a:prstGeom prst="rect">
            <a:avLst/>
          </a:prstGeom>
          <a:noFill/>
          <a:ln w="254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400" b="1" i="1" dirty="0" smtClean="0">
                <a:latin typeface="Times New Roman" pitchFamily="18" charset="0"/>
              </a:rPr>
              <a:t>Цикл с параметром</a:t>
            </a:r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11267" name="Rectangle 104"/>
          <p:cNvSpPr>
            <a:spLocks noChangeArrowheads="1"/>
          </p:cNvSpPr>
          <p:nvPr/>
        </p:nvSpPr>
        <p:spPr bwMode="auto">
          <a:xfrm>
            <a:off x="1071538" y="1285860"/>
            <a:ext cx="7273925" cy="1385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075" tIns="46038" rIns="92075" bIns="46038">
            <a:spAutoFit/>
          </a:bodyPr>
          <a:lstStyle/>
          <a:p>
            <a:pPr marL="1160463" indent="-1160463" algn="just" defTabSz="762000" eaLnBrk="0" hangingPunct="0">
              <a:tabLst>
                <a:tab pos="1079500" algn="l"/>
              </a:tabLs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Цикл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с параметром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–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количество повторений задается с помощью счетчика (переменной цикла).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15900" y="71438"/>
            <a:ext cx="35306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0">
                  <a:noFill/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Циклический</a:t>
            </a:r>
          </a:p>
        </p:txBody>
      </p:sp>
      <p:grpSp>
        <p:nvGrpSpPr>
          <p:cNvPr id="10246" name="Группа 45"/>
          <p:cNvGrpSpPr>
            <a:grpSpLocks/>
          </p:cNvGrpSpPr>
          <p:nvPr/>
        </p:nvGrpSpPr>
        <p:grpSpPr bwMode="auto">
          <a:xfrm>
            <a:off x="1071538" y="2857496"/>
            <a:ext cx="4165600" cy="2774950"/>
            <a:chOff x="2044700" y="2006600"/>
            <a:chExt cx="4164643" cy="2775253"/>
          </a:xfrm>
        </p:grpSpPr>
        <p:sp>
          <p:nvSpPr>
            <p:cNvPr id="21" name="Line 102"/>
            <p:cNvSpPr>
              <a:spLocks noChangeShapeType="1"/>
            </p:cNvSpPr>
            <p:nvPr/>
          </p:nvSpPr>
          <p:spPr bwMode="auto">
            <a:xfrm>
              <a:off x="4388899" y="2006600"/>
              <a:ext cx="0" cy="474715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b="1" dirty="0">
                <a:latin typeface="CourierCyrillic" pitchFamily="34" charset="0"/>
              </a:endParaRPr>
            </a:p>
          </p:txBody>
        </p:sp>
        <p:sp>
          <p:nvSpPr>
            <p:cNvPr id="22" name="AutoShape 93"/>
            <p:cNvSpPr>
              <a:spLocks noChangeArrowheads="1"/>
            </p:cNvSpPr>
            <p:nvPr/>
          </p:nvSpPr>
          <p:spPr bwMode="auto">
            <a:xfrm>
              <a:off x="3419159" y="2495603"/>
              <a:ext cx="1898214" cy="568387"/>
            </a:xfrm>
            <a:prstGeom prst="flowChartPreparation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 err="1">
                  <a:latin typeface="CourierCyrillic" pitchFamily="34" charset="0"/>
                </a:rPr>
                <a:t>i</a:t>
              </a:r>
              <a:r>
                <a:rPr lang="en-US" sz="1400" b="1" dirty="0">
                  <a:latin typeface="CourierCyrillic" pitchFamily="34" charset="0"/>
                </a:rPr>
                <a:t>=N</a:t>
              </a:r>
              <a:endParaRPr lang="ru-RU" sz="1400" b="1" dirty="0">
                <a:latin typeface="CourierCyrillic" pitchFamily="34" charset="0"/>
              </a:endParaRPr>
            </a:p>
          </p:txBody>
        </p:sp>
        <p:sp>
          <p:nvSpPr>
            <p:cNvPr id="23" name="Line 97"/>
            <p:cNvSpPr>
              <a:spLocks noChangeShapeType="1"/>
            </p:cNvSpPr>
            <p:nvPr/>
          </p:nvSpPr>
          <p:spPr bwMode="auto">
            <a:xfrm>
              <a:off x="2973175" y="2782973"/>
              <a:ext cx="445985" cy="0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b="1" dirty="0">
                <a:latin typeface="CourierCyrillic" pitchFamily="34" charset="0"/>
              </a:endParaRPr>
            </a:p>
          </p:txBody>
        </p:sp>
        <p:sp>
          <p:nvSpPr>
            <p:cNvPr id="24" name="Line 99"/>
            <p:cNvSpPr>
              <a:spLocks noChangeShapeType="1"/>
            </p:cNvSpPr>
            <p:nvPr/>
          </p:nvSpPr>
          <p:spPr bwMode="auto">
            <a:xfrm>
              <a:off x="5314199" y="2782973"/>
              <a:ext cx="895144" cy="0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b="1" dirty="0">
                <a:latin typeface="CourierCyrillic" pitchFamily="34" charset="0"/>
              </a:endParaRPr>
            </a:p>
          </p:txBody>
        </p:sp>
        <p:sp>
          <p:nvSpPr>
            <p:cNvPr id="25" name="Line 100"/>
            <p:cNvSpPr>
              <a:spLocks noChangeShapeType="1"/>
            </p:cNvSpPr>
            <p:nvPr/>
          </p:nvSpPr>
          <p:spPr bwMode="auto">
            <a:xfrm>
              <a:off x="6209343" y="2782973"/>
              <a:ext cx="0" cy="1422555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b="1" dirty="0">
                <a:latin typeface="CourierCyrillic" pitchFamily="34" charset="0"/>
              </a:endParaRPr>
            </a:p>
          </p:txBody>
        </p:sp>
        <p:sp>
          <p:nvSpPr>
            <p:cNvPr id="26" name="Line 101"/>
            <p:cNvSpPr>
              <a:spLocks noChangeShapeType="1"/>
            </p:cNvSpPr>
            <p:nvPr/>
          </p:nvSpPr>
          <p:spPr bwMode="auto">
            <a:xfrm>
              <a:off x="4420642" y="4210291"/>
              <a:ext cx="0" cy="571562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b="1" dirty="0">
                <a:latin typeface="CourierCyrillic" pitchFamily="34" charset="0"/>
              </a:endParaRPr>
            </a:p>
          </p:txBody>
        </p:sp>
        <p:sp>
          <p:nvSpPr>
            <p:cNvPr id="27" name="Line 103"/>
            <p:cNvSpPr>
              <a:spLocks noChangeShapeType="1"/>
            </p:cNvSpPr>
            <p:nvPr/>
          </p:nvSpPr>
          <p:spPr bwMode="auto">
            <a:xfrm>
              <a:off x="4419054" y="4211879"/>
              <a:ext cx="1790289" cy="0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b="1" dirty="0">
                <a:latin typeface="CourierCyrillic" pitchFamily="34" charset="0"/>
              </a:endParaRPr>
            </a:p>
          </p:txBody>
        </p:sp>
        <p:sp>
          <p:nvSpPr>
            <p:cNvPr id="28" name="AutoShape 94"/>
            <p:cNvSpPr>
              <a:spLocks noChangeArrowheads="1"/>
            </p:cNvSpPr>
            <p:nvPr/>
          </p:nvSpPr>
          <p:spPr bwMode="auto">
            <a:xfrm>
              <a:off x="2320862" y="3264037"/>
              <a:ext cx="1337956" cy="474715"/>
            </a:xfrm>
            <a:prstGeom prst="flowChartProcess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ru-RU" sz="1400" b="1" dirty="0">
                  <a:latin typeface="CourierCyrillic" pitchFamily="34" charset="0"/>
                </a:rPr>
                <a:t>тело цикла</a:t>
              </a:r>
            </a:p>
          </p:txBody>
        </p:sp>
        <p:sp>
          <p:nvSpPr>
            <p:cNvPr id="29" name="Line 102"/>
            <p:cNvSpPr>
              <a:spLocks noChangeShapeType="1"/>
            </p:cNvSpPr>
            <p:nvPr/>
          </p:nvSpPr>
          <p:spPr bwMode="auto">
            <a:xfrm>
              <a:off x="2973175" y="2784560"/>
              <a:ext cx="0" cy="474715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b="1" dirty="0">
                <a:latin typeface="CourierCyrillic" pitchFamily="34" charset="0"/>
              </a:endParaRPr>
            </a:p>
          </p:txBody>
        </p:sp>
        <p:sp>
          <p:nvSpPr>
            <p:cNvPr id="30" name="Line 98"/>
            <p:cNvSpPr>
              <a:spLocks noChangeShapeType="1"/>
            </p:cNvSpPr>
            <p:nvPr/>
          </p:nvSpPr>
          <p:spPr bwMode="auto">
            <a:xfrm flipH="1">
              <a:off x="2987458" y="3749865"/>
              <a:ext cx="1588" cy="331824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b="1" dirty="0">
                <a:latin typeface="CourierCyrillic" pitchFamily="34" charset="0"/>
              </a:endParaRPr>
            </a:p>
          </p:txBody>
        </p:sp>
        <p:sp>
          <p:nvSpPr>
            <p:cNvPr id="31" name="Line 99"/>
            <p:cNvSpPr>
              <a:spLocks noChangeShapeType="1"/>
            </p:cNvSpPr>
            <p:nvPr/>
          </p:nvSpPr>
          <p:spPr bwMode="auto">
            <a:xfrm>
              <a:off x="2044700" y="4083277"/>
              <a:ext cx="936410" cy="0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b="1" dirty="0">
                <a:latin typeface="CourierCyrillic" pitchFamily="34" charset="0"/>
              </a:endParaRPr>
            </a:p>
          </p:txBody>
        </p:sp>
        <p:sp>
          <p:nvSpPr>
            <p:cNvPr id="32" name="Line 100"/>
            <p:cNvSpPr>
              <a:spLocks noChangeShapeType="1"/>
            </p:cNvSpPr>
            <p:nvPr/>
          </p:nvSpPr>
          <p:spPr bwMode="auto">
            <a:xfrm>
              <a:off x="2044700" y="2241576"/>
              <a:ext cx="0" cy="1836939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b="1" dirty="0">
                <a:latin typeface="CourierCyrillic" pitchFamily="34" charset="0"/>
              </a:endParaRPr>
            </a:p>
          </p:txBody>
        </p:sp>
        <p:sp>
          <p:nvSpPr>
            <p:cNvPr id="33" name="Line 103"/>
            <p:cNvSpPr>
              <a:spLocks noChangeShapeType="1"/>
            </p:cNvSpPr>
            <p:nvPr/>
          </p:nvSpPr>
          <p:spPr bwMode="auto">
            <a:xfrm>
              <a:off x="2044700" y="2243164"/>
              <a:ext cx="2341025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 b="1" dirty="0">
                <a:latin typeface="CourierCyrillic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71406" y="285728"/>
          <a:ext cx="4500562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5" name="Схема 34"/>
          <p:cNvGraphicFramePr/>
          <p:nvPr/>
        </p:nvGraphicFramePr>
        <p:xfrm>
          <a:off x="4501694" y="285728"/>
          <a:ext cx="4500594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2" name="Группа 202"/>
          <p:cNvGrpSpPr>
            <a:grpSpLocks/>
          </p:cNvGrpSpPr>
          <p:nvPr/>
        </p:nvGrpSpPr>
        <p:grpSpPr bwMode="auto">
          <a:xfrm>
            <a:off x="423863" y="1128713"/>
            <a:ext cx="3741737" cy="5634037"/>
            <a:chOff x="437844" y="1113956"/>
            <a:chExt cx="3742148" cy="5633667"/>
          </a:xfrm>
        </p:grpSpPr>
        <p:sp>
          <p:nvSpPr>
            <p:cNvPr id="59" name="Блок-схема: знак завершения 58"/>
            <p:cNvSpPr/>
            <p:nvPr/>
          </p:nvSpPr>
          <p:spPr>
            <a:xfrm>
              <a:off x="1744500" y="1113956"/>
              <a:ext cx="1751205" cy="446058"/>
            </a:xfrm>
            <a:prstGeom prst="flowChartTerminator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/>
                <a:t>Начало</a:t>
              </a: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1682581" y="1712404"/>
              <a:ext cx="1887744" cy="534953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/>
                <a:t>Сложить грязные тарелки в раковину</a:t>
              </a:r>
              <a:endParaRPr lang="ru-RU" sz="1400" b="1" dirty="0"/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1669879" y="2439431"/>
              <a:ext cx="1887744" cy="534953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/>
                <a:t>Приготовить губку с моющим средством</a:t>
              </a:r>
              <a:endParaRPr lang="ru-RU" sz="1400" b="1" dirty="0"/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1684168" y="3136298"/>
              <a:ext cx="1887745" cy="53654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/>
                <a:t>Включить воду</a:t>
              </a:r>
              <a:endParaRPr lang="ru-RU" sz="1400" b="1" dirty="0"/>
            </a:p>
          </p:txBody>
        </p:sp>
        <p:sp>
          <p:nvSpPr>
            <p:cNvPr id="125" name="Блок-схема: решение 124"/>
            <p:cNvSpPr/>
            <p:nvPr/>
          </p:nvSpPr>
          <p:spPr>
            <a:xfrm>
              <a:off x="1434904" y="3814116"/>
              <a:ext cx="2376748" cy="714328"/>
            </a:xfrm>
            <a:prstGeom prst="flowChartDecision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/>
                <a:t>Есть грязные тарелки?</a:t>
              </a: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437844" y="4541143"/>
              <a:ext cx="1500352" cy="4635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/>
                <a:t>Взять тарелку</a:t>
              </a:r>
              <a:endParaRPr lang="ru-RU" sz="1400" b="1" dirty="0"/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453721" y="5168165"/>
              <a:ext cx="1500352" cy="4635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/>
                <a:t>Вымыть тарелку</a:t>
              </a:r>
              <a:endParaRPr lang="ru-RU" sz="1400" b="1" dirty="0"/>
            </a:p>
          </p:txBody>
        </p:sp>
        <p:sp>
          <p:nvSpPr>
            <p:cNvPr id="148" name="Блок-схема: знак завершения 147"/>
            <p:cNvSpPr/>
            <p:nvPr/>
          </p:nvSpPr>
          <p:spPr>
            <a:xfrm>
              <a:off x="1752438" y="6301565"/>
              <a:ext cx="1751204" cy="446058"/>
            </a:xfrm>
            <a:prstGeom prst="flowChartTerminator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/>
                <a:t>Конец</a:t>
              </a:r>
            </a:p>
          </p:txBody>
        </p:sp>
        <p:cxnSp>
          <p:nvCxnSpPr>
            <p:cNvPr id="150" name="Прямая со стрелкой 149"/>
            <p:cNvCxnSpPr>
              <a:stCxn id="59" idx="2"/>
              <a:endCxn id="72" idx="0"/>
            </p:cNvCxnSpPr>
            <p:nvPr/>
          </p:nvCxnSpPr>
          <p:spPr>
            <a:xfrm rot="16200000" flipH="1">
              <a:off x="2546289" y="1633033"/>
              <a:ext cx="152390" cy="635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Прямая со стрелкой 151"/>
            <p:cNvCxnSpPr>
              <a:stCxn id="72" idx="2"/>
              <a:endCxn id="118" idx="0"/>
            </p:cNvCxnSpPr>
            <p:nvPr/>
          </p:nvCxnSpPr>
          <p:spPr>
            <a:xfrm rot="5400000">
              <a:off x="2524065" y="2337837"/>
              <a:ext cx="192074" cy="1111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Прямая со стрелкой 153"/>
            <p:cNvCxnSpPr>
              <a:stCxn id="118" idx="2"/>
              <a:endCxn id="121" idx="0"/>
            </p:cNvCxnSpPr>
            <p:nvPr/>
          </p:nvCxnSpPr>
          <p:spPr>
            <a:xfrm rot="16200000" flipH="1">
              <a:off x="2540732" y="3048197"/>
              <a:ext cx="161914" cy="142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Прямая со стрелкой 155"/>
            <p:cNvCxnSpPr>
              <a:stCxn id="121" idx="2"/>
              <a:endCxn id="125" idx="0"/>
            </p:cNvCxnSpPr>
            <p:nvPr/>
          </p:nvCxnSpPr>
          <p:spPr>
            <a:xfrm rot="5400000">
              <a:off x="2555020" y="3740302"/>
              <a:ext cx="141278" cy="635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hape 157"/>
            <p:cNvCxnSpPr>
              <a:stCxn id="125" idx="1"/>
              <a:endCxn id="146" idx="0"/>
            </p:cNvCxnSpPr>
            <p:nvPr/>
          </p:nvCxnSpPr>
          <p:spPr>
            <a:xfrm rot="10800000" flipV="1">
              <a:off x="1187226" y="4171280"/>
              <a:ext cx="247677" cy="369863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hape 158"/>
            <p:cNvCxnSpPr>
              <a:stCxn id="125" idx="3"/>
              <a:endCxn id="161" idx="0"/>
            </p:cNvCxnSpPr>
            <p:nvPr/>
          </p:nvCxnSpPr>
          <p:spPr>
            <a:xfrm flipH="1">
              <a:off x="2635185" y="4171280"/>
              <a:ext cx="1176466" cy="1542949"/>
            </a:xfrm>
            <a:prstGeom prst="bentConnector4">
              <a:avLst>
                <a:gd name="adj1" fmla="val -19447"/>
                <a:gd name="adj2" fmla="val 85074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Прямоугольник 160"/>
            <p:cNvSpPr/>
            <p:nvPr/>
          </p:nvSpPr>
          <p:spPr>
            <a:xfrm>
              <a:off x="1885803" y="5714229"/>
              <a:ext cx="1500352" cy="465106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/>
                <a:t>Выключить воду</a:t>
              </a:r>
              <a:endParaRPr lang="ru-RU" sz="1400" b="1" dirty="0"/>
            </a:p>
          </p:txBody>
        </p:sp>
        <p:cxnSp>
          <p:nvCxnSpPr>
            <p:cNvPr id="169" name="Shape 168"/>
            <p:cNvCxnSpPr>
              <a:stCxn id="147" idx="2"/>
              <a:endCxn id="125" idx="0"/>
            </p:cNvCxnSpPr>
            <p:nvPr/>
          </p:nvCxnSpPr>
          <p:spPr>
            <a:xfrm rot="5400000" flipH="1" flipV="1">
              <a:off x="1004010" y="4013209"/>
              <a:ext cx="1817569" cy="1419381"/>
            </a:xfrm>
            <a:prstGeom prst="bentConnector5">
              <a:avLst>
                <a:gd name="adj1" fmla="val -12572"/>
                <a:gd name="adj2" fmla="val -72202"/>
                <a:gd name="adj3" fmla="val 998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1093553" y="3829990"/>
              <a:ext cx="387393" cy="30795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400" dirty="0">
                  <a:latin typeface="+mn-lt"/>
                </a:rPr>
                <a:t>Да</a:t>
              </a: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3725917" y="3856976"/>
              <a:ext cx="454075" cy="30795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400" dirty="0">
                  <a:latin typeface="+mn-lt"/>
                </a:rPr>
                <a:t>Нет</a:t>
              </a:r>
            </a:p>
          </p:txBody>
        </p:sp>
        <p:cxnSp>
          <p:nvCxnSpPr>
            <p:cNvPr id="197" name="Прямая со стрелкой 196"/>
            <p:cNvCxnSpPr>
              <a:stCxn id="161" idx="2"/>
              <a:endCxn id="148" idx="0"/>
            </p:cNvCxnSpPr>
            <p:nvPr/>
          </p:nvCxnSpPr>
          <p:spPr>
            <a:xfrm rot="5400000">
              <a:off x="2570895" y="6237275"/>
              <a:ext cx="122230" cy="635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 стрелкой 199"/>
            <p:cNvCxnSpPr>
              <a:stCxn id="146" idx="2"/>
              <a:endCxn id="147" idx="0"/>
            </p:cNvCxnSpPr>
            <p:nvPr/>
          </p:nvCxnSpPr>
          <p:spPr>
            <a:xfrm rot="16200000" flipH="1">
              <a:off x="1113414" y="5078475"/>
              <a:ext cx="163502" cy="1587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08"/>
          <p:cNvGrpSpPr>
            <a:grpSpLocks/>
          </p:cNvGrpSpPr>
          <p:nvPr/>
        </p:nvGrpSpPr>
        <p:grpSpPr bwMode="auto">
          <a:xfrm>
            <a:off x="4702175" y="1166813"/>
            <a:ext cx="3741738" cy="4937125"/>
            <a:chOff x="4701494" y="1108221"/>
            <a:chExt cx="3742148" cy="4937374"/>
          </a:xfrm>
        </p:grpSpPr>
        <p:sp>
          <p:nvSpPr>
            <p:cNvPr id="178" name="Блок-схема: знак завершения 177"/>
            <p:cNvSpPr/>
            <p:nvPr/>
          </p:nvSpPr>
          <p:spPr>
            <a:xfrm>
              <a:off x="6022439" y="1108221"/>
              <a:ext cx="1751205" cy="446109"/>
            </a:xfrm>
            <a:prstGeom prst="flowChartTerminator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/>
                <a:t>Начало</a:t>
              </a:r>
            </a:p>
          </p:txBody>
        </p:sp>
        <p:sp>
          <p:nvSpPr>
            <p:cNvPr id="179" name="Прямоугольник 178"/>
            <p:cNvSpPr/>
            <p:nvPr/>
          </p:nvSpPr>
          <p:spPr>
            <a:xfrm>
              <a:off x="5960520" y="1706738"/>
              <a:ext cx="1887744" cy="5350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S=0</a:t>
              </a:r>
              <a:endParaRPr lang="ru-RU" sz="1400" b="1" dirty="0"/>
            </a:p>
          </p:txBody>
        </p:sp>
        <p:sp>
          <p:nvSpPr>
            <p:cNvPr id="180" name="Прямоугольник 179"/>
            <p:cNvSpPr/>
            <p:nvPr/>
          </p:nvSpPr>
          <p:spPr>
            <a:xfrm>
              <a:off x="5947819" y="2433850"/>
              <a:ext cx="1887744" cy="5350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K=1</a:t>
              </a:r>
              <a:endParaRPr lang="ru-RU" sz="1400" b="1" dirty="0"/>
            </a:p>
          </p:txBody>
        </p:sp>
        <p:sp>
          <p:nvSpPr>
            <p:cNvPr id="182" name="Блок-схема: решение 181"/>
            <p:cNvSpPr/>
            <p:nvPr/>
          </p:nvSpPr>
          <p:spPr>
            <a:xfrm>
              <a:off x="5698553" y="3111747"/>
              <a:ext cx="2376748" cy="714411"/>
            </a:xfrm>
            <a:prstGeom prst="flowChartDecision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K≤5</a:t>
              </a:r>
              <a:endParaRPr lang="ru-RU" sz="1400" dirty="0"/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4701494" y="3838859"/>
              <a:ext cx="1500352" cy="463573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S=S+K</a:t>
              </a:r>
              <a:endParaRPr lang="ru-RU" sz="1400" b="1" dirty="0"/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4703082" y="4465952"/>
              <a:ext cx="1500351" cy="465161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K=K+1</a:t>
              </a:r>
              <a:endParaRPr lang="ru-RU" sz="1400" b="1" dirty="0"/>
            </a:p>
          </p:txBody>
        </p:sp>
        <p:sp>
          <p:nvSpPr>
            <p:cNvPr id="185" name="Блок-схема: знак завершения 184"/>
            <p:cNvSpPr/>
            <p:nvPr/>
          </p:nvSpPr>
          <p:spPr>
            <a:xfrm>
              <a:off x="6016088" y="5599485"/>
              <a:ext cx="1751205" cy="446110"/>
            </a:xfrm>
            <a:prstGeom prst="flowChartTerminator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/>
                <a:t>Конец</a:t>
              </a:r>
            </a:p>
          </p:txBody>
        </p:sp>
        <p:cxnSp>
          <p:nvCxnSpPr>
            <p:cNvPr id="186" name="Прямая со стрелкой 185"/>
            <p:cNvCxnSpPr>
              <a:stCxn id="178" idx="2"/>
              <a:endCxn id="179" idx="0"/>
            </p:cNvCxnSpPr>
            <p:nvPr/>
          </p:nvCxnSpPr>
          <p:spPr>
            <a:xfrm rot="16200000" flipH="1">
              <a:off x="6824219" y="1627359"/>
              <a:ext cx="152408" cy="635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 стрелкой 186"/>
            <p:cNvCxnSpPr>
              <a:stCxn id="179" idx="2"/>
              <a:endCxn id="180" idx="0"/>
            </p:cNvCxnSpPr>
            <p:nvPr/>
          </p:nvCxnSpPr>
          <p:spPr>
            <a:xfrm rot="5400000">
              <a:off x="6801993" y="2332244"/>
              <a:ext cx="192097" cy="1111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Прямая со стрелкой 188"/>
            <p:cNvCxnSpPr>
              <a:endCxn id="182" idx="0"/>
            </p:cNvCxnSpPr>
            <p:nvPr/>
          </p:nvCxnSpPr>
          <p:spPr>
            <a:xfrm rot="5400000">
              <a:off x="6818661" y="3037924"/>
              <a:ext cx="141295" cy="635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hape 189"/>
            <p:cNvCxnSpPr>
              <a:stCxn id="182" idx="1"/>
              <a:endCxn id="183" idx="0"/>
            </p:cNvCxnSpPr>
            <p:nvPr/>
          </p:nvCxnSpPr>
          <p:spPr>
            <a:xfrm rot="10800000" flipV="1">
              <a:off x="5450876" y="3468952"/>
              <a:ext cx="247677" cy="36990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hape 190"/>
            <p:cNvCxnSpPr>
              <a:stCxn id="182" idx="3"/>
            </p:cNvCxnSpPr>
            <p:nvPr/>
          </p:nvCxnSpPr>
          <p:spPr>
            <a:xfrm flipH="1">
              <a:off x="6898835" y="3468952"/>
              <a:ext cx="1176467" cy="1544716"/>
            </a:xfrm>
            <a:prstGeom prst="bentConnector4">
              <a:avLst>
                <a:gd name="adj1" fmla="val -19447"/>
                <a:gd name="adj2" fmla="val 85074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Блок-схема: данные 191"/>
            <p:cNvSpPr/>
            <p:nvPr/>
          </p:nvSpPr>
          <p:spPr>
            <a:xfrm>
              <a:off x="6149453" y="5013668"/>
              <a:ext cx="1500352" cy="463573"/>
            </a:xfrm>
            <a:prstGeom prst="flowChartInputOutpu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/>
                <a:t>Вывод </a:t>
              </a:r>
              <a:r>
                <a:rPr lang="en-US" sz="1400" dirty="0"/>
                <a:t>S</a:t>
              </a:r>
              <a:endParaRPr lang="ru-RU" sz="1400" dirty="0"/>
            </a:p>
          </p:txBody>
        </p:sp>
        <p:cxnSp>
          <p:nvCxnSpPr>
            <p:cNvPr id="193" name="Shape 192"/>
            <p:cNvCxnSpPr>
              <a:stCxn id="184" idx="2"/>
              <a:endCxn id="182" idx="0"/>
            </p:cNvCxnSpPr>
            <p:nvPr/>
          </p:nvCxnSpPr>
          <p:spPr>
            <a:xfrm rot="5400000" flipH="1" flipV="1">
              <a:off x="5259615" y="3304596"/>
              <a:ext cx="1819367" cy="1433669"/>
            </a:xfrm>
            <a:prstGeom prst="bentConnector5">
              <a:avLst>
                <a:gd name="adj1" fmla="val -12572"/>
                <a:gd name="adj2" fmla="val -62360"/>
                <a:gd name="adj3" fmla="val 998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TextBox 193"/>
            <p:cNvSpPr txBox="1"/>
            <p:nvPr/>
          </p:nvSpPr>
          <p:spPr>
            <a:xfrm>
              <a:off x="5357204" y="3127623"/>
              <a:ext cx="387392" cy="30799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400" dirty="0">
                  <a:latin typeface="+mn-lt"/>
                </a:rPr>
                <a:t>Да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7989567" y="3156199"/>
              <a:ext cx="454075" cy="30640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400" dirty="0">
                  <a:latin typeface="+mn-lt"/>
                </a:rPr>
                <a:t>Нет</a:t>
              </a:r>
            </a:p>
          </p:txBody>
        </p:sp>
        <p:cxnSp>
          <p:nvCxnSpPr>
            <p:cNvPr id="205" name="Прямая со стрелкой 204"/>
            <p:cNvCxnSpPr>
              <a:stCxn id="183" idx="2"/>
              <a:endCxn id="184" idx="0"/>
            </p:cNvCxnSpPr>
            <p:nvPr/>
          </p:nvCxnSpPr>
          <p:spPr>
            <a:xfrm rot="16200000" flipH="1">
              <a:off x="5369910" y="4383398"/>
              <a:ext cx="16352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Прямая со стрелкой 206"/>
            <p:cNvCxnSpPr>
              <a:stCxn id="192" idx="4"/>
              <a:endCxn id="185" idx="0"/>
            </p:cNvCxnSpPr>
            <p:nvPr/>
          </p:nvCxnSpPr>
          <p:spPr>
            <a:xfrm rot="5400000">
              <a:off x="6834537" y="5535188"/>
              <a:ext cx="122243" cy="635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3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ТЕСТ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Последовательность действий, выполнение которых приводит к конечному результату - ... </a:t>
            </a:r>
          </a:p>
          <a:p>
            <a:pPr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блок-схема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алгоритм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программа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оператор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Изображение алгоритма с помощью специальных блоков называется ... </a:t>
            </a:r>
          </a:p>
          <a:p>
            <a:pPr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блок-схемой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алгоритмом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программой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оператором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Алгоритм, в котором выполнение команды зависит от выполнения условий, называется... </a:t>
            </a:r>
          </a:p>
          <a:p>
            <a:pPr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линейным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циклическим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разветвляющимся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вспомогательным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Алгоритм, отдельные действия которого многократно повторяются, называется... </a:t>
            </a:r>
          </a:p>
          <a:p>
            <a:pPr lvl="0"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линейным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циклическим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разветвляющимся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вспомогательным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Алгоритм, в котором исполнитель выполняет одну команду за другой в порядке их следования, называется… </a:t>
            </a:r>
          </a:p>
          <a:p>
            <a:pPr lvl="0"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линейным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циклическим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разветвляющимся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вспомогательным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/>
              <a:t>Что такое алгоритм?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7693025" cy="978729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11113" algn="just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Алгоритм</a:t>
            </a:r>
            <a:r>
              <a:rPr lang="ru-RU" sz="2400" dirty="0" smtClean="0"/>
              <a:t> – это строгая и четкая последовательность действий, выполнение которых приводит к определенному результату.</a:t>
            </a:r>
            <a:endParaRPr lang="ru-RU" sz="2400" b="1" dirty="0" smtClean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6324600" y="3429000"/>
            <a:ext cx="2819400" cy="3254375"/>
            <a:chOff x="3272826" y="2100263"/>
            <a:chExt cx="2820155" cy="325436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lum contrast="30000"/>
            </a:blip>
            <a:srcRect/>
            <a:stretch>
              <a:fillRect/>
            </a:stretch>
          </p:blipFill>
          <p:spPr bwMode="auto">
            <a:xfrm>
              <a:off x="3735166" y="2100263"/>
              <a:ext cx="1895475" cy="26574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</p:pic>
        <p:sp>
          <p:nvSpPr>
            <p:cNvPr id="7" name="Прямоугольник 6"/>
            <p:cNvSpPr>
              <a:spLocks noChangeArrowheads="1"/>
            </p:cNvSpPr>
            <p:nvPr/>
          </p:nvSpPr>
          <p:spPr bwMode="auto">
            <a:xfrm>
              <a:off x="3272826" y="4708295"/>
              <a:ext cx="282015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/>
                <a:t>Мухаммед ал-Хорезми</a:t>
              </a:r>
            </a:p>
            <a:p>
              <a:pPr algn="ctr"/>
              <a:r>
                <a:rPr lang="ru-RU"/>
                <a:t>(ок. 783–ок. 850 гг.)</a:t>
              </a:r>
            </a:p>
          </p:txBody>
        </p:sp>
      </p:grpSp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467544" y="2852936"/>
            <a:ext cx="62118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7938" algn="l"/>
            <a:r>
              <a:rPr lang="ru-RU" sz="2400" b="1" dirty="0">
                <a:solidFill>
                  <a:srgbClr val="333399"/>
                </a:solidFill>
              </a:rPr>
              <a:t>Исполнитель</a:t>
            </a:r>
            <a:r>
              <a:rPr lang="ru-RU" sz="2400" dirty="0"/>
              <a:t> – это устройство или одушёвленное существо (человек), способное понять и выполнить команды, составляющие алгоритм.</a:t>
            </a:r>
          </a:p>
        </p:txBody>
      </p:sp>
      <p:sp>
        <p:nvSpPr>
          <p:cNvPr id="10" name="Прямоугольник 10"/>
          <p:cNvSpPr>
            <a:spLocks noChangeArrowheads="1"/>
          </p:cNvSpPr>
          <p:nvPr/>
        </p:nvSpPr>
        <p:spPr bwMode="auto">
          <a:xfrm>
            <a:off x="285720" y="4714884"/>
            <a:ext cx="57864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2913" algn="l"/>
            <a:r>
              <a:rPr lang="ru-RU" sz="2400" b="1" dirty="0">
                <a:solidFill>
                  <a:srgbClr val="333399"/>
                </a:solidFill>
              </a:rPr>
              <a:t>Формальные исполнители</a:t>
            </a:r>
            <a:r>
              <a:rPr lang="ru-RU" sz="2400" dirty="0"/>
              <a:t>: не понимают </a:t>
            </a:r>
            <a:r>
              <a:rPr lang="ru-RU" sz="2400" dirty="0" smtClean="0"/>
              <a:t>(</a:t>
            </a:r>
            <a:r>
              <a:rPr lang="ru-RU" sz="2400" dirty="0"/>
              <a:t>и не могут понять) смысл команд.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quarter" idx="1"/>
          </p:nvPr>
        </p:nvSpPr>
        <p:spPr>
          <a:xfrm>
            <a:off x="500063" y="42862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Некое логическое выражение, принимающее значение “Да” или “Нет”, — это ... 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блок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алгоритм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программа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условие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Блок условия изображается ... </a:t>
            </a:r>
          </a:p>
          <a:p>
            <a:pPr lvl="0"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овалом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прямоугольником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ромбом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параллелограммом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29600" cy="62865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Какой тип алгоритма представлен с помощью блок-схемы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линейный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циклический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разветвляющийся в полной форме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разветвляющийся в неполной форме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85860"/>
            <a:ext cx="635798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Какой тип алгоритма представлен с помощью блок-схемы: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линейный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циклический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разветвляющийся в полной форме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разветвляющийся в неполной форме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500174"/>
            <a:ext cx="342902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63579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Какой тип алгоритма представлен с помощью блок-схемы: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линейный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циклический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разветвляющийся в полной форме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разветвляющийся в неполной форме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6643734" cy="288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dirty="0" smtClean="0"/>
              <a:t>Свойства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ru-RU" sz="3200" b="1" u="sng" dirty="0" smtClean="0"/>
              <a:t>Дискретность</a:t>
            </a:r>
            <a:r>
              <a:rPr lang="ru-RU" sz="3200" u="sng" dirty="0" smtClean="0"/>
              <a:t> (алгоритм состоит из отдельных шагов)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endParaRPr lang="ru-RU" sz="3200" b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ru-RU" sz="3200" b="1" u="sng" dirty="0" smtClean="0"/>
              <a:t>Понятность</a:t>
            </a:r>
            <a:r>
              <a:rPr lang="ru-RU" sz="3200" dirty="0" smtClean="0"/>
              <a:t> (алгоритм составляется в соответствии с системой команд исполнителя).</a:t>
            </a:r>
            <a:endParaRPr lang="ru-RU" sz="32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endParaRPr lang="ru-RU" sz="3200" b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ru-RU" sz="3200" b="1" u="sng" dirty="0" smtClean="0"/>
              <a:t>Определенность</a:t>
            </a:r>
            <a:r>
              <a:rPr lang="ru-RU" sz="3200" b="1" dirty="0" smtClean="0"/>
              <a:t> </a:t>
            </a:r>
            <a:r>
              <a:rPr lang="ru-RU" sz="3200" dirty="0" smtClean="0"/>
              <a:t>(каждая команда должна определять однозначное действие исполнителя).</a:t>
            </a:r>
            <a:endParaRPr lang="ru-RU" sz="3200" u="sng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arenR" startAt="4"/>
            </a:pPr>
            <a:r>
              <a:rPr lang="ru-RU" sz="3200" b="1" u="sng" dirty="0" smtClean="0"/>
              <a:t>Конечность</a:t>
            </a:r>
            <a:r>
              <a:rPr lang="ru-RU" sz="3200" dirty="0" smtClean="0"/>
              <a:t> (наличие конца алгоритма через конечное число шагов).</a:t>
            </a:r>
            <a:endParaRPr lang="ru-RU" sz="3200" u="sng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arenR" startAt="4"/>
            </a:pPr>
            <a:endParaRPr lang="ru-RU" sz="3200" b="1" u="sng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arenR" startAt="4"/>
            </a:pPr>
            <a:r>
              <a:rPr lang="ru-RU" sz="3200" b="1" u="sng" dirty="0" smtClean="0"/>
              <a:t>Результативность</a:t>
            </a:r>
            <a:r>
              <a:rPr lang="ru-RU" sz="3200" dirty="0" smtClean="0"/>
              <a:t> (получение нужного результата по окончанию алгоритма).</a:t>
            </a:r>
            <a:endParaRPr lang="ru-RU" sz="3200" u="sng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arenR" startAt="4"/>
            </a:pPr>
            <a:endParaRPr lang="ru-RU" sz="3200" b="1" u="sng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arenR" startAt="4"/>
            </a:pPr>
            <a:r>
              <a:rPr lang="ru-RU" sz="3200" b="1" u="sng" dirty="0" smtClean="0"/>
              <a:t>Массовость</a:t>
            </a:r>
            <a:r>
              <a:rPr lang="ru-RU" sz="3200" dirty="0" smtClean="0"/>
              <a:t> (применимость для широкого класса задач).</a:t>
            </a:r>
            <a:endParaRPr lang="ru-RU" sz="3200" u="sng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Способы записи алгоритмов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 eaLnBrk="1" hangingPunct="1">
              <a:buFont typeface="+mj-lt"/>
              <a:buAutoNum type="arabicPeriod"/>
            </a:pPr>
            <a:r>
              <a:rPr lang="ru-RU" dirty="0" smtClean="0"/>
              <a:t>Словесный</a:t>
            </a:r>
          </a:p>
          <a:p>
            <a:pPr marL="533400" indent="-533400" eaLnBrk="1" hangingPunct="1">
              <a:buFont typeface="+mj-lt"/>
              <a:buAutoNum type="arabicPeriod"/>
            </a:pPr>
            <a:endParaRPr lang="ru-RU" u="sng" dirty="0" smtClean="0"/>
          </a:p>
          <a:p>
            <a:pPr marL="533400" indent="-533400" eaLnBrk="1" hangingPunct="1">
              <a:buFont typeface="+mj-lt"/>
              <a:buAutoNum type="arabicPeriod"/>
            </a:pPr>
            <a:r>
              <a:rPr lang="ru-RU" u="sng" dirty="0" smtClean="0"/>
              <a:t>Блок-схема</a:t>
            </a:r>
            <a:r>
              <a:rPr lang="ru-RU" dirty="0" smtClean="0"/>
              <a:t> (Графическое представление алгоритма)</a:t>
            </a:r>
          </a:p>
          <a:p>
            <a:pPr marL="533400" indent="-533400" eaLnBrk="1" hangingPunct="1">
              <a:buFont typeface="+mj-lt"/>
              <a:buAutoNum type="arabicPeriod"/>
            </a:pPr>
            <a:endParaRPr lang="ru-RU" u="sng" dirty="0" smtClean="0"/>
          </a:p>
          <a:p>
            <a:pPr marL="533400" indent="-533400" eaLnBrk="1" hangingPunct="1">
              <a:buFont typeface="+mj-lt"/>
              <a:buAutoNum type="arabicPeriod"/>
            </a:pPr>
            <a:r>
              <a:rPr lang="ru-RU" u="sng" smtClean="0"/>
              <a:t>Программа</a:t>
            </a:r>
            <a:r>
              <a:rPr lang="ru-RU" smtClean="0"/>
              <a:t> </a:t>
            </a:r>
            <a:r>
              <a:rPr lang="ru-RU" dirty="0" smtClean="0"/>
              <a:t>(запись алгоритма на языке программирования)</a:t>
            </a:r>
          </a:p>
          <a:p>
            <a:pPr marL="533400" indent="-533400" eaLnBrk="1" hangingPunct="1">
              <a:buNone/>
            </a:pPr>
            <a:endParaRPr lang="ru-RU" dirty="0" smtClean="0"/>
          </a:p>
          <a:p>
            <a:pPr marL="533400" indent="-533400" eaLnBrk="1" hangingPunct="1"/>
            <a:endParaRPr lang="ru-RU" dirty="0" smtClean="0"/>
          </a:p>
          <a:p>
            <a:pPr marL="533400" indent="-533400" eaLnBrk="1" hangingPunct="1"/>
            <a:endParaRPr lang="ru-RU" dirty="0" smtClean="0"/>
          </a:p>
        </p:txBody>
      </p:sp>
      <p:sp>
        <p:nvSpPr>
          <p:cNvPr id="5124" name="Управляющая кнопка: далее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58250" y="6500813"/>
            <a:ext cx="285750" cy="357187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Управляющая кнопка: назад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72500" y="6500813"/>
            <a:ext cx="285750" cy="357187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1"/>
          <p:cNvSpPr txBox="1">
            <a:spLocks noChangeArrowheads="1"/>
          </p:cNvSpPr>
          <p:nvPr/>
        </p:nvSpPr>
        <p:spPr bwMode="auto">
          <a:xfrm>
            <a:off x="642938" y="1571612"/>
            <a:ext cx="7929562" cy="2677656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indent="363538" algn="just" eaLnBrk="0" hangingPunct="0">
              <a:buClr>
                <a:schemeClr val="accent1">
                  <a:lumMod val="75000"/>
                </a:schemeClr>
              </a:buClr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Любой алгоритм может быть представлен в виде комбинации трёх базовых структур:     </a:t>
            </a:r>
          </a:p>
          <a:p>
            <a:pPr indent="363538" eaLnBrk="0" hangingPunct="0">
              <a:buClr>
                <a:schemeClr val="accent1">
                  <a:lumMod val="75000"/>
                </a:schemeClr>
              </a:buClr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        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indent="363538" eaLnBrk="0" hangingPunct="0">
              <a:buClr>
                <a:schemeClr val="tx2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urierCyrillic" pitchFamily="34" charset="0"/>
              </a:rPr>
              <a:t>Линейный (следование).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indent="363538" eaLnBrk="0" hangingPunct="0">
              <a:buClr>
                <a:schemeClr val="tx2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urierCyrillic" pitchFamily="34" charset="0"/>
              </a:rPr>
              <a:t>Разветвляющийся (ветвление).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indent="363538" eaLnBrk="0" hangingPunct="0">
              <a:buClr>
                <a:schemeClr val="tx2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urierCyrillic" pitchFamily="34" charset="0"/>
              </a:rPr>
              <a:t>Циклический.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indent="363538" eaLnBrk="0" hangingPunct="0">
              <a:buClr>
                <a:schemeClr val="accent1">
                  <a:lumMod val="75000"/>
                </a:schemeClr>
              </a:buClr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3" y="71438"/>
            <a:ext cx="47910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0">
                  <a:noFill/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Типы алгоритмов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95" name="AutoShape 147"/>
          <p:cNvSpPr>
            <a:spLocks noChangeArrowheads="1"/>
          </p:cNvSpPr>
          <p:nvPr/>
        </p:nvSpPr>
        <p:spPr bwMode="auto">
          <a:xfrm>
            <a:off x="487363" y="1454150"/>
            <a:ext cx="8072437" cy="1328738"/>
          </a:xfrm>
          <a:prstGeom prst="roundRect">
            <a:avLst>
              <a:gd name="adj" fmla="val 16667"/>
            </a:avLst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indent="363538" algn="just" eaLnBrk="0" hangingPunct="0">
              <a:buClr>
                <a:schemeClr val="accent1">
                  <a:lumMod val="75000"/>
                </a:schemeClr>
              </a:buClr>
              <a:defRPr/>
            </a:pPr>
            <a:r>
              <a:rPr lang="ru-RU" sz="2400" dirty="0">
                <a:solidFill>
                  <a:srgbClr val="990066"/>
                </a:solidFill>
                <a:latin typeface="Times New Roman" pitchFamily="18" charset="0"/>
              </a:rPr>
              <a:t>При выполнении линейного алгоритма исполнитель выполняет одну команду за другой в порядке их следования.</a:t>
            </a:r>
          </a:p>
        </p:txBody>
      </p:sp>
      <p:grpSp>
        <p:nvGrpSpPr>
          <p:cNvPr id="5124" name="Group 148"/>
          <p:cNvGrpSpPr>
            <a:grpSpLocks/>
          </p:cNvGrpSpPr>
          <p:nvPr/>
        </p:nvGrpSpPr>
        <p:grpSpPr bwMode="auto">
          <a:xfrm>
            <a:off x="3744913" y="2809875"/>
            <a:ext cx="1655762" cy="3240088"/>
            <a:chOff x="3833" y="2040"/>
            <a:chExt cx="590" cy="1555"/>
          </a:xfrm>
          <a:solidFill>
            <a:srgbClr val="FFFFFF"/>
          </a:solidFill>
        </p:grpSpPr>
        <p:sp>
          <p:nvSpPr>
            <p:cNvPr id="7173" name="Rectangle 149"/>
            <p:cNvSpPr>
              <a:spLocks noChangeArrowheads="1"/>
            </p:cNvSpPr>
            <p:nvPr/>
          </p:nvSpPr>
          <p:spPr bwMode="auto">
            <a:xfrm>
              <a:off x="3847" y="2213"/>
              <a:ext cx="576" cy="173"/>
            </a:xfrm>
            <a:prstGeom prst="rect">
              <a:avLst/>
            </a:prstGeom>
            <a:grpFill/>
            <a:ln w="5715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 dirty="0">
                  <a:latin typeface="CourierCyrillic" pitchFamily="34" charset="0"/>
                </a:rPr>
                <a:t>Команда 1</a:t>
              </a:r>
            </a:p>
          </p:txBody>
        </p:sp>
        <p:sp>
          <p:nvSpPr>
            <p:cNvPr id="7174" name="Line 150"/>
            <p:cNvSpPr>
              <a:spLocks noChangeShapeType="1"/>
            </p:cNvSpPr>
            <p:nvPr/>
          </p:nvSpPr>
          <p:spPr bwMode="auto">
            <a:xfrm>
              <a:off x="4142" y="2040"/>
              <a:ext cx="1" cy="173"/>
            </a:xfrm>
            <a:prstGeom prst="line">
              <a:avLst/>
            </a:prstGeom>
            <a:grpFill/>
            <a:ln w="57150"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5" name="Rectangle 151"/>
            <p:cNvSpPr>
              <a:spLocks noChangeArrowheads="1"/>
            </p:cNvSpPr>
            <p:nvPr/>
          </p:nvSpPr>
          <p:spPr bwMode="auto">
            <a:xfrm>
              <a:off x="3840" y="2558"/>
              <a:ext cx="576" cy="173"/>
            </a:xfrm>
            <a:prstGeom prst="rect">
              <a:avLst/>
            </a:prstGeom>
            <a:grpFill/>
            <a:ln w="5715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 dirty="0">
                  <a:latin typeface="CourierCyrillic" pitchFamily="34" charset="0"/>
                </a:rPr>
                <a:t>Команда 2</a:t>
              </a:r>
            </a:p>
          </p:txBody>
        </p:sp>
        <p:sp>
          <p:nvSpPr>
            <p:cNvPr id="7176" name="Line 152"/>
            <p:cNvSpPr>
              <a:spLocks noChangeShapeType="1"/>
            </p:cNvSpPr>
            <p:nvPr/>
          </p:nvSpPr>
          <p:spPr bwMode="auto">
            <a:xfrm>
              <a:off x="4135" y="2386"/>
              <a:ext cx="1" cy="172"/>
            </a:xfrm>
            <a:prstGeom prst="line">
              <a:avLst/>
            </a:prstGeom>
            <a:grpFill/>
            <a:ln w="57150"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7" name="Rectangle 153"/>
            <p:cNvSpPr>
              <a:spLocks noChangeArrowheads="1"/>
            </p:cNvSpPr>
            <p:nvPr/>
          </p:nvSpPr>
          <p:spPr bwMode="auto">
            <a:xfrm>
              <a:off x="3833" y="3249"/>
              <a:ext cx="576" cy="173"/>
            </a:xfrm>
            <a:prstGeom prst="rect">
              <a:avLst/>
            </a:prstGeom>
            <a:grpFill/>
            <a:ln w="5715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 dirty="0">
                  <a:latin typeface="CourierCyrillic" pitchFamily="34" charset="0"/>
                </a:rPr>
                <a:t>Команда </a:t>
              </a:r>
              <a:r>
                <a:rPr lang="en-US" sz="1600" b="1" dirty="0">
                  <a:latin typeface="CourierCyrillic" pitchFamily="34" charset="0"/>
                </a:rPr>
                <a:t>N</a:t>
              </a:r>
              <a:endParaRPr lang="ru-RU" sz="1600" b="1" dirty="0">
                <a:latin typeface="CourierCyrillic" pitchFamily="34" charset="0"/>
              </a:endParaRPr>
            </a:p>
          </p:txBody>
        </p:sp>
        <p:sp>
          <p:nvSpPr>
            <p:cNvPr id="7178" name="Line 154"/>
            <p:cNvSpPr>
              <a:spLocks noChangeShapeType="1"/>
            </p:cNvSpPr>
            <p:nvPr/>
          </p:nvSpPr>
          <p:spPr bwMode="auto">
            <a:xfrm>
              <a:off x="4128" y="2731"/>
              <a:ext cx="1" cy="173"/>
            </a:xfrm>
            <a:prstGeom prst="line">
              <a:avLst/>
            </a:prstGeom>
            <a:grpFill/>
            <a:ln w="57150"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9" name="Line 155"/>
            <p:cNvSpPr>
              <a:spLocks noChangeShapeType="1"/>
            </p:cNvSpPr>
            <p:nvPr/>
          </p:nvSpPr>
          <p:spPr bwMode="auto">
            <a:xfrm>
              <a:off x="4135" y="3077"/>
              <a:ext cx="1" cy="172"/>
            </a:xfrm>
            <a:prstGeom prst="line">
              <a:avLst/>
            </a:prstGeom>
            <a:grpFill/>
            <a:ln w="57150"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0" name="Rectangle 156"/>
            <p:cNvSpPr>
              <a:spLocks noChangeArrowheads="1"/>
            </p:cNvSpPr>
            <p:nvPr/>
          </p:nvSpPr>
          <p:spPr bwMode="auto">
            <a:xfrm>
              <a:off x="3840" y="2904"/>
              <a:ext cx="576" cy="173"/>
            </a:xfrm>
            <a:prstGeom prst="rect">
              <a:avLst/>
            </a:prstGeom>
            <a:grpFill/>
            <a:ln w="5715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>
                  <a:latin typeface="CourierCyrillic" pitchFamily="34" charset="0"/>
                </a:rPr>
                <a:t>…</a:t>
              </a:r>
            </a:p>
          </p:txBody>
        </p:sp>
        <p:sp>
          <p:nvSpPr>
            <p:cNvPr id="7181" name="Line 157"/>
            <p:cNvSpPr>
              <a:spLocks noChangeShapeType="1"/>
            </p:cNvSpPr>
            <p:nvPr/>
          </p:nvSpPr>
          <p:spPr bwMode="auto">
            <a:xfrm>
              <a:off x="4135" y="3422"/>
              <a:ext cx="1" cy="173"/>
            </a:xfrm>
            <a:prstGeom prst="line">
              <a:avLst/>
            </a:prstGeom>
            <a:grpFill/>
            <a:ln w="57150"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215900" y="71438"/>
            <a:ext cx="28352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0">
                  <a:noFill/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Линейный</a:t>
            </a:r>
          </a:p>
        </p:txBody>
      </p:sp>
      <p:grpSp>
        <p:nvGrpSpPr>
          <p:cNvPr id="5126" name="Группа 25"/>
          <p:cNvGrpSpPr>
            <a:grpSpLocks/>
          </p:cNvGrpSpPr>
          <p:nvPr/>
        </p:nvGrpSpPr>
        <p:grpSpPr bwMode="auto">
          <a:xfrm flipH="1" flipV="1">
            <a:off x="12700" y="5786438"/>
            <a:ext cx="3394075" cy="901700"/>
            <a:chOff x="0" y="5956300"/>
            <a:chExt cx="3394075" cy="901700"/>
          </a:xfrm>
        </p:grpSpPr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0" y="5956300"/>
              <a:ext cx="3394075" cy="460375"/>
            </a:xfrm>
            <a:custGeom>
              <a:avLst/>
              <a:gdLst/>
              <a:ahLst/>
              <a:cxnLst>
                <a:cxn ang="0">
                  <a:pos x="6156" y="313"/>
                </a:cxn>
                <a:cxn ang="0">
                  <a:pos x="5646" y="177"/>
                </a:cxn>
                <a:cxn ang="0">
                  <a:pos x="5146" y="82"/>
                </a:cxn>
                <a:cxn ang="0">
                  <a:pos x="4657" y="25"/>
                </a:cxn>
                <a:cxn ang="0">
                  <a:pos x="4178" y="0"/>
                </a:cxn>
                <a:cxn ang="0">
                  <a:pos x="3713" y="7"/>
                </a:cxn>
                <a:cxn ang="0">
                  <a:pos x="3263" y="39"/>
                </a:cxn>
                <a:cxn ang="0">
                  <a:pos x="2828" y="94"/>
                </a:cxn>
                <a:cxn ang="0">
                  <a:pos x="2412" y="168"/>
                </a:cxn>
                <a:cxn ang="0">
                  <a:pos x="2014" y="257"/>
                </a:cxn>
                <a:cxn ang="0">
                  <a:pos x="1637" y="357"/>
                </a:cxn>
                <a:cxn ang="0">
                  <a:pos x="1283" y="466"/>
                </a:cxn>
                <a:cxn ang="0">
                  <a:pos x="951" y="578"/>
                </a:cxn>
                <a:cxn ang="0">
                  <a:pos x="646" y="691"/>
                </a:cxn>
                <a:cxn ang="0">
                  <a:pos x="366" y="800"/>
                </a:cxn>
                <a:cxn ang="0">
                  <a:pos x="114" y="903"/>
                </a:cxn>
                <a:cxn ang="0">
                  <a:pos x="70" y="928"/>
                </a:cxn>
                <a:cxn ang="0">
                  <a:pos x="256" y="871"/>
                </a:cxn>
                <a:cxn ang="0">
                  <a:pos x="498" y="800"/>
                </a:cxn>
                <a:cxn ang="0">
                  <a:pos x="789" y="723"/>
                </a:cxn>
                <a:cxn ang="0">
                  <a:pos x="1126" y="645"/>
                </a:cxn>
                <a:cxn ang="0">
                  <a:pos x="1501" y="572"/>
                </a:cxn>
                <a:cxn ang="0">
                  <a:pos x="1910" y="507"/>
                </a:cxn>
                <a:cxn ang="0">
                  <a:pos x="2347" y="459"/>
                </a:cxn>
                <a:cxn ang="0">
                  <a:pos x="2806" y="431"/>
                </a:cxn>
                <a:cxn ang="0">
                  <a:pos x="3282" y="429"/>
                </a:cxn>
                <a:cxn ang="0">
                  <a:pos x="3770" y="460"/>
                </a:cxn>
                <a:cxn ang="0">
                  <a:pos x="4264" y="528"/>
                </a:cxn>
                <a:cxn ang="0">
                  <a:pos x="4758" y="640"/>
                </a:cxn>
                <a:cxn ang="0">
                  <a:pos x="5248" y="799"/>
                </a:cxn>
                <a:cxn ang="0">
                  <a:pos x="5726" y="1013"/>
                </a:cxn>
                <a:cxn ang="0">
                  <a:pos x="6189" y="1288"/>
                </a:cxn>
                <a:cxn ang="0">
                  <a:pos x="6413" y="396"/>
                </a:cxn>
              </a:cxnLst>
              <a:rect l="0" t="0" r="r" b="b"/>
              <a:pathLst>
                <a:path w="6413" h="1449">
                  <a:moveTo>
                    <a:pt x="6413" y="396"/>
                  </a:moveTo>
                  <a:lnTo>
                    <a:pt x="6156" y="313"/>
                  </a:lnTo>
                  <a:lnTo>
                    <a:pt x="5900" y="239"/>
                  </a:lnTo>
                  <a:lnTo>
                    <a:pt x="5646" y="177"/>
                  </a:lnTo>
                  <a:lnTo>
                    <a:pt x="5396" y="124"/>
                  </a:lnTo>
                  <a:lnTo>
                    <a:pt x="5146" y="82"/>
                  </a:lnTo>
                  <a:lnTo>
                    <a:pt x="4900" y="48"/>
                  </a:lnTo>
                  <a:lnTo>
                    <a:pt x="4657" y="25"/>
                  </a:lnTo>
                  <a:lnTo>
                    <a:pt x="4416" y="9"/>
                  </a:lnTo>
                  <a:lnTo>
                    <a:pt x="4178" y="0"/>
                  </a:lnTo>
                  <a:lnTo>
                    <a:pt x="3944" y="0"/>
                  </a:lnTo>
                  <a:lnTo>
                    <a:pt x="3713" y="7"/>
                  </a:lnTo>
                  <a:lnTo>
                    <a:pt x="3486" y="20"/>
                  </a:lnTo>
                  <a:lnTo>
                    <a:pt x="3263" y="39"/>
                  </a:lnTo>
                  <a:lnTo>
                    <a:pt x="3043" y="64"/>
                  </a:lnTo>
                  <a:lnTo>
                    <a:pt x="2828" y="94"/>
                  </a:lnTo>
                  <a:lnTo>
                    <a:pt x="2618" y="129"/>
                  </a:lnTo>
                  <a:lnTo>
                    <a:pt x="2412" y="168"/>
                  </a:lnTo>
                  <a:lnTo>
                    <a:pt x="2211" y="211"/>
                  </a:lnTo>
                  <a:lnTo>
                    <a:pt x="2014" y="257"/>
                  </a:lnTo>
                  <a:lnTo>
                    <a:pt x="1823" y="306"/>
                  </a:lnTo>
                  <a:lnTo>
                    <a:pt x="1637" y="357"/>
                  </a:lnTo>
                  <a:lnTo>
                    <a:pt x="1457" y="411"/>
                  </a:lnTo>
                  <a:lnTo>
                    <a:pt x="1283" y="466"/>
                  </a:lnTo>
                  <a:lnTo>
                    <a:pt x="1115" y="521"/>
                  </a:lnTo>
                  <a:lnTo>
                    <a:pt x="951" y="578"/>
                  </a:lnTo>
                  <a:lnTo>
                    <a:pt x="795" y="635"/>
                  </a:lnTo>
                  <a:lnTo>
                    <a:pt x="646" y="691"/>
                  </a:lnTo>
                  <a:lnTo>
                    <a:pt x="502" y="747"/>
                  </a:lnTo>
                  <a:lnTo>
                    <a:pt x="366" y="800"/>
                  </a:lnTo>
                  <a:lnTo>
                    <a:pt x="236" y="853"/>
                  </a:lnTo>
                  <a:lnTo>
                    <a:pt x="114" y="903"/>
                  </a:lnTo>
                  <a:lnTo>
                    <a:pt x="0" y="950"/>
                  </a:lnTo>
                  <a:lnTo>
                    <a:pt x="70" y="928"/>
                  </a:lnTo>
                  <a:lnTo>
                    <a:pt x="155" y="901"/>
                  </a:lnTo>
                  <a:lnTo>
                    <a:pt x="256" y="871"/>
                  </a:lnTo>
                  <a:lnTo>
                    <a:pt x="370" y="836"/>
                  </a:lnTo>
                  <a:lnTo>
                    <a:pt x="498" y="800"/>
                  </a:lnTo>
                  <a:lnTo>
                    <a:pt x="638" y="762"/>
                  </a:lnTo>
                  <a:lnTo>
                    <a:pt x="789" y="723"/>
                  </a:lnTo>
                  <a:lnTo>
                    <a:pt x="953" y="684"/>
                  </a:lnTo>
                  <a:lnTo>
                    <a:pt x="1126" y="645"/>
                  </a:lnTo>
                  <a:lnTo>
                    <a:pt x="1309" y="607"/>
                  </a:lnTo>
                  <a:lnTo>
                    <a:pt x="1501" y="572"/>
                  </a:lnTo>
                  <a:lnTo>
                    <a:pt x="1702" y="538"/>
                  </a:lnTo>
                  <a:lnTo>
                    <a:pt x="1910" y="507"/>
                  </a:lnTo>
                  <a:lnTo>
                    <a:pt x="2125" y="480"/>
                  </a:lnTo>
                  <a:lnTo>
                    <a:pt x="2347" y="459"/>
                  </a:lnTo>
                  <a:lnTo>
                    <a:pt x="2574" y="441"/>
                  </a:lnTo>
                  <a:lnTo>
                    <a:pt x="2806" y="431"/>
                  </a:lnTo>
                  <a:lnTo>
                    <a:pt x="3042" y="427"/>
                  </a:lnTo>
                  <a:lnTo>
                    <a:pt x="3282" y="429"/>
                  </a:lnTo>
                  <a:lnTo>
                    <a:pt x="3525" y="440"/>
                  </a:lnTo>
                  <a:lnTo>
                    <a:pt x="3770" y="460"/>
                  </a:lnTo>
                  <a:lnTo>
                    <a:pt x="4016" y="489"/>
                  </a:lnTo>
                  <a:lnTo>
                    <a:pt x="4264" y="528"/>
                  </a:lnTo>
                  <a:lnTo>
                    <a:pt x="4511" y="578"/>
                  </a:lnTo>
                  <a:lnTo>
                    <a:pt x="4758" y="640"/>
                  </a:lnTo>
                  <a:lnTo>
                    <a:pt x="5004" y="713"/>
                  </a:lnTo>
                  <a:lnTo>
                    <a:pt x="5248" y="799"/>
                  </a:lnTo>
                  <a:lnTo>
                    <a:pt x="5489" y="900"/>
                  </a:lnTo>
                  <a:lnTo>
                    <a:pt x="5726" y="1013"/>
                  </a:lnTo>
                  <a:lnTo>
                    <a:pt x="5960" y="1143"/>
                  </a:lnTo>
                  <a:lnTo>
                    <a:pt x="6189" y="1288"/>
                  </a:lnTo>
                  <a:lnTo>
                    <a:pt x="6413" y="1449"/>
                  </a:lnTo>
                  <a:lnTo>
                    <a:pt x="6413" y="39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25400" y="6167438"/>
              <a:ext cx="3368675" cy="690562"/>
            </a:xfrm>
            <a:custGeom>
              <a:avLst/>
              <a:gdLst/>
              <a:ahLst/>
              <a:cxnLst>
                <a:cxn ang="0">
                  <a:pos x="6186" y="981"/>
                </a:cxn>
                <a:cxn ang="0">
                  <a:pos x="5797" y="744"/>
                </a:cxn>
                <a:cxn ang="0">
                  <a:pos x="5380" y="545"/>
                </a:cxn>
                <a:cxn ang="0">
                  <a:pos x="4939" y="381"/>
                </a:cxn>
                <a:cxn ang="0">
                  <a:pos x="4482" y="250"/>
                </a:cxn>
                <a:cxn ang="0">
                  <a:pos x="4015" y="150"/>
                </a:cxn>
                <a:cxn ang="0">
                  <a:pos x="3543" y="77"/>
                </a:cxn>
                <a:cxn ang="0">
                  <a:pos x="3072" y="29"/>
                </a:cxn>
                <a:cxn ang="0">
                  <a:pos x="2610" y="5"/>
                </a:cxn>
                <a:cxn ang="0">
                  <a:pos x="2160" y="0"/>
                </a:cxn>
                <a:cxn ang="0">
                  <a:pos x="1731" y="15"/>
                </a:cxn>
                <a:cxn ang="0">
                  <a:pos x="1328" y="44"/>
                </a:cxn>
                <a:cxn ang="0">
                  <a:pos x="957" y="85"/>
                </a:cxn>
                <a:cxn ang="0">
                  <a:pos x="625" y="137"/>
                </a:cxn>
                <a:cxn ang="0">
                  <a:pos x="336" y="197"/>
                </a:cxn>
                <a:cxn ang="0">
                  <a:pos x="99" y="262"/>
                </a:cxn>
                <a:cxn ang="0">
                  <a:pos x="90" y="265"/>
                </a:cxn>
                <a:cxn ang="0">
                  <a:pos x="319" y="210"/>
                </a:cxn>
                <a:cxn ang="0">
                  <a:pos x="607" y="171"/>
                </a:cxn>
                <a:cxn ang="0">
                  <a:pos x="945" y="150"/>
                </a:cxn>
                <a:cxn ang="0">
                  <a:pos x="1328" y="146"/>
                </a:cxn>
                <a:cxn ang="0">
                  <a:pos x="1746" y="165"/>
                </a:cxn>
                <a:cxn ang="0">
                  <a:pos x="2191" y="207"/>
                </a:cxn>
                <a:cxn ang="0">
                  <a:pos x="2657" y="274"/>
                </a:cxn>
                <a:cxn ang="0">
                  <a:pos x="3137" y="370"/>
                </a:cxn>
                <a:cxn ang="0">
                  <a:pos x="3621" y="493"/>
                </a:cxn>
                <a:cxn ang="0">
                  <a:pos x="4102" y="651"/>
                </a:cxn>
                <a:cxn ang="0">
                  <a:pos x="4574" y="841"/>
                </a:cxn>
                <a:cxn ang="0">
                  <a:pos x="5028" y="1068"/>
                </a:cxn>
                <a:cxn ang="0">
                  <a:pos x="5457" y="1333"/>
                </a:cxn>
                <a:cxn ang="0">
                  <a:pos x="5852" y="1639"/>
                </a:cxn>
                <a:cxn ang="0">
                  <a:pos x="6207" y="1987"/>
                </a:cxn>
                <a:cxn ang="0">
                  <a:pos x="6367" y="1115"/>
                </a:cxn>
              </a:cxnLst>
              <a:rect l="0" t="0" r="r" b="b"/>
              <a:pathLst>
                <a:path w="6367" h="2178">
                  <a:moveTo>
                    <a:pt x="6367" y="1115"/>
                  </a:moveTo>
                  <a:lnTo>
                    <a:pt x="6186" y="981"/>
                  </a:lnTo>
                  <a:lnTo>
                    <a:pt x="5995" y="858"/>
                  </a:lnTo>
                  <a:lnTo>
                    <a:pt x="5797" y="744"/>
                  </a:lnTo>
                  <a:lnTo>
                    <a:pt x="5592" y="640"/>
                  </a:lnTo>
                  <a:lnTo>
                    <a:pt x="5380" y="545"/>
                  </a:lnTo>
                  <a:lnTo>
                    <a:pt x="5163" y="459"/>
                  </a:lnTo>
                  <a:lnTo>
                    <a:pt x="4939" y="381"/>
                  </a:lnTo>
                  <a:lnTo>
                    <a:pt x="4712" y="311"/>
                  </a:lnTo>
                  <a:lnTo>
                    <a:pt x="4482" y="250"/>
                  </a:lnTo>
                  <a:lnTo>
                    <a:pt x="4250" y="197"/>
                  </a:lnTo>
                  <a:lnTo>
                    <a:pt x="4015" y="150"/>
                  </a:lnTo>
                  <a:lnTo>
                    <a:pt x="3779" y="110"/>
                  </a:lnTo>
                  <a:lnTo>
                    <a:pt x="3543" y="77"/>
                  </a:lnTo>
                  <a:lnTo>
                    <a:pt x="3307" y="50"/>
                  </a:lnTo>
                  <a:lnTo>
                    <a:pt x="3072" y="29"/>
                  </a:lnTo>
                  <a:lnTo>
                    <a:pt x="2840" y="15"/>
                  </a:lnTo>
                  <a:lnTo>
                    <a:pt x="2610" y="5"/>
                  </a:lnTo>
                  <a:lnTo>
                    <a:pt x="2383" y="0"/>
                  </a:lnTo>
                  <a:lnTo>
                    <a:pt x="2160" y="0"/>
                  </a:lnTo>
                  <a:lnTo>
                    <a:pt x="1942" y="6"/>
                  </a:lnTo>
                  <a:lnTo>
                    <a:pt x="1731" y="15"/>
                  </a:lnTo>
                  <a:lnTo>
                    <a:pt x="1525" y="27"/>
                  </a:lnTo>
                  <a:lnTo>
                    <a:pt x="1328" y="44"/>
                  </a:lnTo>
                  <a:lnTo>
                    <a:pt x="1138" y="63"/>
                  </a:lnTo>
                  <a:lnTo>
                    <a:pt x="957" y="85"/>
                  </a:lnTo>
                  <a:lnTo>
                    <a:pt x="786" y="110"/>
                  </a:lnTo>
                  <a:lnTo>
                    <a:pt x="625" y="137"/>
                  </a:lnTo>
                  <a:lnTo>
                    <a:pt x="475" y="166"/>
                  </a:lnTo>
                  <a:lnTo>
                    <a:pt x="336" y="197"/>
                  </a:lnTo>
                  <a:lnTo>
                    <a:pt x="210" y="229"/>
                  </a:lnTo>
                  <a:lnTo>
                    <a:pt x="99" y="262"/>
                  </a:lnTo>
                  <a:lnTo>
                    <a:pt x="0" y="296"/>
                  </a:lnTo>
                  <a:lnTo>
                    <a:pt x="90" y="265"/>
                  </a:lnTo>
                  <a:lnTo>
                    <a:pt x="197" y="236"/>
                  </a:lnTo>
                  <a:lnTo>
                    <a:pt x="319" y="210"/>
                  </a:lnTo>
                  <a:lnTo>
                    <a:pt x="456" y="189"/>
                  </a:lnTo>
                  <a:lnTo>
                    <a:pt x="607" y="171"/>
                  </a:lnTo>
                  <a:lnTo>
                    <a:pt x="770" y="159"/>
                  </a:lnTo>
                  <a:lnTo>
                    <a:pt x="945" y="150"/>
                  </a:lnTo>
                  <a:lnTo>
                    <a:pt x="1132" y="145"/>
                  </a:lnTo>
                  <a:lnTo>
                    <a:pt x="1328" y="146"/>
                  </a:lnTo>
                  <a:lnTo>
                    <a:pt x="1533" y="153"/>
                  </a:lnTo>
                  <a:lnTo>
                    <a:pt x="1746" y="165"/>
                  </a:lnTo>
                  <a:lnTo>
                    <a:pt x="1965" y="183"/>
                  </a:lnTo>
                  <a:lnTo>
                    <a:pt x="2191" y="207"/>
                  </a:lnTo>
                  <a:lnTo>
                    <a:pt x="2422" y="237"/>
                  </a:lnTo>
                  <a:lnTo>
                    <a:pt x="2657" y="274"/>
                  </a:lnTo>
                  <a:lnTo>
                    <a:pt x="2896" y="318"/>
                  </a:lnTo>
                  <a:lnTo>
                    <a:pt x="3137" y="370"/>
                  </a:lnTo>
                  <a:lnTo>
                    <a:pt x="3379" y="428"/>
                  </a:lnTo>
                  <a:lnTo>
                    <a:pt x="3621" y="493"/>
                  </a:lnTo>
                  <a:lnTo>
                    <a:pt x="3862" y="568"/>
                  </a:lnTo>
                  <a:lnTo>
                    <a:pt x="4102" y="651"/>
                  </a:lnTo>
                  <a:lnTo>
                    <a:pt x="4340" y="741"/>
                  </a:lnTo>
                  <a:lnTo>
                    <a:pt x="4574" y="841"/>
                  </a:lnTo>
                  <a:lnTo>
                    <a:pt x="4803" y="950"/>
                  </a:lnTo>
                  <a:lnTo>
                    <a:pt x="5028" y="1068"/>
                  </a:lnTo>
                  <a:lnTo>
                    <a:pt x="5246" y="1196"/>
                  </a:lnTo>
                  <a:lnTo>
                    <a:pt x="5457" y="1333"/>
                  </a:lnTo>
                  <a:lnTo>
                    <a:pt x="5659" y="1481"/>
                  </a:lnTo>
                  <a:lnTo>
                    <a:pt x="5852" y="1639"/>
                  </a:lnTo>
                  <a:lnTo>
                    <a:pt x="6035" y="1808"/>
                  </a:lnTo>
                  <a:lnTo>
                    <a:pt x="6207" y="1987"/>
                  </a:lnTo>
                  <a:lnTo>
                    <a:pt x="6367" y="2178"/>
                  </a:lnTo>
                  <a:lnTo>
                    <a:pt x="6367" y="1115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reeform 13"/>
          <p:cNvSpPr>
            <a:spLocks/>
          </p:cNvSpPr>
          <p:nvPr/>
        </p:nvSpPr>
        <p:spPr bwMode="auto">
          <a:xfrm>
            <a:off x="7621588" y="1158875"/>
            <a:ext cx="22225" cy="19050"/>
          </a:xfrm>
          <a:custGeom>
            <a:avLst/>
            <a:gdLst>
              <a:gd name="T0" fmla="*/ 5556 w 44"/>
              <a:gd name="T1" fmla="*/ 17834 h 47"/>
              <a:gd name="T2" fmla="*/ 7072 w 44"/>
              <a:gd name="T3" fmla="*/ 18645 h 47"/>
              <a:gd name="T4" fmla="*/ 8587 w 44"/>
              <a:gd name="T5" fmla="*/ 19050 h 47"/>
              <a:gd name="T6" fmla="*/ 10102 w 44"/>
              <a:gd name="T7" fmla="*/ 19050 h 47"/>
              <a:gd name="T8" fmla="*/ 12123 w 44"/>
              <a:gd name="T9" fmla="*/ 19050 h 47"/>
              <a:gd name="T10" fmla="*/ 14143 w 44"/>
              <a:gd name="T11" fmla="*/ 18645 h 47"/>
              <a:gd name="T12" fmla="*/ 15659 w 44"/>
              <a:gd name="T13" fmla="*/ 18239 h 47"/>
              <a:gd name="T14" fmla="*/ 17174 w 44"/>
              <a:gd name="T15" fmla="*/ 17429 h 47"/>
              <a:gd name="T16" fmla="*/ 19194 w 44"/>
              <a:gd name="T17" fmla="*/ 16213 h 47"/>
              <a:gd name="T18" fmla="*/ 20205 w 44"/>
              <a:gd name="T19" fmla="*/ 14591 h 47"/>
              <a:gd name="T20" fmla="*/ 21215 w 44"/>
              <a:gd name="T21" fmla="*/ 13376 h 47"/>
              <a:gd name="T22" fmla="*/ 22225 w 44"/>
              <a:gd name="T23" fmla="*/ 12160 h 47"/>
              <a:gd name="T24" fmla="*/ 22225 w 44"/>
              <a:gd name="T25" fmla="*/ 10944 h 47"/>
              <a:gd name="T26" fmla="*/ 22225 w 44"/>
              <a:gd name="T27" fmla="*/ 8917 h 47"/>
              <a:gd name="T28" fmla="*/ 22225 w 44"/>
              <a:gd name="T29" fmla="*/ 7296 h 47"/>
              <a:gd name="T30" fmla="*/ 21215 w 44"/>
              <a:gd name="T31" fmla="*/ 6080 h 47"/>
              <a:gd name="T32" fmla="*/ 19699 w 44"/>
              <a:gd name="T33" fmla="*/ 4459 h 47"/>
              <a:gd name="T34" fmla="*/ 16669 w 44"/>
              <a:gd name="T35" fmla="*/ 2837 h 47"/>
              <a:gd name="T36" fmla="*/ 14648 w 44"/>
              <a:gd name="T37" fmla="*/ 1621 h 47"/>
              <a:gd name="T38" fmla="*/ 12123 w 44"/>
              <a:gd name="T39" fmla="*/ 405 h 47"/>
              <a:gd name="T40" fmla="*/ 9597 w 44"/>
              <a:gd name="T41" fmla="*/ 0 h 47"/>
              <a:gd name="T42" fmla="*/ 7577 w 44"/>
              <a:gd name="T43" fmla="*/ 405 h 47"/>
              <a:gd name="T44" fmla="*/ 5556 w 44"/>
              <a:gd name="T45" fmla="*/ 1216 h 47"/>
              <a:gd name="T46" fmla="*/ 3536 w 44"/>
              <a:gd name="T47" fmla="*/ 2027 h 47"/>
              <a:gd name="T48" fmla="*/ 2020 w 44"/>
              <a:gd name="T49" fmla="*/ 3243 h 47"/>
              <a:gd name="T50" fmla="*/ 1010 w 44"/>
              <a:gd name="T51" fmla="*/ 4459 h 47"/>
              <a:gd name="T52" fmla="*/ 0 w 44"/>
              <a:gd name="T53" fmla="*/ 6485 h 47"/>
              <a:gd name="T54" fmla="*/ 0 w 44"/>
              <a:gd name="T55" fmla="*/ 8106 h 47"/>
              <a:gd name="T56" fmla="*/ 0 w 44"/>
              <a:gd name="T57" fmla="*/ 9728 h 47"/>
              <a:gd name="T58" fmla="*/ 505 w 44"/>
              <a:gd name="T59" fmla="*/ 12160 h 47"/>
              <a:gd name="T60" fmla="*/ 1515 w 44"/>
              <a:gd name="T61" fmla="*/ 13781 h 47"/>
              <a:gd name="T62" fmla="*/ 3031 w 44"/>
              <a:gd name="T63" fmla="*/ 16213 h 47"/>
              <a:gd name="T64" fmla="*/ 5556 w 44"/>
              <a:gd name="T65" fmla="*/ 17834 h 4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"/>
              <a:gd name="T100" fmla="*/ 0 h 47"/>
              <a:gd name="T101" fmla="*/ 44 w 44"/>
              <a:gd name="T102" fmla="*/ 47 h 4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" h="47">
                <a:moveTo>
                  <a:pt x="11" y="44"/>
                </a:moveTo>
                <a:lnTo>
                  <a:pt x="14" y="46"/>
                </a:lnTo>
                <a:lnTo>
                  <a:pt x="17" y="47"/>
                </a:lnTo>
                <a:lnTo>
                  <a:pt x="20" y="47"/>
                </a:lnTo>
                <a:lnTo>
                  <a:pt x="24" y="47"/>
                </a:lnTo>
                <a:lnTo>
                  <a:pt x="28" y="46"/>
                </a:lnTo>
                <a:lnTo>
                  <a:pt x="31" y="45"/>
                </a:lnTo>
                <a:lnTo>
                  <a:pt x="34" y="43"/>
                </a:lnTo>
                <a:lnTo>
                  <a:pt x="38" y="40"/>
                </a:lnTo>
                <a:lnTo>
                  <a:pt x="40" y="36"/>
                </a:lnTo>
                <a:lnTo>
                  <a:pt x="42" y="33"/>
                </a:lnTo>
                <a:lnTo>
                  <a:pt x="44" y="30"/>
                </a:lnTo>
                <a:lnTo>
                  <a:pt x="44" y="27"/>
                </a:lnTo>
                <a:lnTo>
                  <a:pt x="44" y="22"/>
                </a:lnTo>
                <a:lnTo>
                  <a:pt x="44" y="18"/>
                </a:lnTo>
                <a:lnTo>
                  <a:pt x="42" y="15"/>
                </a:lnTo>
                <a:lnTo>
                  <a:pt x="39" y="11"/>
                </a:lnTo>
                <a:lnTo>
                  <a:pt x="33" y="7"/>
                </a:lnTo>
                <a:lnTo>
                  <a:pt x="29" y="4"/>
                </a:lnTo>
                <a:lnTo>
                  <a:pt x="24" y="1"/>
                </a:lnTo>
                <a:lnTo>
                  <a:pt x="19" y="0"/>
                </a:lnTo>
                <a:lnTo>
                  <a:pt x="15" y="1"/>
                </a:lnTo>
                <a:lnTo>
                  <a:pt x="11" y="3"/>
                </a:lnTo>
                <a:lnTo>
                  <a:pt x="7" y="5"/>
                </a:lnTo>
                <a:lnTo>
                  <a:pt x="4" y="8"/>
                </a:lnTo>
                <a:lnTo>
                  <a:pt x="2" y="11"/>
                </a:lnTo>
                <a:lnTo>
                  <a:pt x="0" y="16"/>
                </a:lnTo>
                <a:lnTo>
                  <a:pt x="0" y="20"/>
                </a:lnTo>
                <a:lnTo>
                  <a:pt x="0" y="24"/>
                </a:lnTo>
                <a:lnTo>
                  <a:pt x="1" y="30"/>
                </a:lnTo>
                <a:lnTo>
                  <a:pt x="3" y="34"/>
                </a:lnTo>
                <a:lnTo>
                  <a:pt x="6" y="40"/>
                </a:lnTo>
                <a:lnTo>
                  <a:pt x="11" y="44"/>
                </a:lnTo>
                <a:close/>
              </a:path>
            </a:pathLst>
          </a:custGeom>
          <a:solidFill>
            <a:srgbClr val="BBD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" name="Freeform 20"/>
          <p:cNvSpPr>
            <a:spLocks/>
          </p:cNvSpPr>
          <p:nvPr/>
        </p:nvSpPr>
        <p:spPr bwMode="auto">
          <a:xfrm>
            <a:off x="7621588" y="947738"/>
            <a:ext cx="22225" cy="15875"/>
          </a:xfrm>
          <a:custGeom>
            <a:avLst/>
            <a:gdLst>
              <a:gd name="T0" fmla="*/ 5556 w 44"/>
              <a:gd name="T1" fmla="*/ 14552 h 48"/>
              <a:gd name="T2" fmla="*/ 7072 w 44"/>
              <a:gd name="T3" fmla="*/ 15544 h 48"/>
              <a:gd name="T4" fmla="*/ 8587 w 44"/>
              <a:gd name="T5" fmla="*/ 15875 h 48"/>
              <a:gd name="T6" fmla="*/ 10102 w 44"/>
              <a:gd name="T7" fmla="*/ 15875 h 48"/>
              <a:gd name="T8" fmla="*/ 12123 w 44"/>
              <a:gd name="T9" fmla="*/ 15875 h 48"/>
              <a:gd name="T10" fmla="*/ 14143 w 44"/>
              <a:gd name="T11" fmla="*/ 15544 h 48"/>
              <a:gd name="T12" fmla="*/ 15659 w 44"/>
              <a:gd name="T13" fmla="*/ 14883 h 48"/>
              <a:gd name="T14" fmla="*/ 17174 w 44"/>
              <a:gd name="T15" fmla="*/ 14221 h 48"/>
              <a:gd name="T16" fmla="*/ 19194 w 44"/>
              <a:gd name="T17" fmla="*/ 13229 h 48"/>
              <a:gd name="T18" fmla="*/ 20205 w 44"/>
              <a:gd name="T19" fmla="*/ 12237 h 48"/>
              <a:gd name="T20" fmla="*/ 21215 w 44"/>
              <a:gd name="T21" fmla="*/ 10914 h 48"/>
              <a:gd name="T22" fmla="*/ 22225 w 44"/>
              <a:gd name="T23" fmla="*/ 9922 h 48"/>
              <a:gd name="T24" fmla="*/ 22225 w 44"/>
              <a:gd name="T25" fmla="*/ 8930 h 48"/>
              <a:gd name="T26" fmla="*/ 22225 w 44"/>
              <a:gd name="T27" fmla="*/ 7276 h 48"/>
              <a:gd name="T28" fmla="*/ 22225 w 44"/>
              <a:gd name="T29" fmla="*/ 5953 h 48"/>
              <a:gd name="T30" fmla="*/ 21215 w 44"/>
              <a:gd name="T31" fmla="*/ 4630 h 48"/>
              <a:gd name="T32" fmla="*/ 19699 w 44"/>
              <a:gd name="T33" fmla="*/ 3638 h 48"/>
              <a:gd name="T34" fmla="*/ 16669 w 44"/>
              <a:gd name="T35" fmla="*/ 1984 h 48"/>
              <a:gd name="T36" fmla="*/ 14648 w 44"/>
              <a:gd name="T37" fmla="*/ 992 h 48"/>
              <a:gd name="T38" fmla="*/ 12123 w 44"/>
              <a:gd name="T39" fmla="*/ 331 h 48"/>
              <a:gd name="T40" fmla="*/ 9597 w 44"/>
              <a:gd name="T41" fmla="*/ 0 h 48"/>
              <a:gd name="T42" fmla="*/ 7577 w 44"/>
              <a:gd name="T43" fmla="*/ 331 h 48"/>
              <a:gd name="T44" fmla="*/ 5556 w 44"/>
              <a:gd name="T45" fmla="*/ 661 h 48"/>
              <a:gd name="T46" fmla="*/ 3536 w 44"/>
              <a:gd name="T47" fmla="*/ 1323 h 48"/>
              <a:gd name="T48" fmla="*/ 2020 w 44"/>
              <a:gd name="T49" fmla="*/ 2646 h 48"/>
              <a:gd name="T50" fmla="*/ 1010 w 44"/>
              <a:gd name="T51" fmla="*/ 3638 h 48"/>
              <a:gd name="T52" fmla="*/ 0 w 44"/>
              <a:gd name="T53" fmla="*/ 4961 h 48"/>
              <a:gd name="T54" fmla="*/ 0 w 44"/>
              <a:gd name="T55" fmla="*/ 6615 h 48"/>
              <a:gd name="T56" fmla="*/ 0 w 44"/>
              <a:gd name="T57" fmla="*/ 7938 h 48"/>
              <a:gd name="T58" fmla="*/ 505 w 44"/>
              <a:gd name="T59" fmla="*/ 9922 h 48"/>
              <a:gd name="T60" fmla="*/ 1515 w 44"/>
              <a:gd name="T61" fmla="*/ 11245 h 48"/>
              <a:gd name="T62" fmla="*/ 3031 w 44"/>
              <a:gd name="T63" fmla="*/ 13229 h 48"/>
              <a:gd name="T64" fmla="*/ 5556 w 44"/>
              <a:gd name="T65" fmla="*/ 14552 h 4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"/>
              <a:gd name="T100" fmla="*/ 0 h 48"/>
              <a:gd name="T101" fmla="*/ 44 w 44"/>
              <a:gd name="T102" fmla="*/ 48 h 4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" h="48">
                <a:moveTo>
                  <a:pt x="11" y="44"/>
                </a:moveTo>
                <a:lnTo>
                  <a:pt x="14" y="47"/>
                </a:lnTo>
                <a:lnTo>
                  <a:pt x="17" y="48"/>
                </a:lnTo>
                <a:lnTo>
                  <a:pt x="20" y="48"/>
                </a:lnTo>
                <a:lnTo>
                  <a:pt x="24" y="48"/>
                </a:lnTo>
                <a:lnTo>
                  <a:pt x="28" y="47"/>
                </a:lnTo>
                <a:lnTo>
                  <a:pt x="31" y="45"/>
                </a:lnTo>
                <a:lnTo>
                  <a:pt x="34" y="43"/>
                </a:lnTo>
                <a:lnTo>
                  <a:pt x="38" y="40"/>
                </a:lnTo>
                <a:lnTo>
                  <a:pt x="40" y="37"/>
                </a:lnTo>
                <a:lnTo>
                  <a:pt x="42" y="33"/>
                </a:lnTo>
                <a:lnTo>
                  <a:pt x="44" y="30"/>
                </a:lnTo>
                <a:lnTo>
                  <a:pt x="44" y="27"/>
                </a:lnTo>
                <a:lnTo>
                  <a:pt x="44" y="22"/>
                </a:lnTo>
                <a:lnTo>
                  <a:pt x="44" y="18"/>
                </a:lnTo>
                <a:lnTo>
                  <a:pt x="42" y="14"/>
                </a:lnTo>
                <a:lnTo>
                  <a:pt x="39" y="11"/>
                </a:lnTo>
                <a:lnTo>
                  <a:pt x="33" y="6"/>
                </a:lnTo>
                <a:lnTo>
                  <a:pt x="29" y="3"/>
                </a:lnTo>
                <a:lnTo>
                  <a:pt x="24" y="1"/>
                </a:lnTo>
                <a:lnTo>
                  <a:pt x="19" y="0"/>
                </a:lnTo>
                <a:lnTo>
                  <a:pt x="15" y="1"/>
                </a:lnTo>
                <a:lnTo>
                  <a:pt x="11" y="2"/>
                </a:lnTo>
                <a:lnTo>
                  <a:pt x="7" y="4"/>
                </a:lnTo>
                <a:lnTo>
                  <a:pt x="4" y="8"/>
                </a:lnTo>
                <a:lnTo>
                  <a:pt x="2" y="11"/>
                </a:lnTo>
                <a:lnTo>
                  <a:pt x="0" y="15"/>
                </a:lnTo>
                <a:lnTo>
                  <a:pt x="0" y="20"/>
                </a:lnTo>
                <a:lnTo>
                  <a:pt x="0" y="24"/>
                </a:lnTo>
                <a:lnTo>
                  <a:pt x="1" y="30"/>
                </a:lnTo>
                <a:lnTo>
                  <a:pt x="3" y="34"/>
                </a:lnTo>
                <a:lnTo>
                  <a:pt x="6" y="40"/>
                </a:lnTo>
                <a:lnTo>
                  <a:pt x="11" y="44"/>
                </a:lnTo>
                <a:close/>
              </a:path>
            </a:pathLst>
          </a:custGeom>
          <a:solidFill>
            <a:srgbClr val="BBD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0" y="285728"/>
          <a:ext cx="4500562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Схема 34"/>
          <p:cNvGraphicFramePr/>
          <p:nvPr/>
        </p:nvGraphicFramePr>
        <p:xfrm>
          <a:off x="4501694" y="285728"/>
          <a:ext cx="4500594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Группа 62"/>
          <p:cNvGrpSpPr>
            <a:grpSpLocks/>
          </p:cNvGrpSpPr>
          <p:nvPr/>
        </p:nvGrpSpPr>
        <p:grpSpPr bwMode="auto">
          <a:xfrm>
            <a:off x="5942013" y="1273175"/>
            <a:ext cx="2273300" cy="3732213"/>
            <a:chOff x="5942013" y="1273175"/>
            <a:chExt cx="2273300" cy="3732213"/>
          </a:xfrm>
        </p:grpSpPr>
        <p:sp>
          <p:nvSpPr>
            <p:cNvPr id="36" name="Блок-схема: знак завершения 35"/>
            <p:cNvSpPr/>
            <p:nvPr/>
          </p:nvSpPr>
          <p:spPr>
            <a:xfrm>
              <a:off x="5942013" y="1273175"/>
              <a:ext cx="2273300" cy="573088"/>
            </a:xfrm>
            <a:prstGeom prst="flowChartTerminato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Начало</a:t>
              </a:r>
            </a:p>
          </p:txBody>
        </p:sp>
        <p:sp>
          <p:nvSpPr>
            <p:cNvPr id="37" name="Блок-схема: данные 36"/>
            <p:cNvSpPr/>
            <p:nvPr/>
          </p:nvSpPr>
          <p:spPr>
            <a:xfrm>
              <a:off x="5942013" y="2062163"/>
              <a:ext cx="2273300" cy="571500"/>
            </a:xfrm>
            <a:prstGeom prst="flowChartInputOutpu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Ввод </a:t>
              </a:r>
              <a:r>
                <a:rPr lang="en-US" b="1" dirty="0"/>
                <a:t>a, b</a:t>
              </a:r>
              <a:endParaRPr lang="ru-RU" b="1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942013" y="2849563"/>
              <a:ext cx="2273300" cy="5715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0" name="Блок-схема: данные 39"/>
            <p:cNvSpPr/>
            <p:nvPr/>
          </p:nvSpPr>
          <p:spPr>
            <a:xfrm>
              <a:off x="5942013" y="3656013"/>
              <a:ext cx="2273300" cy="571500"/>
            </a:xfrm>
            <a:prstGeom prst="flowChartInputOutpu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dirty="0"/>
                <a:t>Вывод </a:t>
              </a:r>
              <a:r>
                <a:rPr lang="kk-KZ" b="1" dirty="0"/>
                <a:t>Р</a:t>
              </a:r>
              <a:endParaRPr lang="ru-RU" b="1" dirty="0"/>
            </a:p>
          </p:txBody>
        </p:sp>
        <p:sp>
          <p:nvSpPr>
            <p:cNvPr id="42" name="Блок-схема: знак завершения 41"/>
            <p:cNvSpPr/>
            <p:nvPr/>
          </p:nvSpPr>
          <p:spPr>
            <a:xfrm>
              <a:off x="5942013" y="4432300"/>
              <a:ext cx="2273300" cy="573088"/>
            </a:xfrm>
            <a:prstGeom prst="flowChartTerminato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Конец</a:t>
              </a:r>
            </a:p>
          </p:txBody>
        </p:sp>
        <p:cxnSp>
          <p:nvCxnSpPr>
            <p:cNvPr id="43" name="Прямая со стрелкой 42"/>
            <p:cNvCxnSpPr>
              <a:stCxn id="36" idx="2"/>
            </p:cNvCxnSpPr>
            <p:nvPr/>
          </p:nvCxnSpPr>
          <p:spPr>
            <a:xfrm rot="5400000">
              <a:off x="6970713" y="1954213"/>
              <a:ext cx="217487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4" name="Прямая со стрелкой 43"/>
            <p:cNvCxnSpPr>
              <a:endCxn id="38" idx="0"/>
            </p:cNvCxnSpPr>
            <p:nvPr/>
          </p:nvCxnSpPr>
          <p:spPr>
            <a:xfrm rot="5400000">
              <a:off x="6971507" y="2742406"/>
              <a:ext cx="2159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5" name="Прямая со стрелкой 44"/>
            <p:cNvCxnSpPr>
              <a:stCxn id="38" idx="2"/>
              <a:endCxn id="40" idx="1"/>
            </p:cNvCxnSpPr>
            <p:nvPr/>
          </p:nvCxnSpPr>
          <p:spPr>
            <a:xfrm rot="5400000">
              <a:off x="6961982" y="3539331"/>
              <a:ext cx="23495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8" name="Прямая со стрелкой 47"/>
            <p:cNvCxnSpPr>
              <a:stCxn id="40" idx="4"/>
              <a:endCxn id="42" idx="0"/>
            </p:cNvCxnSpPr>
            <p:nvPr/>
          </p:nvCxnSpPr>
          <p:spPr>
            <a:xfrm rot="5400000">
              <a:off x="6977063" y="4330700"/>
              <a:ext cx="204788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aphicFrame>
          <p:nvGraphicFramePr>
            <p:cNvPr id="23556" name="Object 4"/>
            <p:cNvGraphicFramePr>
              <a:graphicFrameLocks noChangeAspect="1"/>
            </p:cNvGraphicFramePr>
            <p:nvPr/>
          </p:nvGraphicFramePr>
          <p:xfrm>
            <a:off x="6156325" y="2928938"/>
            <a:ext cx="1830388" cy="442912"/>
          </p:xfrm>
          <a:graphic>
            <a:graphicData uri="http://schemas.openxmlformats.org/presentationml/2006/ole">
              <p:oleObj spid="_x0000_s1026" name="Формула" r:id="rId11" imgW="838080" imgH="203040" progId="Equation.3">
                <p:embed/>
              </p:oleObj>
            </a:graphicData>
          </a:graphic>
        </p:graphicFrame>
      </p:grpSp>
      <p:grpSp>
        <p:nvGrpSpPr>
          <p:cNvPr id="10" name="Группа 61"/>
          <p:cNvGrpSpPr>
            <a:grpSpLocks/>
          </p:cNvGrpSpPr>
          <p:nvPr/>
        </p:nvGrpSpPr>
        <p:grpSpPr bwMode="auto">
          <a:xfrm>
            <a:off x="1214438" y="1200150"/>
            <a:ext cx="2286000" cy="5545138"/>
            <a:chOff x="1214438" y="1200150"/>
            <a:chExt cx="2286000" cy="5545138"/>
          </a:xfrm>
        </p:grpSpPr>
        <p:sp>
          <p:nvSpPr>
            <p:cNvPr id="3" name="Блок-схема: знак завершения 2"/>
            <p:cNvSpPr/>
            <p:nvPr/>
          </p:nvSpPr>
          <p:spPr>
            <a:xfrm>
              <a:off x="1227138" y="1200150"/>
              <a:ext cx="2273300" cy="488950"/>
            </a:xfrm>
            <a:prstGeom prst="flowChartTerminato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Начало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227138" y="1930400"/>
              <a:ext cx="2273300" cy="48736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Взять чашку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214438" y="3384550"/>
              <a:ext cx="2273300" cy="48736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dirty="0"/>
                <a:t>Налить кипяток</a:t>
              </a: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214438" y="4129088"/>
              <a:ext cx="2273300" cy="48736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Добавить немного сливок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214438" y="4868863"/>
              <a:ext cx="2273300" cy="48895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Насыпать 2 ч.л. сахара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14438" y="5559425"/>
              <a:ext cx="2273300" cy="48736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Все перемешать</a:t>
              </a:r>
            </a:p>
          </p:txBody>
        </p:sp>
        <p:sp>
          <p:nvSpPr>
            <p:cNvPr id="9" name="Блок-схема: знак завершения 8"/>
            <p:cNvSpPr/>
            <p:nvPr/>
          </p:nvSpPr>
          <p:spPr>
            <a:xfrm>
              <a:off x="1214438" y="6256338"/>
              <a:ext cx="2273300" cy="488950"/>
            </a:xfrm>
            <a:prstGeom prst="flowChartTerminato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Конец</a:t>
              </a:r>
            </a:p>
          </p:txBody>
        </p:sp>
        <p:cxnSp>
          <p:nvCxnSpPr>
            <p:cNvPr id="13" name="Прямая со стрелкой 12"/>
            <p:cNvCxnSpPr>
              <a:stCxn id="3" idx="2"/>
              <a:endCxn id="4" idx="0"/>
            </p:cNvCxnSpPr>
            <p:nvPr/>
          </p:nvCxnSpPr>
          <p:spPr>
            <a:xfrm rot="5400000">
              <a:off x="2243932" y="1808956"/>
              <a:ext cx="2413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>
              <a:stCxn id="4" idx="2"/>
              <a:endCxn id="31" idx="0"/>
            </p:cNvCxnSpPr>
            <p:nvPr/>
          </p:nvCxnSpPr>
          <p:spPr>
            <a:xfrm rot="5400000">
              <a:off x="2244729" y="2524122"/>
              <a:ext cx="225419" cy="127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>
              <a:stCxn id="5" idx="2"/>
              <a:endCxn id="6" idx="0"/>
            </p:cNvCxnSpPr>
            <p:nvPr/>
          </p:nvCxnSpPr>
          <p:spPr>
            <a:xfrm rot="5400000">
              <a:off x="2221706" y="3999707"/>
              <a:ext cx="25717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" name="Прямая со стрелкой 23"/>
            <p:cNvCxnSpPr>
              <a:stCxn id="6" idx="2"/>
              <a:endCxn id="7" idx="0"/>
            </p:cNvCxnSpPr>
            <p:nvPr/>
          </p:nvCxnSpPr>
          <p:spPr>
            <a:xfrm rot="5400000">
              <a:off x="2223294" y="4742656"/>
              <a:ext cx="25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Прямая со стрелкой 25"/>
            <p:cNvCxnSpPr>
              <a:stCxn id="7" idx="2"/>
              <a:endCxn id="8" idx="0"/>
            </p:cNvCxnSpPr>
            <p:nvPr/>
          </p:nvCxnSpPr>
          <p:spPr>
            <a:xfrm rot="5400000">
              <a:off x="2249488" y="5457825"/>
              <a:ext cx="2016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" name="Прямая со стрелкой 27"/>
            <p:cNvCxnSpPr>
              <a:stCxn id="8" idx="2"/>
              <a:endCxn id="9" idx="0"/>
            </p:cNvCxnSpPr>
            <p:nvPr/>
          </p:nvCxnSpPr>
          <p:spPr>
            <a:xfrm rot="5400000">
              <a:off x="2246312" y="6151563"/>
              <a:ext cx="20796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1214438" y="2643182"/>
              <a:ext cx="2273300" cy="4873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/>
                <a:t>Насыпать в нее 1 ч.л. растворимого кофе</a:t>
              </a:r>
            </a:p>
          </p:txBody>
        </p:sp>
        <p:cxnSp>
          <p:nvCxnSpPr>
            <p:cNvPr id="39" name="Прямая со стрелкой 38"/>
            <p:cNvCxnSpPr>
              <a:stCxn id="31" idx="2"/>
              <a:endCxn id="5" idx="0"/>
            </p:cNvCxnSpPr>
            <p:nvPr/>
          </p:nvCxnSpPr>
          <p:spPr>
            <a:xfrm rot="5400000">
              <a:off x="2224088" y="3257550"/>
              <a:ext cx="25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3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AutoShape 5"/>
          <p:cNvSpPr>
            <a:spLocks noChangeArrowheads="1"/>
          </p:cNvSpPr>
          <p:nvPr/>
        </p:nvSpPr>
        <p:spPr bwMode="auto">
          <a:xfrm>
            <a:off x="539750" y="1512888"/>
            <a:ext cx="7921625" cy="1736725"/>
          </a:xfrm>
          <a:prstGeom prst="roundRect">
            <a:avLst>
              <a:gd name="adj" fmla="val 16667"/>
            </a:avLst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indent="363538" algn="just" eaLnBrk="0" hangingPunct="0">
              <a:buClr>
                <a:schemeClr val="accent1">
                  <a:lumMod val="75000"/>
                </a:schemeClr>
              </a:buClr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При выполнении разветвляющегося алгоритма действия исполнителя определяются результатами проверки некоторых условий. Структура ветвления может быть в полной и неполной форме.</a:t>
            </a:r>
          </a:p>
        </p:txBody>
      </p:sp>
      <p:grpSp>
        <p:nvGrpSpPr>
          <p:cNvPr id="6148" name="Группа 22"/>
          <p:cNvGrpSpPr>
            <a:grpSpLocks/>
          </p:cNvGrpSpPr>
          <p:nvPr/>
        </p:nvGrpSpPr>
        <p:grpSpPr bwMode="auto">
          <a:xfrm>
            <a:off x="1871663" y="3355975"/>
            <a:ext cx="5400675" cy="2319338"/>
            <a:chOff x="1835150" y="3355975"/>
            <a:chExt cx="5400676" cy="2319338"/>
          </a:xfrm>
        </p:grpSpPr>
        <p:sp>
          <p:nvSpPr>
            <p:cNvPr id="8197" name="Rectangle 8"/>
            <p:cNvSpPr>
              <a:spLocks noChangeArrowheads="1"/>
            </p:cNvSpPr>
            <p:nvPr/>
          </p:nvSpPr>
          <p:spPr bwMode="auto">
            <a:xfrm>
              <a:off x="1835150" y="4537075"/>
              <a:ext cx="1862137" cy="420688"/>
            </a:xfrm>
            <a:prstGeom prst="rect">
              <a:avLst/>
            </a:prstGeom>
            <a:solidFill>
              <a:srgbClr val="FFFFFF"/>
            </a:solidFill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>
                  <a:latin typeface="CourierCyrillic" pitchFamily="34" charset="0"/>
                </a:rPr>
                <a:t>Серия команд 1</a:t>
              </a:r>
            </a:p>
          </p:txBody>
        </p:sp>
        <p:sp>
          <p:nvSpPr>
            <p:cNvPr id="8198" name="Line 9"/>
            <p:cNvSpPr>
              <a:spLocks noChangeShapeType="1"/>
            </p:cNvSpPr>
            <p:nvPr/>
          </p:nvSpPr>
          <p:spPr bwMode="auto">
            <a:xfrm>
              <a:off x="4530725" y="3355975"/>
              <a:ext cx="0" cy="420688"/>
            </a:xfrm>
            <a:prstGeom prst="line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8199" name="Rectangle 10"/>
            <p:cNvSpPr>
              <a:spLocks noChangeArrowheads="1"/>
            </p:cNvSpPr>
            <p:nvPr/>
          </p:nvSpPr>
          <p:spPr bwMode="auto">
            <a:xfrm>
              <a:off x="5373688" y="4537075"/>
              <a:ext cx="1862138" cy="420688"/>
            </a:xfrm>
            <a:prstGeom prst="rect">
              <a:avLst/>
            </a:prstGeom>
            <a:solidFill>
              <a:srgbClr val="FFFFFF"/>
            </a:solidFill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>
                  <a:latin typeface="CourierCyrillic" pitchFamily="34" charset="0"/>
                </a:rPr>
                <a:t>Серия команд 2</a:t>
              </a:r>
            </a:p>
          </p:txBody>
        </p:sp>
        <p:sp>
          <p:nvSpPr>
            <p:cNvPr id="8200" name="Line 11"/>
            <p:cNvSpPr>
              <a:spLocks noChangeShapeType="1"/>
            </p:cNvSpPr>
            <p:nvPr/>
          </p:nvSpPr>
          <p:spPr bwMode="auto">
            <a:xfrm>
              <a:off x="2767012" y="4114800"/>
              <a:ext cx="0" cy="422275"/>
            </a:xfrm>
            <a:prstGeom prst="line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8201" name="Line 12"/>
            <p:cNvSpPr>
              <a:spLocks noChangeShapeType="1"/>
            </p:cNvSpPr>
            <p:nvPr/>
          </p:nvSpPr>
          <p:spPr bwMode="auto">
            <a:xfrm>
              <a:off x="6303963" y="4114800"/>
              <a:ext cx="0" cy="422275"/>
            </a:xfrm>
            <a:prstGeom prst="line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8202" name="Rectangle 13"/>
            <p:cNvSpPr>
              <a:spLocks noChangeArrowheads="1"/>
            </p:cNvSpPr>
            <p:nvPr/>
          </p:nvSpPr>
          <p:spPr bwMode="auto">
            <a:xfrm>
              <a:off x="2579687" y="3727450"/>
              <a:ext cx="744538" cy="420688"/>
            </a:xfrm>
            <a:prstGeom prst="rect">
              <a:avLst/>
            </a:prstGeom>
            <a:noFill/>
            <a:ln w="38100"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 dirty="0">
                  <a:latin typeface="CourierCyrillic" pitchFamily="34" charset="0"/>
                </a:rPr>
                <a:t>Да</a:t>
              </a:r>
            </a:p>
          </p:txBody>
        </p:sp>
        <p:sp>
          <p:nvSpPr>
            <p:cNvPr id="8203" name="Line 14"/>
            <p:cNvSpPr>
              <a:spLocks noChangeShapeType="1"/>
            </p:cNvSpPr>
            <p:nvPr/>
          </p:nvSpPr>
          <p:spPr bwMode="auto">
            <a:xfrm>
              <a:off x="4508500" y="5254625"/>
              <a:ext cx="0" cy="420688"/>
            </a:xfrm>
            <a:prstGeom prst="line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8204" name="AutoShape 15"/>
            <p:cNvSpPr>
              <a:spLocks noChangeArrowheads="1"/>
            </p:cNvSpPr>
            <p:nvPr/>
          </p:nvSpPr>
          <p:spPr bwMode="auto">
            <a:xfrm>
              <a:off x="3136900" y="3765550"/>
              <a:ext cx="2792413" cy="701675"/>
            </a:xfrm>
            <a:prstGeom prst="flowChartDecision">
              <a:avLst/>
            </a:prstGeom>
            <a:solidFill>
              <a:srgbClr val="FFFFFF"/>
            </a:solidFill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 dirty="0">
                  <a:latin typeface="CourierCyrillic" pitchFamily="34" charset="0"/>
                </a:rPr>
                <a:t>Условие</a:t>
              </a:r>
            </a:p>
          </p:txBody>
        </p:sp>
        <p:sp>
          <p:nvSpPr>
            <p:cNvPr id="8205" name="Line 16"/>
            <p:cNvSpPr>
              <a:spLocks noChangeShapeType="1"/>
            </p:cNvSpPr>
            <p:nvPr/>
          </p:nvSpPr>
          <p:spPr bwMode="auto">
            <a:xfrm>
              <a:off x="2767012" y="4114800"/>
              <a:ext cx="371475" cy="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8206" name="Line 17"/>
            <p:cNvSpPr>
              <a:spLocks noChangeShapeType="1"/>
            </p:cNvSpPr>
            <p:nvPr/>
          </p:nvSpPr>
          <p:spPr bwMode="auto">
            <a:xfrm>
              <a:off x="5932488" y="4114800"/>
              <a:ext cx="371475" cy="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8207" name="Rectangle 18"/>
            <p:cNvSpPr>
              <a:spLocks noChangeArrowheads="1"/>
            </p:cNvSpPr>
            <p:nvPr/>
          </p:nvSpPr>
          <p:spPr bwMode="auto">
            <a:xfrm>
              <a:off x="5613401" y="3760788"/>
              <a:ext cx="1117600" cy="420687"/>
            </a:xfrm>
            <a:prstGeom prst="rect">
              <a:avLst/>
            </a:prstGeom>
            <a:noFill/>
            <a:ln w="38100"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r>
                <a:rPr lang="ru-RU" sz="1600" b="1">
                  <a:latin typeface="CourierCyrillic" pitchFamily="34" charset="0"/>
                </a:rPr>
                <a:t>Нет</a:t>
              </a:r>
            </a:p>
          </p:txBody>
        </p:sp>
        <p:sp>
          <p:nvSpPr>
            <p:cNvPr id="8208" name="Line 19"/>
            <p:cNvSpPr>
              <a:spLocks noChangeShapeType="1"/>
            </p:cNvSpPr>
            <p:nvPr/>
          </p:nvSpPr>
          <p:spPr bwMode="auto">
            <a:xfrm>
              <a:off x="2767012" y="4957763"/>
              <a:ext cx="0" cy="280987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8209" name="Line 20"/>
            <p:cNvSpPr>
              <a:spLocks noChangeShapeType="1"/>
            </p:cNvSpPr>
            <p:nvPr/>
          </p:nvSpPr>
          <p:spPr bwMode="auto">
            <a:xfrm>
              <a:off x="6303963" y="4957763"/>
              <a:ext cx="0" cy="280987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  <p:sp>
          <p:nvSpPr>
            <p:cNvPr id="8210" name="Line 21"/>
            <p:cNvSpPr>
              <a:spLocks noChangeShapeType="1"/>
            </p:cNvSpPr>
            <p:nvPr/>
          </p:nvSpPr>
          <p:spPr bwMode="auto">
            <a:xfrm>
              <a:off x="2767012" y="5238750"/>
              <a:ext cx="3536951" cy="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defRPr/>
              </a:pPr>
              <a:endParaRPr lang="ru-RU" sz="1600" b="1">
                <a:latin typeface="CourierCyrillic" pitchFamily="34" charset="0"/>
              </a:endParaRPr>
            </a:p>
          </p:txBody>
        </p:sp>
      </p:grpSp>
      <p:sp>
        <p:nvSpPr>
          <p:cNvPr id="8211" name="Rectangle 22"/>
          <p:cNvSpPr>
            <a:spLocks noChangeArrowheads="1"/>
          </p:cNvSpPr>
          <p:nvPr/>
        </p:nvSpPr>
        <p:spPr bwMode="auto">
          <a:xfrm>
            <a:off x="2390775" y="5816600"/>
            <a:ext cx="4262438" cy="4206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Полное ветвление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15900" y="71438"/>
            <a:ext cx="49276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0">
                  <a:noFill/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Разветвляющийся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labrota.p3d 0"/>
  <p:tag name="POWER3D OPTIONS" val="Slow "/>
  <p:tag name="POWER3D IMAGE0" val="PINBUMP.TGA"/>
  <p:tag name="POWER3D SOUND" val="Slab Rota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6275</TotalTime>
  <Words>608</Words>
  <Application>Microsoft Office PowerPoint</Application>
  <PresentationFormat>Экран (4:3)</PresentationFormat>
  <Paragraphs>205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Справедливость</vt:lpstr>
      <vt:lpstr>Формула</vt:lpstr>
      <vt:lpstr>Слайд 1</vt:lpstr>
      <vt:lpstr>Что такое алгоритм?</vt:lpstr>
      <vt:lpstr>Свойства алгоритма</vt:lpstr>
      <vt:lpstr>Свойства алгоритма</vt:lpstr>
      <vt:lpstr>Способы записи алгоритмов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ТЕСТ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Соловьева Людмила</dc:creator>
  <cp:lastModifiedBy>SHTORM</cp:lastModifiedBy>
  <cp:revision>779</cp:revision>
  <cp:lastPrinted>1998-04-21T04:43:14Z</cp:lastPrinted>
  <dcterms:created xsi:type="dcterms:W3CDTF">1997-11-09T14:07:34Z</dcterms:created>
  <dcterms:modified xsi:type="dcterms:W3CDTF">2015-01-11T07:25:09Z</dcterms:modified>
</cp:coreProperties>
</file>