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62" r:id="rId3"/>
    <p:sldId id="263" r:id="rId4"/>
    <p:sldId id="264" r:id="rId5"/>
    <p:sldId id="259" r:id="rId6"/>
    <p:sldId id="273" r:id="rId7"/>
    <p:sldId id="274" r:id="rId8"/>
    <p:sldId id="276" r:id="rId9"/>
    <p:sldId id="278" r:id="rId10"/>
    <p:sldId id="27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33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702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51FEC09-6C9E-4A62-812D-86502A7669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3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6A7430D-FF9A-4971-97DA-24651B9A21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5249B75-6BCD-48D1-92EA-81F374FFD6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17B26E-BC06-4AD3-AD73-5EA6FF5682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CE6F9AF3-9074-4239-9B87-2D1A50423B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3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690E92-23F9-4260-9B1F-5C396A8EDA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255D5E-1ADD-4717-ACF9-8AC3EA5B93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46ED292-C97A-4F4D-9B86-A8AEB8CE21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767A2F7-31FA-42CA-9F1E-D7E889ED88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178DD25-944F-4BE5-BC6F-00D83324AE7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36B60F-933B-4BD2-8CFF-9F17D4543E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3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5325D0E-D077-4CFA-B39A-3C970C0190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ransition spd="med">
    <p:wheel spokes="3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78457" y="1316018"/>
            <a:ext cx="6547490" cy="374441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cap="none" dirty="0" smtClean="0">
                <a:ln w="500">
                  <a:solidFill>
                    <a:srgbClr val="7030A0"/>
                  </a:solidFill>
                </a:ln>
                <a:latin typeface="Bookman Old Style" panose="02050604050505020204" pitchFamily="18" charset="0"/>
              </a:rPr>
              <a:t>Простейший графический редактор </a:t>
            </a:r>
            <a:r>
              <a:rPr lang="en-US" cap="none" dirty="0" smtClean="0">
                <a:ln w="500">
                  <a:solidFill>
                    <a:srgbClr val="7030A0"/>
                  </a:solidFill>
                </a:ln>
                <a:latin typeface="Bookman Old Style" panose="02050604050505020204" pitchFamily="18" charset="0"/>
              </a:rPr>
              <a:t>Paint</a:t>
            </a:r>
            <a:r>
              <a:rPr lang="ru-RU" cap="none" dirty="0" smtClean="0">
                <a:ln w="500">
                  <a:solidFill>
                    <a:srgbClr val="7030A0"/>
                  </a:solidFill>
                </a:ln>
                <a:latin typeface="Bookman Old Style" panose="02050604050505020204" pitchFamily="18" charset="0"/>
              </a:rPr>
              <a:t>. Сохранение и открытие рисунка.</a:t>
            </a:r>
          </a:p>
        </p:txBody>
      </p:sp>
      <p:pic>
        <p:nvPicPr>
          <p:cNvPr id="4098" name="Picture 2" descr="C:\Documents and Settings\учитель\Мои документы\анимации\Предметы\J007616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214290"/>
            <a:ext cx="1704975" cy="1257300"/>
          </a:xfrm>
          <a:prstGeom prst="rect">
            <a:avLst/>
          </a:prstGeom>
          <a:noFill/>
        </p:spPr>
      </p:pic>
      <p:pic>
        <p:nvPicPr>
          <p:cNvPr id="4099" name="Picture 3" descr="C:\Documents and Settings\учитель\Мои документы\анимации\Предметы\1c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52" y="620688"/>
            <a:ext cx="1438613" cy="13906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8"/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2948"/>
            <a:ext cx="2913881" cy="18507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90"/>
          <p:cNvPicPr/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640" y="80130"/>
            <a:ext cx="2827488" cy="182352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89"/>
          <p:cNvPicPr/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80130"/>
            <a:ext cx="3069007" cy="19036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390464"/>
      </p:ext>
    </p:extLst>
  </p:cSld>
  <p:clrMapOvr>
    <a:masterClrMapping/>
  </p:clrMapOvr>
  <p:transition spd="med">
    <p:wheel spokes="3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08828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Операционная система </a:t>
            </a:r>
            <a:r>
              <a:rPr lang="ru-RU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Windows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  имеет графический редактор </a:t>
            </a:r>
            <a:r>
              <a:rPr lang="ru-RU" sz="2800" dirty="0" err="1" smtClean="0">
                <a:solidFill>
                  <a:srgbClr val="FFFF00"/>
                </a:solidFill>
                <a:latin typeface="Arial" charset="0"/>
              </a:rPr>
              <a:t>Paint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, с помощью которого можно: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2571744"/>
            <a:ext cx="5553092" cy="388399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</a:rPr>
              <a:t>работать с растровыми изображениями (состоящими из множества отдельных цветных точек – пикселей);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</a:rPr>
              <a:t>создавать и редактировать графические изображения, используя инструменты и краски;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</a:rPr>
              <a:t>Компоновать рисунки из отдельных  частей;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</a:rPr>
              <a:t>Вводить и формировать текст в рисунке.</a:t>
            </a:r>
          </a:p>
          <a:p>
            <a:pPr>
              <a:buNone/>
            </a:pPr>
            <a:endParaRPr lang="ru-RU" sz="2400" dirty="0" smtClean="0"/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  <p:pic>
        <p:nvPicPr>
          <p:cNvPr id="5123" name="Picture 3" descr="C:\Documents and Settings\учитель\Мои документы\анимации\Компьютеры\comp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496"/>
            <a:ext cx="1809755" cy="18097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74295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27279B"/>
                </a:solidFill>
                <a:latin typeface="Arial" charset="0"/>
                <a:cs typeface="Times New Roman" pitchFamily="18" charset="0"/>
              </a:rPr>
              <a:t>Графический редактор </a:t>
            </a:r>
            <a:r>
              <a:rPr lang="ru-RU" sz="4000" dirty="0" err="1" smtClean="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Paint</a:t>
            </a:r>
            <a:r>
              <a:rPr lang="ru-RU" sz="4000" dirty="0" smtClean="0">
                <a:solidFill>
                  <a:srgbClr val="27279B"/>
                </a:solidFill>
                <a:latin typeface="Arial" charset="0"/>
                <a:cs typeface="Times New Roman" pitchFamily="18" charset="0"/>
              </a:rPr>
              <a:t> </a:t>
            </a:r>
            <a:br>
              <a:rPr lang="ru-RU" sz="4000" dirty="0" smtClean="0">
                <a:solidFill>
                  <a:srgbClr val="27279B"/>
                </a:solidFill>
                <a:latin typeface="Arial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27279B"/>
                </a:solidFill>
                <a:latin typeface="Arial" charset="0"/>
                <a:cs typeface="Times New Roman" pitchFamily="18" charset="0"/>
              </a:rPr>
              <a:t>запускают командой </a:t>
            </a:r>
            <a:r>
              <a:rPr lang="ru-RU" sz="3600" dirty="0" smtClean="0">
                <a:solidFill>
                  <a:srgbClr val="27279B"/>
                </a:solidFill>
                <a:latin typeface="Arial" charset="0"/>
              </a:rPr>
              <a:t/>
            </a:r>
            <a:br>
              <a:rPr lang="ru-RU" sz="3600" dirty="0" smtClean="0">
                <a:solidFill>
                  <a:srgbClr val="27279B"/>
                </a:solidFill>
                <a:latin typeface="Arial" charset="0"/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786058"/>
            <a:ext cx="7239000" cy="228604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Пуск &gt; Программы &gt; Стандартные &gt; Графический редактор </a:t>
            </a:r>
            <a:r>
              <a:rPr lang="ru-RU" sz="3200" b="1" dirty="0" err="1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Paint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.</a:t>
            </a:r>
            <a:endParaRPr lang="ru-RU" sz="3200" b="1" dirty="0" smtClean="0">
              <a:solidFill>
                <a:schemeClr val="accent5">
                  <a:lumMod val="75000"/>
                </a:schemeClr>
              </a:solidFill>
              <a:latin typeface="Arial" charset="0"/>
            </a:endParaRPr>
          </a:p>
          <a:p>
            <a:endParaRPr lang="ru-RU" dirty="0"/>
          </a:p>
        </p:txBody>
      </p:sp>
      <p:pic>
        <p:nvPicPr>
          <p:cNvPr id="7" name="Picture 2" descr="C:\Documents and Settings\учитель\Мои документы\анимации\Предметы\book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286255"/>
            <a:ext cx="2615366" cy="196513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797" y="407607"/>
            <a:ext cx="6972320" cy="1643074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</a:rPr>
              <a:t>После запуска на экране открывается </a:t>
            </a:r>
            <a:r>
              <a:rPr lang="ru-RU" sz="22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</a:rPr>
              <a:t>рабочее окно </a:t>
            </a: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</a:rPr>
              <a:t>программы </a:t>
            </a:r>
            <a:r>
              <a:rPr lang="ru-RU" sz="2200" dirty="0" err="1" smtClean="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Paint</a:t>
            </a: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</a:rPr>
              <a:t>.</a:t>
            </a:r>
            <a:r>
              <a:rPr lang="ru-RU" sz="2200" dirty="0" smtClean="0">
                <a:solidFill>
                  <a:srgbClr val="27279B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27279B"/>
                </a:solidFill>
                <a:latin typeface="Arial" charset="0"/>
              </a:rPr>
              <a:t/>
            </a:r>
            <a:br>
              <a:rPr lang="ru-RU" sz="3600" dirty="0" smtClean="0">
                <a:solidFill>
                  <a:srgbClr val="27279B"/>
                </a:solidFill>
                <a:latin typeface="Arial" charset="0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3528" y="1214422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 smtClean="0">
              <a:solidFill>
                <a:srgbClr val="002060"/>
              </a:solidFill>
              <a:latin typeface="Arial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Arial" charset="0"/>
            </a:endParaRPr>
          </a:p>
          <a:p>
            <a:pPr algn="just"/>
            <a:endParaRPr lang="ru-RU" sz="2400" dirty="0" smtClean="0">
              <a:solidFill>
                <a:srgbClr val="002060"/>
              </a:solidFill>
              <a:latin typeface="Arial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Arial" charset="0"/>
              </a:rPr>
              <a:t>Основную часть окна составляет </a:t>
            </a:r>
            <a:r>
              <a:rPr lang="ru-RU" sz="2400" b="1" i="1" dirty="0" smtClean="0">
                <a:solidFill>
                  <a:srgbClr val="002060"/>
                </a:solidFill>
                <a:latin typeface="Arial" charset="0"/>
              </a:rPr>
              <a:t>рабочая область</a:t>
            </a:r>
            <a:r>
              <a:rPr lang="ru-RU" sz="2400" i="1" dirty="0" smtClean="0">
                <a:solidFill>
                  <a:srgbClr val="002060"/>
                </a:solidFill>
                <a:latin typeface="Arial" charset="0"/>
              </a:rPr>
              <a:t>.</a:t>
            </a:r>
            <a:r>
              <a:rPr lang="ru-RU" sz="2400" dirty="0" smtClean="0">
                <a:solidFill>
                  <a:srgbClr val="002060"/>
                </a:solidFill>
                <a:latin typeface="Arial" charset="0"/>
              </a:rPr>
              <a:t> По краям рабочей области появятся полосы прокрутки.  </a:t>
            </a:r>
            <a:endParaRPr lang="ru-RU" sz="2400" dirty="0">
              <a:solidFill>
                <a:srgbClr val="002060"/>
              </a:solidFill>
              <a:latin typeface="Arial" charset="0"/>
            </a:endParaRPr>
          </a:p>
        </p:txBody>
      </p:sp>
      <p:pic>
        <p:nvPicPr>
          <p:cNvPr id="8194" name="Picture 2" descr="C:\Documents and Settings\учитель\Мои документы\анимации\Предметы\1c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3290" y="0"/>
            <a:ext cx="1009654" cy="122914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428596" y="1571612"/>
            <a:ext cx="72397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27279B"/>
                </a:solidFill>
                <a:latin typeface="Arial" charset="0"/>
                <a:cs typeface="Times New Roman" pitchFamily="18" charset="0"/>
              </a:rPr>
              <a:t>Содержит кнопки инструментов для рисования. При выборе инструмента в нижней части панели может появиться окно для дополнительной настройки его свойств.</a:t>
            </a:r>
            <a:r>
              <a:rPr lang="ru-RU" sz="2800" dirty="0" smtClean="0">
                <a:solidFill>
                  <a:srgbClr val="5B5A4D"/>
                </a:solidFill>
                <a:latin typeface="Arial" charset="0"/>
                <a:cs typeface="Times New Roman" pitchFamily="18" charset="0"/>
              </a:rPr>
              <a:t> </a:t>
            </a:r>
            <a:endParaRPr lang="ru-RU" sz="2800" dirty="0">
              <a:solidFill>
                <a:srgbClr val="5B5A4D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14414" y="357166"/>
            <a:ext cx="61436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Панель инструментов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46" y="4143603"/>
            <a:ext cx="7632848" cy="19146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Отмена   действий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357298"/>
            <a:ext cx="650085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fontAlgn="ctr"/>
            <a:r>
              <a:rPr lang="ru-RU" sz="2000" dirty="0" smtClean="0">
                <a:solidFill>
                  <a:srgbClr val="000086"/>
                </a:solidFill>
                <a:latin typeface="Arial" charset="0"/>
                <a:cs typeface="Times New Roman" pitchFamily="18" charset="0"/>
              </a:rPr>
              <a:t>Выберите </a:t>
            </a:r>
            <a:r>
              <a:rPr lang="ru-RU" sz="2000" b="1" dirty="0" smtClean="0">
                <a:solidFill>
                  <a:srgbClr val="000086"/>
                </a:solidFill>
                <a:latin typeface="Arial" charset="0"/>
                <a:cs typeface="Times New Roman" pitchFamily="18" charset="0"/>
              </a:rPr>
              <a:t>Отменить</a:t>
            </a:r>
            <a:r>
              <a:rPr lang="ru-RU" sz="2000" dirty="0" smtClean="0">
                <a:solidFill>
                  <a:srgbClr val="000086"/>
                </a:solidFill>
                <a:latin typeface="Arial" charset="0"/>
                <a:cs typeface="Times New Roman" pitchFamily="18" charset="0"/>
              </a:rPr>
              <a:t> в меню </a:t>
            </a:r>
            <a:r>
              <a:rPr lang="ru-RU" sz="2000" b="1" dirty="0" smtClean="0">
                <a:solidFill>
                  <a:srgbClr val="000086"/>
                </a:solidFill>
                <a:latin typeface="Arial" charset="0"/>
                <a:cs typeface="Times New Roman" pitchFamily="18" charset="0"/>
              </a:rPr>
              <a:t>Правка</a:t>
            </a:r>
            <a:r>
              <a:rPr lang="ru-RU" sz="2000" dirty="0" smtClean="0">
                <a:solidFill>
                  <a:srgbClr val="000086"/>
                </a:solidFill>
                <a:latin typeface="Arial" charset="0"/>
                <a:cs typeface="Times New Roman" pitchFamily="18" charset="0"/>
              </a:rPr>
              <a:t>. </a:t>
            </a:r>
          </a:p>
          <a:p>
            <a:pPr marL="457200" indent="-457200" algn="just" fontAlgn="ctr"/>
            <a:endParaRPr lang="ru-RU" sz="2000" dirty="0" smtClean="0">
              <a:solidFill>
                <a:srgbClr val="000086"/>
              </a:solidFill>
              <a:latin typeface="Arial" charset="0"/>
              <a:cs typeface="Times New Roman" pitchFamily="18" charset="0"/>
            </a:endParaRPr>
          </a:p>
          <a:p>
            <a:pPr marL="457200" indent="-457200" algn="just" fontAlgn="ctr"/>
            <a:r>
              <a:rPr lang="ru-RU" sz="2000" dirty="0" smtClean="0">
                <a:solidFill>
                  <a:srgbClr val="000086"/>
                </a:solidFill>
                <a:latin typeface="Arial" charset="0"/>
                <a:cs typeface="Times New Roman" pitchFamily="18" charset="0"/>
              </a:rPr>
              <a:t>Чтобы отменить предыдущие действия, можно воспользоваться комбинацией клавиш </a:t>
            </a:r>
            <a:r>
              <a:rPr lang="en-US" sz="2000" dirty="0" smtClean="0">
                <a:solidFill>
                  <a:srgbClr val="000086"/>
                </a:solidFill>
                <a:latin typeface="Arial" charset="0"/>
                <a:cs typeface="Times New Roman" pitchFamily="18" charset="0"/>
              </a:rPr>
              <a:t>CTRL+ Z</a:t>
            </a:r>
            <a:r>
              <a:rPr lang="ru-RU" sz="2000" dirty="0" smtClean="0">
                <a:solidFill>
                  <a:srgbClr val="000086"/>
                </a:solidFill>
                <a:latin typeface="Arial" charset="0"/>
                <a:cs typeface="Times New Roman" pitchFamily="18" charset="0"/>
              </a:rPr>
              <a:t>. </a:t>
            </a:r>
          </a:p>
          <a:p>
            <a:pPr marL="457200" indent="-457200" algn="just" fontAlgn="ctr"/>
            <a:endParaRPr lang="ru-RU" sz="2000" b="1" dirty="0" smtClean="0">
              <a:solidFill>
                <a:srgbClr val="000086"/>
              </a:solidFill>
              <a:latin typeface="Arial" charset="0"/>
              <a:cs typeface="Times New Roman" pitchFamily="18" charset="0"/>
            </a:endParaRPr>
          </a:p>
          <a:p>
            <a:pPr marL="457200" indent="-457200" algn="just" fontAlgn="ctr"/>
            <a:endParaRPr lang="ru-RU" sz="2000" b="1" dirty="0" smtClean="0">
              <a:solidFill>
                <a:srgbClr val="000086"/>
              </a:solidFill>
              <a:latin typeface="Arial" charset="0"/>
              <a:cs typeface="Times New Roman" pitchFamily="18" charset="0"/>
            </a:endParaRPr>
          </a:p>
          <a:p>
            <a:pPr marL="457200" indent="-457200" algn="just" fontAlgn="ctr"/>
            <a:endParaRPr lang="ru-RU" sz="2000" b="1" dirty="0">
              <a:solidFill>
                <a:srgbClr val="000086"/>
              </a:solidFill>
              <a:latin typeface="Arial" charset="0"/>
              <a:cs typeface="Times New Roman" pitchFamily="18" charset="0"/>
            </a:endParaRPr>
          </a:p>
          <a:p>
            <a:pPr marL="457200" indent="-457200" algn="just" fontAlgn="ctr"/>
            <a:r>
              <a:rPr lang="ru-RU" sz="2000" b="1" dirty="0" smtClean="0">
                <a:solidFill>
                  <a:srgbClr val="00B0F0"/>
                </a:solidFill>
                <a:latin typeface="Arial" charset="0"/>
                <a:cs typeface="Times New Roman" pitchFamily="18" charset="0"/>
              </a:rPr>
              <a:t>    Примечание </a:t>
            </a:r>
          </a:p>
          <a:p>
            <a:pPr marL="457200" indent="-457200" algn="just" fontAlgn="ctr"/>
            <a:endParaRPr lang="ru-RU" sz="2000" dirty="0" smtClean="0">
              <a:solidFill>
                <a:srgbClr val="000086"/>
              </a:solidFill>
              <a:latin typeface="Arial" charset="0"/>
              <a:cs typeface="Times New Roman" pitchFamily="18" charset="0"/>
            </a:endParaRPr>
          </a:p>
          <a:p>
            <a:pPr marL="457200" indent="-457200" algn="just" fontAlgn="ctr"/>
            <a:r>
              <a:rPr lang="ru-RU" sz="2000" dirty="0" smtClean="0">
                <a:solidFill>
                  <a:srgbClr val="000086"/>
                </a:solidFill>
                <a:latin typeface="Arial" charset="0"/>
                <a:cs typeface="Times New Roman" pitchFamily="18" charset="0"/>
              </a:rPr>
              <a:t>  Пользователю разрешается отменить 4 последних действия.</a:t>
            </a:r>
            <a:endParaRPr lang="ru-RU" sz="2000" dirty="0">
              <a:solidFill>
                <a:srgbClr val="000086"/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2051" name="Picture 3" descr="C:\Documents and Settings\учитель\Мои документы\анимации\Надписи стрелки указатели\ico1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496"/>
            <a:ext cx="471491" cy="1781188"/>
          </a:xfrm>
          <a:prstGeom prst="rect">
            <a:avLst/>
          </a:prstGeom>
          <a:noFill/>
        </p:spPr>
      </p:pic>
      <p:pic>
        <p:nvPicPr>
          <p:cNvPr id="2052" name="Picture 4" descr="C:\Documents and Settings\учитель\Мои документы\анимации\Люди\Наука и професии\AG00011_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214818"/>
            <a:ext cx="2033593" cy="229749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Практическая работа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000496" y="2428868"/>
            <a:ext cx="714380" cy="17859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319752" y="3909848"/>
            <a:ext cx="961696" cy="2270235"/>
          </a:xfrm>
          <a:custGeom>
            <a:avLst/>
            <a:gdLst>
              <a:gd name="connsiteX0" fmla="*/ 47296 w 961696"/>
              <a:gd name="connsiteY0" fmla="*/ 315311 h 2270235"/>
              <a:gd name="connsiteX1" fmla="*/ 220717 w 961696"/>
              <a:gd name="connsiteY1" fmla="*/ 1150883 h 2270235"/>
              <a:gd name="connsiteX2" fmla="*/ 15765 w 961696"/>
              <a:gd name="connsiteY2" fmla="*/ 1702676 h 2270235"/>
              <a:gd name="connsiteX3" fmla="*/ 126124 w 961696"/>
              <a:gd name="connsiteY3" fmla="*/ 2270235 h 2270235"/>
              <a:gd name="connsiteX4" fmla="*/ 126124 w 961696"/>
              <a:gd name="connsiteY4" fmla="*/ 2270235 h 2270235"/>
              <a:gd name="connsiteX5" fmla="*/ 472965 w 961696"/>
              <a:gd name="connsiteY5" fmla="*/ 1891862 h 2270235"/>
              <a:gd name="connsiteX6" fmla="*/ 457200 w 961696"/>
              <a:gd name="connsiteY6" fmla="*/ 1229711 h 2270235"/>
              <a:gd name="connsiteX7" fmla="*/ 457200 w 961696"/>
              <a:gd name="connsiteY7" fmla="*/ 1229711 h 2270235"/>
              <a:gd name="connsiteX8" fmla="*/ 520262 w 961696"/>
              <a:gd name="connsiteY8" fmla="*/ 819807 h 2270235"/>
              <a:gd name="connsiteX9" fmla="*/ 709448 w 961696"/>
              <a:gd name="connsiteY9" fmla="*/ 630621 h 2270235"/>
              <a:gd name="connsiteX10" fmla="*/ 756745 w 961696"/>
              <a:gd name="connsiteY10" fmla="*/ 236483 h 2270235"/>
              <a:gd name="connsiteX11" fmla="*/ 961696 w 961696"/>
              <a:gd name="connsiteY11" fmla="*/ 0 h 2270235"/>
              <a:gd name="connsiteX12" fmla="*/ 961696 w 961696"/>
              <a:gd name="connsiteY12" fmla="*/ 0 h 227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61696" h="2270235">
                <a:moveTo>
                  <a:pt x="47296" y="315311"/>
                </a:moveTo>
                <a:cubicBezTo>
                  <a:pt x="136634" y="617483"/>
                  <a:pt x="225972" y="919656"/>
                  <a:pt x="220717" y="1150883"/>
                </a:cubicBezTo>
                <a:cubicBezTo>
                  <a:pt x="215462" y="1382110"/>
                  <a:pt x="31530" y="1516118"/>
                  <a:pt x="15765" y="1702676"/>
                </a:cubicBezTo>
                <a:cubicBezTo>
                  <a:pt x="0" y="1889234"/>
                  <a:pt x="126124" y="2270235"/>
                  <a:pt x="126124" y="2270235"/>
                </a:cubicBezTo>
                <a:lnTo>
                  <a:pt x="126124" y="2270235"/>
                </a:lnTo>
                <a:cubicBezTo>
                  <a:pt x="183931" y="2207173"/>
                  <a:pt x="417786" y="2065283"/>
                  <a:pt x="472965" y="1891862"/>
                </a:cubicBezTo>
                <a:cubicBezTo>
                  <a:pt x="528144" y="1718441"/>
                  <a:pt x="457200" y="1229711"/>
                  <a:pt x="457200" y="1229711"/>
                </a:cubicBezTo>
                <a:lnTo>
                  <a:pt x="457200" y="1229711"/>
                </a:lnTo>
                <a:cubicBezTo>
                  <a:pt x="467710" y="1161394"/>
                  <a:pt x="478221" y="919655"/>
                  <a:pt x="520262" y="819807"/>
                </a:cubicBezTo>
                <a:cubicBezTo>
                  <a:pt x="562303" y="719959"/>
                  <a:pt x="670034" y="727842"/>
                  <a:pt x="709448" y="630621"/>
                </a:cubicBezTo>
                <a:cubicBezTo>
                  <a:pt x="748862" y="533400"/>
                  <a:pt x="714704" y="341586"/>
                  <a:pt x="756745" y="236483"/>
                </a:cubicBezTo>
                <a:cubicBezTo>
                  <a:pt x="798786" y="131380"/>
                  <a:pt x="961696" y="0"/>
                  <a:pt x="961696" y="0"/>
                </a:cubicBezTo>
                <a:lnTo>
                  <a:pt x="961696" y="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480114">
            <a:off x="5136099" y="2080142"/>
            <a:ext cx="778165" cy="18573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28596" y="1785926"/>
            <a:ext cx="43720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</a:rPr>
              <a:t>Задание№1. </a:t>
            </a:r>
            <a:r>
              <a:rPr lang="ru-RU" sz="2800" dirty="0" smtClean="0">
                <a:solidFill>
                  <a:srgbClr val="002060"/>
                </a:solidFill>
              </a:rPr>
              <a:t>Нарисуйте овал </a:t>
            </a:r>
            <a:r>
              <a:rPr lang="ru-RU" sz="2800" dirty="0" smtClean="0">
                <a:solidFill>
                  <a:srgbClr val="002060"/>
                </a:solidFill>
              </a:rPr>
              <a:t>и раскрасьте </a:t>
            </a:r>
            <a:r>
              <a:rPr lang="ru-RU" sz="2800" dirty="0" smtClean="0">
                <a:solidFill>
                  <a:srgbClr val="002060"/>
                </a:solidFill>
              </a:rPr>
              <a:t>с </a:t>
            </a:r>
            <a:r>
              <a:rPr lang="ru-RU" sz="2800" dirty="0" smtClean="0">
                <a:solidFill>
                  <a:srgbClr val="002060"/>
                </a:solidFill>
              </a:rPr>
              <a:t>помощью </a:t>
            </a:r>
            <a:r>
              <a:rPr lang="ru-RU" sz="2800" dirty="0" smtClean="0">
                <a:solidFill>
                  <a:srgbClr val="002060"/>
                </a:solidFill>
              </a:rPr>
              <a:t>заливки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Documents and Settings\учитель\Мои документы\анимации\Надписи стрелки указатели\ico1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071942"/>
            <a:ext cx="1515044" cy="1609734"/>
          </a:xfrm>
          <a:prstGeom prst="rect">
            <a:avLst/>
          </a:prstGeom>
          <a:noFill/>
        </p:spPr>
      </p:pic>
      <p:pic>
        <p:nvPicPr>
          <p:cNvPr id="1028" name="Picture 4" descr="C:\Documents and Settings\учитель\Мои документы\анимации\Люди\Наука и професии\AG00042_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857628"/>
            <a:ext cx="2156351" cy="2440521"/>
          </a:xfrm>
          <a:prstGeom prst="rect">
            <a:avLst/>
          </a:prstGeom>
          <a:noFill/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500034" y="285728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Практическая работа</a:t>
            </a:r>
            <a:endParaRPr kumimoji="0" lang="ru-RU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C:\Documents and Settings\учитель\Мои документы\анимации\Предметы\2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1357298"/>
            <a:ext cx="1457331" cy="124914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857364"/>
            <a:ext cx="6858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Используя инструменты, нарисуйте цветик - семицветик и раскрасьте его.</a:t>
            </a:r>
          </a:p>
          <a:p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Documents and Settings\учитель\Мои документы\анимации\Надписи стрелки указатели\ico7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V="1">
            <a:off x="285720" y="4929198"/>
            <a:ext cx="1428760" cy="1428760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500034" y="285728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Задание №2</a:t>
            </a:r>
            <a:endParaRPr kumimoji="0" lang="ru-RU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087418"/>
            <a:ext cx="2357454" cy="297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 descr="C:\Documents and Settings\учитель\Мои документы\анимации\Предметы\2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428604"/>
            <a:ext cx="1457331" cy="124914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0" dirty="0" smtClean="0">
                <a:solidFill>
                  <a:srgbClr val="FF0000"/>
                </a:solidFill>
              </a:rPr>
              <a:t>Домашнее задание</a:t>
            </a:r>
            <a:endParaRPr lang="ru-RU" sz="3200" b="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 следующему уроку придумайте, какие рисунки можно нарисовать с помощью инструментов Линия, Карандаш, Кисточка. Можно изобразить их на альбомном листе.</a:t>
            </a:r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9" descr="книга перо пишет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28604"/>
            <a:ext cx="1876420" cy="1876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 descr="C:\Documents and Settings\учитель\Мои документы\анимации\Люди\Наука и професии\AG00042_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765924"/>
            <a:ext cx="2237378" cy="253222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</TotalTime>
  <Words>200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Простейший графический редактор Paint. Сохранение и открытие рисунка.</vt:lpstr>
      <vt:lpstr>Операционная система Windows  имеет графический редактор Paint, с помощью которого можно:</vt:lpstr>
      <vt:lpstr>Графический редактор Paint  запускают командой  </vt:lpstr>
      <vt:lpstr> После запуска на экране открывается рабочее окно программы Paint.  </vt:lpstr>
      <vt:lpstr>Презентация PowerPoint</vt:lpstr>
      <vt:lpstr>Отмена   действий</vt:lpstr>
      <vt:lpstr>Практическая работа</vt:lpstr>
      <vt:lpstr>Презентация PowerPoint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Графический редактор Paint.</dc:title>
  <dc:creator>Алексей</dc:creator>
  <cp:lastModifiedBy>Админ</cp:lastModifiedBy>
  <cp:revision>187</cp:revision>
  <dcterms:created xsi:type="dcterms:W3CDTF">2008-01-21T07:36:27Z</dcterms:created>
  <dcterms:modified xsi:type="dcterms:W3CDTF">2014-12-08T10:29:28Z</dcterms:modified>
</cp:coreProperties>
</file>