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68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73BA5-B742-45F0-83C9-983F7EC86D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2AFF3-2A86-4A51-A90D-83686591F5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9621C-427D-46E2-87DD-1DDADD4E3B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173AE-1E01-44E1-BF9E-BDA655C2D8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641F2-F239-46C9-95F8-3380AE73F2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E194E-B5FD-4C51-94F7-1DE48E69D4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280FA-264A-4AD3-BCEF-C869979EC6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18CC3-C037-4A4D-BC2F-6063CDF717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91F22-A3BD-4DF8-BABE-9936496F26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BC1DB-FA72-4EE5-8E00-69B9F8D343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AA43F-B221-42FF-BBE9-25ABDF49E5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1"/>
          </a:fgClr>
          <a:bgClr>
            <a:schemeClr val="accent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EF2D69-418D-4094-9FA6-4E2BA01CB8F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1285860"/>
            <a:ext cx="5549917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Векторное кодирование </a:t>
            </a:r>
          </a:p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графической информации</a:t>
            </a:r>
          </a:p>
          <a:p>
            <a:pPr algn="ctr"/>
            <a:endParaRPr lang="ru-RU" sz="3200" b="1" i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6 класс</a:t>
            </a:r>
          </a:p>
          <a:p>
            <a:pPr algn="ctr"/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Практическая работа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0" y="441325"/>
            <a:ext cx="8893175" cy="6416675"/>
            <a:chOff x="0" y="278"/>
            <a:chExt cx="5602" cy="4042"/>
          </a:xfrm>
        </p:grpSpPr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431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</a:t>
              </a:r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748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20</a:t>
              </a:r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106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30</a:t>
              </a:r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2154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70</a:t>
              </a:r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1338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40</a:t>
              </a:r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1610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50</a:t>
              </a:r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1882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60</a:t>
              </a: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242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80</a:t>
              </a:r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276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90</a:t>
              </a:r>
            </a:p>
          </p:txBody>
        </p: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3016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100</a:t>
              </a:r>
            </a:p>
          </p:txBody>
        </p: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3288" y="4147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110</a:t>
              </a:r>
            </a:p>
          </p:txBody>
        </p:sp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3606" y="4147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120</a:t>
              </a:r>
            </a:p>
          </p:txBody>
        </p:sp>
        <p:sp>
          <p:nvSpPr>
            <p:cNvPr id="11281" name="Text Box 17"/>
            <p:cNvSpPr txBox="1">
              <a:spLocks noChangeArrowheads="1"/>
            </p:cNvSpPr>
            <p:nvPr/>
          </p:nvSpPr>
          <p:spPr bwMode="auto">
            <a:xfrm>
              <a:off x="3923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130</a:t>
              </a:r>
            </a:p>
          </p:txBody>
        </p:sp>
        <p:sp>
          <p:nvSpPr>
            <p:cNvPr id="11282" name="Text Box 18"/>
            <p:cNvSpPr txBox="1">
              <a:spLocks noChangeArrowheads="1"/>
            </p:cNvSpPr>
            <p:nvPr/>
          </p:nvSpPr>
          <p:spPr bwMode="auto">
            <a:xfrm>
              <a:off x="0" y="3521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20</a:t>
              </a:r>
            </a:p>
          </p:txBody>
        </p:sp>
        <p:sp>
          <p:nvSpPr>
            <p:cNvPr id="11283" name="Text Box 19"/>
            <p:cNvSpPr txBox="1">
              <a:spLocks noChangeArrowheads="1"/>
            </p:cNvSpPr>
            <p:nvPr/>
          </p:nvSpPr>
          <p:spPr bwMode="auto">
            <a:xfrm>
              <a:off x="0" y="370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</a:t>
              </a:r>
            </a:p>
          </p:txBody>
        </p:sp>
        <p:sp>
          <p:nvSpPr>
            <p:cNvPr id="11284" name="Text Box 20"/>
            <p:cNvSpPr txBox="1">
              <a:spLocks noChangeArrowheads="1"/>
            </p:cNvSpPr>
            <p:nvPr/>
          </p:nvSpPr>
          <p:spPr bwMode="auto">
            <a:xfrm>
              <a:off x="0" y="3294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30</a:t>
              </a:r>
            </a:p>
          </p:txBody>
        </p:sp>
        <p:sp>
          <p:nvSpPr>
            <p:cNvPr id="11285" name="Text Box 21"/>
            <p:cNvSpPr txBox="1">
              <a:spLocks noChangeArrowheads="1"/>
            </p:cNvSpPr>
            <p:nvPr/>
          </p:nvSpPr>
          <p:spPr bwMode="auto">
            <a:xfrm>
              <a:off x="0" y="302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40</a:t>
              </a:r>
            </a:p>
          </p:txBody>
        </p:sp>
        <p:sp>
          <p:nvSpPr>
            <p:cNvPr id="11286" name="Text Box 22"/>
            <p:cNvSpPr txBox="1">
              <a:spLocks noChangeArrowheads="1"/>
            </p:cNvSpPr>
            <p:nvPr/>
          </p:nvSpPr>
          <p:spPr bwMode="auto">
            <a:xfrm>
              <a:off x="4422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150</a:t>
              </a:r>
            </a:p>
          </p:txBody>
        </p:sp>
        <p:sp>
          <p:nvSpPr>
            <p:cNvPr id="11287" name="Text Box 23"/>
            <p:cNvSpPr txBox="1">
              <a:spLocks noChangeArrowheads="1"/>
            </p:cNvSpPr>
            <p:nvPr/>
          </p:nvSpPr>
          <p:spPr bwMode="auto">
            <a:xfrm>
              <a:off x="4150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140</a:t>
              </a:r>
            </a:p>
          </p:txBody>
        </p:sp>
        <p:sp>
          <p:nvSpPr>
            <p:cNvPr id="11288" name="Text Box 24"/>
            <p:cNvSpPr txBox="1">
              <a:spLocks noChangeArrowheads="1"/>
            </p:cNvSpPr>
            <p:nvPr/>
          </p:nvSpPr>
          <p:spPr bwMode="auto">
            <a:xfrm>
              <a:off x="4694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160</a:t>
              </a:r>
            </a:p>
          </p:txBody>
        </p:sp>
        <p:sp>
          <p:nvSpPr>
            <p:cNvPr id="11289" name="Text Box 25"/>
            <p:cNvSpPr txBox="1">
              <a:spLocks noChangeArrowheads="1"/>
            </p:cNvSpPr>
            <p:nvPr/>
          </p:nvSpPr>
          <p:spPr bwMode="auto">
            <a:xfrm>
              <a:off x="4967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170</a:t>
              </a:r>
            </a:p>
          </p:txBody>
        </p:sp>
        <p:sp>
          <p:nvSpPr>
            <p:cNvPr id="11290" name="Text Box 26"/>
            <p:cNvSpPr txBox="1">
              <a:spLocks noChangeArrowheads="1"/>
            </p:cNvSpPr>
            <p:nvPr/>
          </p:nvSpPr>
          <p:spPr bwMode="auto">
            <a:xfrm>
              <a:off x="5284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180</a:t>
              </a:r>
            </a:p>
          </p:txBody>
        </p:sp>
        <p:sp>
          <p:nvSpPr>
            <p:cNvPr id="11291" name="Text Box 27"/>
            <p:cNvSpPr txBox="1">
              <a:spLocks noChangeArrowheads="1"/>
            </p:cNvSpPr>
            <p:nvPr/>
          </p:nvSpPr>
          <p:spPr bwMode="auto">
            <a:xfrm>
              <a:off x="0" y="2750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50</a:t>
              </a:r>
            </a:p>
          </p:txBody>
        </p:sp>
        <p:sp>
          <p:nvSpPr>
            <p:cNvPr id="11292" name="Text Box 28"/>
            <p:cNvSpPr txBox="1">
              <a:spLocks noChangeArrowheads="1"/>
            </p:cNvSpPr>
            <p:nvPr/>
          </p:nvSpPr>
          <p:spPr bwMode="auto">
            <a:xfrm>
              <a:off x="0" y="2523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60</a:t>
              </a:r>
            </a:p>
          </p:txBody>
        </p:sp>
        <p:sp>
          <p:nvSpPr>
            <p:cNvPr id="11293" name="Text Box 29"/>
            <p:cNvSpPr txBox="1">
              <a:spLocks noChangeArrowheads="1"/>
            </p:cNvSpPr>
            <p:nvPr/>
          </p:nvSpPr>
          <p:spPr bwMode="auto">
            <a:xfrm>
              <a:off x="0" y="2251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70</a:t>
              </a:r>
            </a:p>
          </p:txBody>
        </p:sp>
        <p:sp>
          <p:nvSpPr>
            <p:cNvPr id="11294" name="Text Box 30"/>
            <p:cNvSpPr txBox="1">
              <a:spLocks noChangeArrowheads="1"/>
            </p:cNvSpPr>
            <p:nvPr/>
          </p:nvSpPr>
          <p:spPr bwMode="auto">
            <a:xfrm>
              <a:off x="0" y="198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80</a:t>
              </a:r>
            </a:p>
          </p:txBody>
        </p:sp>
        <p:sp>
          <p:nvSpPr>
            <p:cNvPr id="11295" name="Text Box 31"/>
            <p:cNvSpPr txBox="1">
              <a:spLocks noChangeArrowheads="1"/>
            </p:cNvSpPr>
            <p:nvPr/>
          </p:nvSpPr>
          <p:spPr bwMode="auto">
            <a:xfrm>
              <a:off x="0" y="175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90</a:t>
              </a:r>
            </a:p>
          </p:txBody>
        </p:sp>
        <p:sp>
          <p:nvSpPr>
            <p:cNvPr id="11296" name="Text Box 32"/>
            <p:cNvSpPr txBox="1">
              <a:spLocks noChangeArrowheads="1"/>
            </p:cNvSpPr>
            <p:nvPr/>
          </p:nvSpPr>
          <p:spPr bwMode="auto">
            <a:xfrm>
              <a:off x="0" y="1480"/>
              <a:ext cx="3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100</a:t>
              </a:r>
            </a:p>
          </p:txBody>
        </p:sp>
        <p:sp>
          <p:nvSpPr>
            <p:cNvPr id="11297" name="Text Box 33"/>
            <p:cNvSpPr txBox="1">
              <a:spLocks noChangeArrowheads="1"/>
            </p:cNvSpPr>
            <p:nvPr/>
          </p:nvSpPr>
          <p:spPr bwMode="auto">
            <a:xfrm>
              <a:off x="0" y="935"/>
              <a:ext cx="3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120</a:t>
              </a:r>
            </a:p>
          </p:txBody>
        </p:sp>
        <p:sp>
          <p:nvSpPr>
            <p:cNvPr id="11298" name="Text Box 34"/>
            <p:cNvSpPr txBox="1">
              <a:spLocks noChangeArrowheads="1"/>
            </p:cNvSpPr>
            <p:nvPr/>
          </p:nvSpPr>
          <p:spPr bwMode="auto">
            <a:xfrm>
              <a:off x="0" y="1207"/>
              <a:ext cx="3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110</a:t>
              </a:r>
            </a:p>
          </p:txBody>
        </p:sp>
        <p:sp>
          <p:nvSpPr>
            <p:cNvPr id="11299" name="Line 35"/>
            <p:cNvSpPr>
              <a:spLocks noChangeShapeType="1"/>
            </p:cNvSpPr>
            <p:nvPr/>
          </p:nvSpPr>
          <p:spPr bwMode="auto">
            <a:xfrm flipV="1">
              <a:off x="249" y="278"/>
              <a:ext cx="0" cy="37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00" name="Line 36"/>
            <p:cNvSpPr>
              <a:spLocks noChangeShapeType="1"/>
            </p:cNvSpPr>
            <p:nvPr/>
          </p:nvSpPr>
          <p:spPr bwMode="auto">
            <a:xfrm>
              <a:off x="249" y="4065"/>
              <a:ext cx="535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301" name="Group 37"/>
          <p:cNvGrpSpPr>
            <a:grpSpLocks/>
          </p:cNvGrpSpPr>
          <p:nvPr/>
        </p:nvGrpSpPr>
        <p:grpSpPr bwMode="auto">
          <a:xfrm>
            <a:off x="1258888" y="4149725"/>
            <a:ext cx="7129462" cy="1655763"/>
            <a:chOff x="793" y="2614"/>
            <a:chExt cx="4491" cy="1043"/>
          </a:xfrm>
        </p:grpSpPr>
        <p:grpSp>
          <p:nvGrpSpPr>
            <p:cNvPr id="11302" name="Group 38"/>
            <p:cNvGrpSpPr>
              <a:grpSpLocks/>
            </p:cNvGrpSpPr>
            <p:nvPr/>
          </p:nvGrpSpPr>
          <p:grpSpPr bwMode="auto">
            <a:xfrm>
              <a:off x="793" y="2614"/>
              <a:ext cx="4491" cy="1043"/>
              <a:chOff x="793" y="2614"/>
              <a:chExt cx="4491" cy="1043"/>
            </a:xfrm>
          </p:grpSpPr>
          <p:grpSp>
            <p:nvGrpSpPr>
              <p:cNvPr id="11303" name="Group 39"/>
              <p:cNvGrpSpPr>
                <a:grpSpLocks/>
              </p:cNvGrpSpPr>
              <p:nvPr/>
            </p:nvGrpSpPr>
            <p:grpSpPr bwMode="auto">
              <a:xfrm>
                <a:off x="793" y="2614"/>
                <a:ext cx="4491" cy="1043"/>
                <a:chOff x="793" y="2614"/>
                <a:chExt cx="4491" cy="1043"/>
              </a:xfrm>
            </p:grpSpPr>
            <p:grpSp>
              <p:nvGrpSpPr>
                <p:cNvPr id="11304" name="Group 40"/>
                <p:cNvGrpSpPr>
                  <a:grpSpLocks/>
                </p:cNvGrpSpPr>
                <p:nvPr/>
              </p:nvGrpSpPr>
              <p:grpSpPr bwMode="auto">
                <a:xfrm>
                  <a:off x="793" y="2614"/>
                  <a:ext cx="1225" cy="1043"/>
                  <a:chOff x="793" y="2614"/>
                  <a:chExt cx="1225" cy="1043"/>
                </a:xfrm>
              </p:grpSpPr>
              <p:sp>
                <p:nvSpPr>
                  <p:cNvPr id="11305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1927" y="3566"/>
                    <a:ext cx="91" cy="91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6" name="Line 4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93" y="2614"/>
                    <a:ext cx="1180" cy="998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1307" name="Line 43"/>
                <p:cNvSpPr>
                  <a:spLocks noChangeShapeType="1"/>
                </p:cNvSpPr>
                <p:nvPr/>
              </p:nvSpPr>
              <p:spPr bwMode="auto">
                <a:xfrm>
                  <a:off x="793" y="2614"/>
                  <a:ext cx="4491" cy="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308" name="Line 44"/>
              <p:cNvSpPr>
                <a:spLocks noChangeShapeType="1"/>
              </p:cNvSpPr>
              <p:nvPr/>
            </p:nvSpPr>
            <p:spPr bwMode="auto">
              <a:xfrm flipH="1">
                <a:off x="4286" y="2614"/>
                <a:ext cx="998" cy="99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309" name="Line 45"/>
            <p:cNvSpPr>
              <a:spLocks noChangeShapeType="1"/>
            </p:cNvSpPr>
            <p:nvPr/>
          </p:nvSpPr>
          <p:spPr bwMode="auto">
            <a:xfrm flipH="1">
              <a:off x="1927" y="3612"/>
              <a:ext cx="2359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311" name="Group 47"/>
          <p:cNvGrpSpPr>
            <a:grpSpLocks/>
          </p:cNvGrpSpPr>
          <p:nvPr/>
        </p:nvGrpSpPr>
        <p:grpSpPr bwMode="auto">
          <a:xfrm>
            <a:off x="5003800" y="1557338"/>
            <a:ext cx="2160588" cy="2592387"/>
            <a:chOff x="3152" y="981"/>
            <a:chExt cx="1361" cy="1633"/>
          </a:xfrm>
        </p:grpSpPr>
        <p:sp>
          <p:nvSpPr>
            <p:cNvPr id="11312" name="Line 48"/>
            <p:cNvSpPr>
              <a:spLocks noChangeShapeType="1"/>
            </p:cNvSpPr>
            <p:nvPr/>
          </p:nvSpPr>
          <p:spPr bwMode="auto">
            <a:xfrm>
              <a:off x="3152" y="981"/>
              <a:ext cx="0" cy="104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3" name="Line 49"/>
            <p:cNvSpPr>
              <a:spLocks noChangeShapeType="1"/>
            </p:cNvSpPr>
            <p:nvPr/>
          </p:nvSpPr>
          <p:spPr bwMode="auto">
            <a:xfrm>
              <a:off x="3152" y="981"/>
              <a:ext cx="136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4" name="Line 50"/>
            <p:cNvSpPr>
              <a:spLocks noChangeShapeType="1"/>
            </p:cNvSpPr>
            <p:nvPr/>
          </p:nvSpPr>
          <p:spPr bwMode="auto">
            <a:xfrm>
              <a:off x="4513" y="981"/>
              <a:ext cx="0" cy="163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315" name="Group 51"/>
          <p:cNvGrpSpPr>
            <a:grpSpLocks/>
          </p:cNvGrpSpPr>
          <p:nvPr/>
        </p:nvGrpSpPr>
        <p:grpSpPr bwMode="auto">
          <a:xfrm>
            <a:off x="3059113" y="3175000"/>
            <a:ext cx="1944687" cy="974725"/>
            <a:chOff x="1927" y="2000"/>
            <a:chExt cx="1225" cy="614"/>
          </a:xfrm>
        </p:grpSpPr>
        <p:sp>
          <p:nvSpPr>
            <p:cNvPr id="11316" name="Line 52"/>
            <p:cNvSpPr>
              <a:spLocks noChangeShapeType="1"/>
            </p:cNvSpPr>
            <p:nvPr/>
          </p:nvSpPr>
          <p:spPr bwMode="auto">
            <a:xfrm>
              <a:off x="3152" y="2000"/>
              <a:ext cx="0" cy="59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7" name="Line 53"/>
            <p:cNvSpPr>
              <a:spLocks noChangeShapeType="1"/>
            </p:cNvSpPr>
            <p:nvPr/>
          </p:nvSpPr>
          <p:spPr bwMode="auto">
            <a:xfrm>
              <a:off x="1927" y="2024"/>
              <a:ext cx="0" cy="59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8" name="Line 54"/>
            <p:cNvSpPr>
              <a:spLocks noChangeShapeType="1"/>
            </p:cNvSpPr>
            <p:nvPr/>
          </p:nvSpPr>
          <p:spPr bwMode="auto">
            <a:xfrm>
              <a:off x="1927" y="2024"/>
              <a:ext cx="1225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1547813" y="476250"/>
            <a:ext cx="597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accent2"/>
                </a:solidFill>
              </a:rPr>
              <a:t>Окружность </a:t>
            </a:r>
            <a:r>
              <a:rPr lang="ru-RU" sz="2800" b="1" i="1">
                <a:solidFill>
                  <a:srgbClr val="FF3300"/>
                </a:solidFill>
              </a:rPr>
              <a:t>140, 40,</a:t>
            </a:r>
            <a:r>
              <a:rPr lang="ru-RU" sz="2800" b="1" i="1"/>
              <a:t> </a:t>
            </a:r>
            <a:r>
              <a:rPr lang="ru-RU" sz="2800" b="1" i="1">
                <a:solidFill>
                  <a:srgbClr val="009900"/>
                </a:solidFill>
              </a:rPr>
              <a:t>10</a:t>
            </a:r>
          </a:p>
        </p:txBody>
      </p:sp>
      <p:sp>
        <p:nvSpPr>
          <p:cNvPr id="11320" name="Oval 56"/>
          <p:cNvSpPr>
            <a:spLocks noChangeArrowheads="1"/>
          </p:cNvSpPr>
          <p:nvPr/>
        </p:nvSpPr>
        <p:spPr bwMode="auto">
          <a:xfrm>
            <a:off x="6877050" y="4868863"/>
            <a:ext cx="71438" cy="714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9" grpId="0"/>
      <p:bldP spid="113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0" y="441325"/>
            <a:ext cx="8893175" cy="6416675"/>
            <a:chOff x="0" y="278"/>
            <a:chExt cx="5602" cy="4042"/>
          </a:xfrm>
        </p:grpSpPr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431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</a:t>
              </a:r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748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20</a:t>
              </a:r>
            </a:p>
          </p:txBody>
        </p:sp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106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30</a:t>
              </a:r>
            </a:p>
          </p:txBody>
        </p:sp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2154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70</a:t>
              </a: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1338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40</a:t>
              </a:r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1610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50</a:t>
              </a:r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1882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60</a:t>
              </a:r>
            </a:p>
          </p:txBody>
        </p:sp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242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80</a:t>
              </a:r>
            </a:p>
          </p:txBody>
        </p:sp>
        <p:sp>
          <p:nvSpPr>
            <p:cNvPr id="12301" name="Text Box 13"/>
            <p:cNvSpPr txBox="1">
              <a:spLocks noChangeArrowheads="1"/>
            </p:cNvSpPr>
            <p:nvPr/>
          </p:nvSpPr>
          <p:spPr bwMode="auto">
            <a:xfrm>
              <a:off x="276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90</a:t>
              </a:r>
            </a:p>
          </p:txBody>
        </p:sp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>
              <a:off x="3016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100</a:t>
              </a:r>
            </a:p>
          </p:txBody>
        </p:sp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3288" y="4147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110</a:t>
              </a:r>
            </a:p>
          </p:txBody>
        </p:sp>
        <p:sp>
          <p:nvSpPr>
            <p:cNvPr id="12304" name="Text Box 16"/>
            <p:cNvSpPr txBox="1">
              <a:spLocks noChangeArrowheads="1"/>
            </p:cNvSpPr>
            <p:nvPr/>
          </p:nvSpPr>
          <p:spPr bwMode="auto">
            <a:xfrm>
              <a:off x="3606" y="4147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120</a:t>
              </a:r>
            </a:p>
          </p:txBody>
        </p:sp>
        <p:sp>
          <p:nvSpPr>
            <p:cNvPr id="12305" name="Text Box 17"/>
            <p:cNvSpPr txBox="1">
              <a:spLocks noChangeArrowheads="1"/>
            </p:cNvSpPr>
            <p:nvPr/>
          </p:nvSpPr>
          <p:spPr bwMode="auto">
            <a:xfrm>
              <a:off x="3923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130</a:t>
              </a:r>
            </a:p>
          </p:txBody>
        </p:sp>
        <p:sp>
          <p:nvSpPr>
            <p:cNvPr id="12306" name="Text Box 18"/>
            <p:cNvSpPr txBox="1">
              <a:spLocks noChangeArrowheads="1"/>
            </p:cNvSpPr>
            <p:nvPr/>
          </p:nvSpPr>
          <p:spPr bwMode="auto">
            <a:xfrm>
              <a:off x="0" y="3521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20</a:t>
              </a:r>
            </a:p>
          </p:txBody>
        </p:sp>
        <p:sp>
          <p:nvSpPr>
            <p:cNvPr id="12307" name="Text Box 19"/>
            <p:cNvSpPr txBox="1">
              <a:spLocks noChangeArrowheads="1"/>
            </p:cNvSpPr>
            <p:nvPr/>
          </p:nvSpPr>
          <p:spPr bwMode="auto">
            <a:xfrm>
              <a:off x="0" y="370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</a:t>
              </a:r>
            </a:p>
          </p:txBody>
        </p:sp>
        <p:sp>
          <p:nvSpPr>
            <p:cNvPr id="12308" name="Text Box 20"/>
            <p:cNvSpPr txBox="1">
              <a:spLocks noChangeArrowheads="1"/>
            </p:cNvSpPr>
            <p:nvPr/>
          </p:nvSpPr>
          <p:spPr bwMode="auto">
            <a:xfrm>
              <a:off x="0" y="3294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30</a:t>
              </a:r>
            </a:p>
          </p:txBody>
        </p:sp>
        <p:sp>
          <p:nvSpPr>
            <p:cNvPr id="12309" name="Text Box 21"/>
            <p:cNvSpPr txBox="1">
              <a:spLocks noChangeArrowheads="1"/>
            </p:cNvSpPr>
            <p:nvPr/>
          </p:nvSpPr>
          <p:spPr bwMode="auto">
            <a:xfrm>
              <a:off x="0" y="302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40</a:t>
              </a:r>
            </a:p>
          </p:txBody>
        </p:sp>
        <p:sp>
          <p:nvSpPr>
            <p:cNvPr id="12310" name="Text Box 22"/>
            <p:cNvSpPr txBox="1">
              <a:spLocks noChangeArrowheads="1"/>
            </p:cNvSpPr>
            <p:nvPr/>
          </p:nvSpPr>
          <p:spPr bwMode="auto">
            <a:xfrm>
              <a:off x="4422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150</a:t>
              </a:r>
            </a:p>
          </p:txBody>
        </p:sp>
        <p:sp>
          <p:nvSpPr>
            <p:cNvPr id="12311" name="Text Box 23"/>
            <p:cNvSpPr txBox="1">
              <a:spLocks noChangeArrowheads="1"/>
            </p:cNvSpPr>
            <p:nvPr/>
          </p:nvSpPr>
          <p:spPr bwMode="auto">
            <a:xfrm>
              <a:off x="4150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140</a:t>
              </a:r>
            </a:p>
          </p:txBody>
        </p:sp>
        <p:sp>
          <p:nvSpPr>
            <p:cNvPr id="12312" name="Text Box 24"/>
            <p:cNvSpPr txBox="1">
              <a:spLocks noChangeArrowheads="1"/>
            </p:cNvSpPr>
            <p:nvPr/>
          </p:nvSpPr>
          <p:spPr bwMode="auto">
            <a:xfrm>
              <a:off x="4694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160</a:t>
              </a:r>
            </a:p>
          </p:txBody>
        </p:sp>
        <p:sp>
          <p:nvSpPr>
            <p:cNvPr id="12313" name="Text Box 25"/>
            <p:cNvSpPr txBox="1">
              <a:spLocks noChangeArrowheads="1"/>
            </p:cNvSpPr>
            <p:nvPr/>
          </p:nvSpPr>
          <p:spPr bwMode="auto">
            <a:xfrm>
              <a:off x="4967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170</a:t>
              </a:r>
            </a:p>
          </p:txBody>
        </p:sp>
        <p:sp>
          <p:nvSpPr>
            <p:cNvPr id="12314" name="Text Box 26"/>
            <p:cNvSpPr txBox="1">
              <a:spLocks noChangeArrowheads="1"/>
            </p:cNvSpPr>
            <p:nvPr/>
          </p:nvSpPr>
          <p:spPr bwMode="auto">
            <a:xfrm>
              <a:off x="5284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180</a:t>
              </a:r>
            </a:p>
          </p:txBody>
        </p:sp>
        <p:sp>
          <p:nvSpPr>
            <p:cNvPr id="12315" name="Text Box 27"/>
            <p:cNvSpPr txBox="1">
              <a:spLocks noChangeArrowheads="1"/>
            </p:cNvSpPr>
            <p:nvPr/>
          </p:nvSpPr>
          <p:spPr bwMode="auto">
            <a:xfrm>
              <a:off x="0" y="2750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50</a:t>
              </a:r>
            </a:p>
          </p:txBody>
        </p:sp>
        <p:sp>
          <p:nvSpPr>
            <p:cNvPr id="12316" name="Text Box 28"/>
            <p:cNvSpPr txBox="1">
              <a:spLocks noChangeArrowheads="1"/>
            </p:cNvSpPr>
            <p:nvPr/>
          </p:nvSpPr>
          <p:spPr bwMode="auto">
            <a:xfrm>
              <a:off x="0" y="2523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60</a:t>
              </a:r>
            </a:p>
          </p:txBody>
        </p:sp>
        <p:sp>
          <p:nvSpPr>
            <p:cNvPr id="12317" name="Text Box 29"/>
            <p:cNvSpPr txBox="1">
              <a:spLocks noChangeArrowheads="1"/>
            </p:cNvSpPr>
            <p:nvPr/>
          </p:nvSpPr>
          <p:spPr bwMode="auto">
            <a:xfrm>
              <a:off x="0" y="2251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70</a:t>
              </a:r>
            </a:p>
          </p:txBody>
        </p:sp>
        <p:sp>
          <p:nvSpPr>
            <p:cNvPr id="12318" name="Text Box 30"/>
            <p:cNvSpPr txBox="1">
              <a:spLocks noChangeArrowheads="1"/>
            </p:cNvSpPr>
            <p:nvPr/>
          </p:nvSpPr>
          <p:spPr bwMode="auto">
            <a:xfrm>
              <a:off x="0" y="198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80</a:t>
              </a:r>
            </a:p>
          </p:txBody>
        </p:sp>
        <p:sp>
          <p:nvSpPr>
            <p:cNvPr id="12319" name="Text Box 31"/>
            <p:cNvSpPr txBox="1">
              <a:spLocks noChangeArrowheads="1"/>
            </p:cNvSpPr>
            <p:nvPr/>
          </p:nvSpPr>
          <p:spPr bwMode="auto">
            <a:xfrm>
              <a:off x="0" y="175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90</a:t>
              </a:r>
            </a:p>
          </p:txBody>
        </p:sp>
        <p:sp>
          <p:nvSpPr>
            <p:cNvPr id="12320" name="Text Box 32"/>
            <p:cNvSpPr txBox="1">
              <a:spLocks noChangeArrowheads="1"/>
            </p:cNvSpPr>
            <p:nvPr/>
          </p:nvSpPr>
          <p:spPr bwMode="auto">
            <a:xfrm>
              <a:off x="0" y="1480"/>
              <a:ext cx="3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100</a:t>
              </a:r>
            </a:p>
          </p:txBody>
        </p:sp>
        <p:sp>
          <p:nvSpPr>
            <p:cNvPr id="12321" name="Text Box 33"/>
            <p:cNvSpPr txBox="1">
              <a:spLocks noChangeArrowheads="1"/>
            </p:cNvSpPr>
            <p:nvPr/>
          </p:nvSpPr>
          <p:spPr bwMode="auto">
            <a:xfrm>
              <a:off x="0" y="935"/>
              <a:ext cx="3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120</a:t>
              </a:r>
            </a:p>
          </p:txBody>
        </p:sp>
        <p:sp>
          <p:nvSpPr>
            <p:cNvPr id="12322" name="Text Box 34"/>
            <p:cNvSpPr txBox="1">
              <a:spLocks noChangeArrowheads="1"/>
            </p:cNvSpPr>
            <p:nvPr/>
          </p:nvSpPr>
          <p:spPr bwMode="auto">
            <a:xfrm>
              <a:off x="0" y="1207"/>
              <a:ext cx="3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110</a:t>
              </a:r>
            </a:p>
          </p:txBody>
        </p:sp>
        <p:sp>
          <p:nvSpPr>
            <p:cNvPr id="12323" name="Line 35"/>
            <p:cNvSpPr>
              <a:spLocks noChangeShapeType="1"/>
            </p:cNvSpPr>
            <p:nvPr/>
          </p:nvSpPr>
          <p:spPr bwMode="auto">
            <a:xfrm flipV="1">
              <a:off x="249" y="278"/>
              <a:ext cx="0" cy="37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24" name="Line 36"/>
            <p:cNvSpPr>
              <a:spLocks noChangeShapeType="1"/>
            </p:cNvSpPr>
            <p:nvPr/>
          </p:nvSpPr>
          <p:spPr bwMode="auto">
            <a:xfrm>
              <a:off x="249" y="4065"/>
              <a:ext cx="535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25" name="Group 37"/>
          <p:cNvGrpSpPr>
            <a:grpSpLocks/>
          </p:cNvGrpSpPr>
          <p:nvPr/>
        </p:nvGrpSpPr>
        <p:grpSpPr bwMode="auto">
          <a:xfrm>
            <a:off x="3059113" y="3175000"/>
            <a:ext cx="1944687" cy="974725"/>
            <a:chOff x="1927" y="2000"/>
            <a:chExt cx="1225" cy="614"/>
          </a:xfrm>
        </p:grpSpPr>
        <p:sp>
          <p:nvSpPr>
            <p:cNvPr id="12326" name="Line 38"/>
            <p:cNvSpPr>
              <a:spLocks noChangeShapeType="1"/>
            </p:cNvSpPr>
            <p:nvPr/>
          </p:nvSpPr>
          <p:spPr bwMode="auto">
            <a:xfrm>
              <a:off x="3152" y="2000"/>
              <a:ext cx="0" cy="59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27" name="Line 39"/>
            <p:cNvSpPr>
              <a:spLocks noChangeShapeType="1"/>
            </p:cNvSpPr>
            <p:nvPr/>
          </p:nvSpPr>
          <p:spPr bwMode="auto">
            <a:xfrm>
              <a:off x="1927" y="2024"/>
              <a:ext cx="0" cy="59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28" name="Line 40"/>
            <p:cNvSpPr>
              <a:spLocks noChangeShapeType="1"/>
            </p:cNvSpPr>
            <p:nvPr/>
          </p:nvSpPr>
          <p:spPr bwMode="auto">
            <a:xfrm>
              <a:off x="1927" y="2024"/>
              <a:ext cx="1225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29" name="Group 41"/>
          <p:cNvGrpSpPr>
            <a:grpSpLocks/>
          </p:cNvGrpSpPr>
          <p:nvPr/>
        </p:nvGrpSpPr>
        <p:grpSpPr bwMode="auto">
          <a:xfrm>
            <a:off x="5003800" y="1557338"/>
            <a:ext cx="2160588" cy="2592387"/>
            <a:chOff x="3152" y="981"/>
            <a:chExt cx="1361" cy="1633"/>
          </a:xfrm>
        </p:grpSpPr>
        <p:sp>
          <p:nvSpPr>
            <p:cNvPr id="12330" name="Line 42"/>
            <p:cNvSpPr>
              <a:spLocks noChangeShapeType="1"/>
            </p:cNvSpPr>
            <p:nvPr/>
          </p:nvSpPr>
          <p:spPr bwMode="auto">
            <a:xfrm>
              <a:off x="3152" y="981"/>
              <a:ext cx="0" cy="104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31" name="Line 43"/>
            <p:cNvSpPr>
              <a:spLocks noChangeShapeType="1"/>
            </p:cNvSpPr>
            <p:nvPr/>
          </p:nvSpPr>
          <p:spPr bwMode="auto">
            <a:xfrm>
              <a:off x="3152" y="981"/>
              <a:ext cx="136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32" name="Line 44"/>
            <p:cNvSpPr>
              <a:spLocks noChangeShapeType="1"/>
            </p:cNvSpPr>
            <p:nvPr/>
          </p:nvSpPr>
          <p:spPr bwMode="auto">
            <a:xfrm>
              <a:off x="4513" y="981"/>
              <a:ext cx="0" cy="163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33" name="Group 45"/>
          <p:cNvGrpSpPr>
            <a:grpSpLocks/>
          </p:cNvGrpSpPr>
          <p:nvPr/>
        </p:nvGrpSpPr>
        <p:grpSpPr bwMode="auto">
          <a:xfrm>
            <a:off x="1258888" y="4149725"/>
            <a:ext cx="7129462" cy="1655763"/>
            <a:chOff x="793" y="2614"/>
            <a:chExt cx="4491" cy="1043"/>
          </a:xfrm>
        </p:grpSpPr>
        <p:grpSp>
          <p:nvGrpSpPr>
            <p:cNvPr id="12334" name="Group 46"/>
            <p:cNvGrpSpPr>
              <a:grpSpLocks/>
            </p:cNvGrpSpPr>
            <p:nvPr/>
          </p:nvGrpSpPr>
          <p:grpSpPr bwMode="auto">
            <a:xfrm>
              <a:off x="793" y="2614"/>
              <a:ext cx="4491" cy="1043"/>
              <a:chOff x="793" y="2614"/>
              <a:chExt cx="4491" cy="1043"/>
            </a:xfrm>
          </p:grpSpPr>
          <p:grpSp>
            <p:nvGrpSpPr>
              <p:cNvPr id="12335" name="Group 47"/>
              <p:cNvGrpSpPr>
                <a:grpSpLocks/>
              </p:cNvGrpSpPr>
              <p:nvPr/>
            </p:nvGrpSpPr>
            <p:grpSpPr bwMode="auto">
              <a:xfrm>
                <a:off x="793" y="2614"/>
                <a:ext cx="4491" cy="1043"/>
                <a:chOff x="793" y="2614"/>
                <a:chExt cx="4491" cy="1043"/>
              </a:xfrm>
            </p:grpSpPr>
            <p:grpSp>
              <p:nvGrpSpPr>
                <p:cNvPr id="12336" name="Group 48"/>
                <p:cNvGrpSpPr>
                  <a:grpSpLocks/>
                </p:cNvGrpSpPr>
                <p:nvPr/>
              </p:nvGrpSpPr>
              <p:grpSpPr bwMode="auto">
                <a:xfrm>
                  <a:off x="793" y="2614"/>
                  <a:ext cx="1225" cy="1043"/>
                  <a:chOff x="793" y="2614"/>
                  <a:chExt cx="1225" cy="1043"/>
                </a:xfrm>
              </p:grpSpPr>
              <p:sp>
                <p:nvSpPr>
                  <p:cNvPr id="12337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1927" y="3566"/>
                    <a:ext cx="91" cy="91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38" name="Line 5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93" y="2614"/>
                    <a:ext cx="1180" cy="998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2339" name="Line 51"/>
                <p:cNvSpPr>
                  <a:spLocks noChangeShapeType="1"/>
                </p:cNvSpPr>
                <p:nvPr/>
              </p:nvSpPr>
              <p:spPr bwMode="auto">
                <a:xfrm>
                  <a:off x="793" y="2614"/>
                  <a:ext cx="4491" cy="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40" name="Line 52"/>
              <p:cNvSpPr>
                <a:spLocks noChangeShapeType="1"/>
              </p:cNvSpPr>
              <p:nvPr/>
            </p:nvSpPr>
            <p:spPr bwMode="auto">
              <a:xfrm flipH="1">
                <a:off x="4286" y="2614"/>
                <a:ext cx="998" cy="99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341" name="Line 53"/>
            <p:cNvSpPr>
              <a:spLocks noChangeShapeType="1"/>
            </p:cNvSpPr>
            <p:nvPr/>
          </p:nvSpPr>
          <p:spPr bwMode="auto">
            <a:xfrm flipH="1">
              <a:off x="1927" y="3612"/>
              <a:ext cx="2359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42" name="Oval 54"/>
          <p:cNvSpPr>
            <a:spLocks noChangeArrowheads="1"/>
          </p:cNvSpPr>
          <p:nvPr/>
        </p:nvSpPr>
        <p:spPr bwMode="auto">
          <a:xfrm>
            <a:off x="6877050" y="4868863"/>
            <a:ext cx="71438" cy="714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44" name="Oval 56" descr="Крупная сетка"/>
          <p:cNvSpPr>
            <a:spLocks noChangeArrowheads="1"/>
          </p:cNvSpPr>
          <p:nvPr/>
        </p:nvSpPr>
        <p:spPr bwMode="auto">
          <a:xfrm>
            <a:off x="6732588" y="4724400"/>
            <a:ext cx="360362" cy="360363"/>
          </a:xfrm>
          <a:prstGeom prst="ellipse">
            <a:avLst/>
          </a:prstGeom>
          <a:pattFill prst="lgGrid">
            <a:fgClr>
              <a:schemeClr val="bg1"/>
            </a:fgClr>
            <a:bgClr>
              <a:schemeClr val="accent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45" name="Oval 57"/>
          <p:cNvSpPr>
            <a:spLocks noChangeArrowheads="1"/>
          </p:cNvSpPr>
          <p:nvPr/>
        </p:nvSpPr>
        <p:spPr bwMode="auto">
          <a:xfrm>
            <a:off x="6877050" y="4868863"/>
            <a:ext cx="71438" cy="714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1547813" y="476250"/>
            <a:ext cx="597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accent2"/>
                </a:solidFill>
              </a:rPr>
              <a:t>Окружность </a:t>
            </a:r>
            <a:r>
              <a:rPr lang="ru-RU" sz="2800" b="1" i="1">
                <a:solidFill>
                  <a:srgbClr val="FF3300"/>
                </a:solidFill>
              </a:rPr>
              <a:t>140, 40,</a:t>
            </a:r>
            <a:r>
              <a:rPr lang="ru-RU" sz="2800" b="1" i="1"/>
              <a:t> </a:t>
            </a:r>
            <a:r>
              <a:rPr lang="ru-RU" sz="2800" b="1" i="1">
                <a:solidFill>
                  <a:srgbClr val="009900"/>
                </a:solidFill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4" grpId="0" animBg="1"/>
      <p:bldP spid="123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0" y="441325"/>
            <a:ext cx="8893175" cy="6416675"/>
            <a:chOff x="0" y="278"/>
            <a:chExt cx="5602" cy="4042"/>
          </a:xfrm>
        </p:grpSpPr>
        <p:sp>
          <p:nvSpPr>
            <p:cNvPr id="14341" name="Text Box 5"/>
            <p:cNvSpPr txBox="1">
              <a:spLocks noChangeArrowheads="1"/>
            </p:cNvSpPr>
            <p:nvPr/>
          </p:nvSpPr>
          <p:spPr bwMode="auto">
            <a:xfrm>
              <a:off x="431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</a:t>
              </a:r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748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20</a:t>
              </a:r>
            </a:p>
          </p:txBody>
        </p:sp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106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30</a:t>
              </a:r>
            </a:p>
          </p:txBody>
        </p:sp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2154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70</a:t>
              </a:r>
            </a:p>
          </p:txBody>
        </p:sp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1338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40</a:t>
              </a:r>
            </a:p>
          </p:txBody>
        </p: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1610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50</a:t>
              </a:r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1882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60</a:t>
              </a:r>
            </a:p>
          </p:txBody>
        </p:sp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242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80</a:t>
              </a:r>
            </a:p>
          </p:txBody>
        </p:sp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276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90</a:t>
              </a:r>
            </a:p>
          </p:txBody>
        </p:sp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3016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100</a:t>
              </a:r>
            </a:p>
          </p:txBody>
        </p:sp>
        <p:sp>
          <p:nvSpPr>
            <p:cNvPr id="14351" name="Text Box 15"/>
            <p:cNvSpPr txBox="1">
              <a:spLocks noChangeArrowheads="1"/>
            </p:cNvSpPr>
            <p:nvPr/>
          </p:nvSpPr>
          <p:spPr bwMode="auto">
            <a:xfrm>
              <a:off x="3288" y="4147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110</a:t>
              </a:r>
            </a:p>
          </p:txBody>
        </p:sp>
        <p:sp>
          <p:nvSpPr>
            <p:cNvPr id="14352" name="Text Box 16"/>
            <p:cNvSpPr txBox="1">
              <a:spLocks noChangeArrowheads="1"/>
            </p:cNvSpPr>
            <p:nvPr/>
          </p:nvSpPr>
          <p:spPr bwMode="auto">
            <a:xfrm>
              <a:off x="3606" y="4147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120</a:t>
              </a:r>
            </a:p>
          </p:txBody>
        </p:sp>
        <p:sp>
          <p:nvSpPr>
            <p:cNvPr id="14353" name="Text Box 17"/>
            <p:cNvSpPr txBox="1">
              <a:spLocks noChangeArrowheads="1"/>
            </p:cNvSpPr>
            <p:nvPr/>
          </p:nvSpPr>
          <p:spPr bwMode="auto">
            <a:xfrm>
              <a:off x="3923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130</a:t>
              </a:r>
            </a:p>
          </p:txBody>
        </p:sp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0" y="3521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20</a:t>
              </a:r>
            </a:p>
          </p:txBody>
        </p:sp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0" y="370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</a:t>
              </a:r>
            </a:p>
          </p:txBody>
        </p:sp>
        <p:sp>
          <p:nvSpPr>
            <p:cNvPr id="14356" name="Text Box 20"/>
            <p:cNvSpPr txBox="1">
              <a:spLocks noChangeArrowheads="1"/>
            </p:cNvSpPr>
            <p:nvPr/>
          </p:nvSpPr>
          <p:spPr bwMode="auto">
            <a:xfrm>
              <a:off x="0" y="3294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30</a:t>
              </a:r>
            </a:p>
          </p:txBody>
        </p:sp>
        <p:sp>
          <p:nvSpPr>
            <p:cNvPr id="14357" name="Text Box 21"/>
            <p:cNvSpPr txBox="1">
              <a:spLocks noChangeArrowheads="1"/>
            </p:cNvSpPr>
            <p:nvPr/>
          </p:nvSpPr>
          <p:spPr bwMode="auto">
            <a:xfrm>
              <a:off x="0" y="302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40</a:t>
              </a:r>
            </a:p>
          </p:txBody>
        </p:sp>
        <p:sp>
          <p:nvSpPr>
            <p:cNvPr id="14358" name="Text Box 22"/>
            <p:cNvSpPr txBox="1">
              <a:spLocks noChangeArrowheads="1"/>
            </p:cNvSpPr>
            <p:nvPr/>
          </p:nvSpPr>
          <p:spPr bwMode="auto">
            <a:xfrm>
              <a:off x="4422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150</a:t>
              </a:r>
            </a:p>
          </p:txBody>
        </p:sp>
        <p:sp>
          <p:nvSpPr>
            <p:cNvPr id="14359" name="Text Box 23"/>
            <p:cNvSpPr txBox="1">
              <a:spLocks noChangeArrowheads="1"/>
            </p:cNvSpPr>
            <p:nvPr/>
          </p:nvSpPr>
          <p:spPr bwMode="auto">
            <a:xfrm>
              <a:off x="4150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140</a:t>
              </a:r>
            </a:p>
          </p:txBody>
        </p:sp>
        <p:sp>
          <p:nvSpPr>
            <p:cNvPr id="14360" name="Text Box 24"/>
            <p:cNvSpPr txBox="1">
              <a:spLocks noChangeArrowheads="1"/>
            </p:cNvSpPr>
            <p:nvPr/>
          </p:nvSpPr>
          <p:spPr bwMode="auto">
            <a:xfrm>
              <a:off x="4694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160</a:t>
              </a:r>
            </a:p>
          </p:txBody>
        </p:sp>
        <p:sp>
          <p:nvSpPr>
            <p:cNvPr id="14361" name="Text Box 25"/>
            <p:cNvSpPr txBox="1">
              <a:spLocks noChangeArrowheads="1"/>
            </p:cNvSpPr>
            <p:nvPr/>
          </p:nvSpPr>
          <p:spPr bwMode="auto">
            <a:xfrm>
              <a:off x="4967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170</a:t>
              </a:r>
            </a:p>
          </p:txBody>
        </p:sp>
        <p:sp>
          <p:nvSpPr>
            <p:cNvPr id="14362" name="Text Box 26"/>
            <p:cNvSpPr txBox="1">
              <a:spLocks noChangeArrowheads="1"/>
            </p:cNvSpPr>
            <p:nvPr/>
          </p:nvSpPr>
          <p:spPr bwMode="auto">
            <a:xfrm>
              <a:off x="5284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180</a:t>
              </a:r>
            </a:p>
          </p:txBody>
        </p:sp>
        <p:sp>
          <p:nvSpPr>
            <p:cNvPr id="14363" name="Text Box 27"/>
            <p:cNvSpPr txBox="1">
              <a:spLocks noChangeArrowheads="1"/>
            </p:cNvSpPr>
            <p:nvPr/>
          </p:nvSpPr>
          <p:spPr bwMode="auto">
            <a:xfrm>
              <a:off x="0" y="2750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50</a:t>
              </a:r>
            </a:p>
          </p:txBody>
        </p:sp>
        <p:sp>
          <p:nvSpPr>
            <p:cNvPr id="14364" name="Text Box 28"/>
            <p:cNvSpPr txBox="1">
              <a:spLocks noChangeArrowheads="1"/>
            </p:cNvSpPr>
            <p:nvPr/>
          </p:nvSpPr>
          <p:spPr bwMode="auto">
            <a:xfrm>
              <a:off x="0" y="2523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60</a:t>
              </a:r>
            </a:p>
          </p:txBody>
        </p:sp>
        <p:sp>
          <p:nvSpPr>
            <p:cNvPr id="14365" name="Text Box 29"/>
            <p:cNvSpPr txBox="1">
              <a:spLocks noChangeArrowheads="1"/>
            </p:cNvSpPr>
            <p:nvPr/>
          </p:nvSpPr>
          <p:spPr bwMode="auto">
            <a:xfrm>
              <a:off x="0" y="2251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70</a:t>
              </a:r>
            </a:p>
          </p:txBody>
        </p:sp>
        <p:sp>
          <p:nvSpPr>
            <p:cNvPr id="14366" name="Text Box 30"/>
            <p:cNvSpPr txBox="1">
              <a:spLocks noChangeArrowheads="1"/>
            </p:cNvSpPr>
            <p:nvPr/>
          </p:nvSpPr>
          <p:spPr bwMode="auto">
            <a:xfrm>
              <a:off x="0" y="198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80</a:t>
              </a:r>
            </a:p>
          </p:txBody>
        </p:sp>
        <p:sp>
          <p:nvSpPr>
            <p:cNvPr id="14367" name="Text Box 31"/>
            <p:cNvSpPr txBox="1">
              <a:spLocks noChangeArrowheads="1"/>
            </p:cNvSpPr>
            <p:nvPr/>
          </p:nvSpPr>
          <p:spPr bwMode="auto">
            <a:xfrm>
              <a:off x="0" y="175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90</a:t>
              </a:r>
            </a:p>
          </p:txBody>
        </p:sp>
        <p:sp>
          <p:nvSpPr>
            <p:cNvPr id="14368" name="Text Box 32"/>
            <p:cNvSpPr txBox="1">
              <a:spLocks noChangeArrowheads="1"/>
            </p:cNvSpPr>
            <p:nvPr/>
          </p:nvSpPr>
          <p:spPr bwMode="auto">
            <a:xfrm>
              <a:off x="0" y="1480"/>
              <a:ext cx="3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100</a:t>
              </a:r>
            </a:p>
          </p:txBody>
        </p:sp>
        <p:sp>
          <p:nvSpPr>
            <p:cNvPr id="14369" name="Text Box 33"/>
            <p:cNvSpPr txBox="1">
              <a:spLocks noChangeArrowheads="1"/>
            </p:cNvSpPr>
            <p:nvPr/>
          </p:nvSpPr>
          <p:spPr bwMode="auto">
            <a:xfrm>
              <a:off x="0" y="935"/>
              <a:ext cx="3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120</a:t>
              </a:r>
            </a:p>
          </p:txBody>
        </p:sp>
        <p:sp>
          <p:nvSpPr>
            <p:cNvPr id="14370" name="Text Box 34"/>
            <p:cNvSpPr txBox="1">
              <a:spLocks noChangeArrowheads="1"/>
            </p:cNvSpPr>
            <p:nvPr/>
          </p:nvSpPr>
          <p:spPr bwMode="auto">
            <a:xfrm>
              <a:off x="0" y="1207"/>
              <a:ext cx="3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110</a:t>
              </a:r>
            </a:p>
          </p:txBody>
        </p:sp>
        <p:sp>
          <p:nvSpPr>
            <p:cNvPr id="14371" name="Line 35"/>
            <p:cNvSpPr>
              <a:spLocks noChangeShapeType="1"/>
            </p:cNvSpPr>
            <p:nvPr/>
          </p:nvSpPr>
          <p:spPr bwMode="auto">
            <a:xfrm flipV="1">
              <a:off x="249" y="278"/>
              <a:ext cx="0" cy="37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72" name="Line 36"/>
            <p:cNvSpPr>
              <a:spLocks noChangeShapeType="1"/>
            </p:cNvSpPr>
            <p:nvPr/>
          </p:nvSpPr>
          <p:spPr bwMode="auto">
            <a:xfrm>
              <a:off x="249" y="4065"/>
              <a:ext cx="535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73" name="Oval 37"/>
          <p:cNvSpPr>
            <a:spLocks noChangeArrowheads="1"/>
          </p:cNvSpPr>
          <p:nvPr/>
        </p:nvSpPr>
        <p:spPr bwMode="auto">
          <a:xfrm>
            <a:off x="395288" y="1628775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4" name="Oval 38"/>
          <p:cNvSpPr>
            <a:spLocks noChangeArrowheads="1"/>
          </p:cNvSpPr>
          <p:nvPr/>
        </p:nvSpPr>
        <p:spPr bwMode="auto">
          <a:xfrm>
            <a:off x="395288" y="1989138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5" name="Oval 39"/>
          <p:cNvSpPr>
            <a:spLocks noChangeArrowheads="1"/>
          </p:cNvSpPr>
          <p:nvPr/>
        </p:nvSpPr>
        <p:spPr bwMode="auto">
          <a:xfrm>
            <a:off x="395288" y="2420938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6" name="Oval 40"/>
          <p:cNvSpPr>
            <a:spLocks noChangeArrowheads="1"/>
          </p:cNvSpPr>
          <p:nvPr/>
        </p:nvSpPr>
        <p:spPr bwMode="auto">
          <a:xfrm>
            <a:off x="395288" y="2852738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7" name="Oval 41"/>
          <p:cNvSpPr>
            <a:spLocks noChangeArrowheads="1"/>
          </p:cNvSpPr>
          <p:nvPr/>
        </p:nvSpPr>
        <p:spPr bwMode="auto">
          <a:xfrm>
            <a:off x="395288" y="3357563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8" name="Oval 42"/>
          <p:cNvSpPr>
            <a:spLocks noChangeArrowheads="1"/>
          </p:cNvSpPr>
          <p:nvPr/>
        </p:nvSpPr>
        <p:spPr bwMode="auto">
          <a:xfrm>
            <a:off x="395288" y="3716338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395288" y="4076700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395288" y="4437063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395288" y="4868863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395288" y="5300663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83" name="Oval 47"/>
          <p:cNvSpPr>
            <a:spLocks noChangeArrowheads="1"/>
          </p:cNvSpPr>
          <p:nvPr/>
        </p:nvSpPr>
        <p:spPr bwMode="auto">
          <a:xfrm>
            <a:off x="395288" y="5661025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84" name="Oval 48"/>
          <p:cNvSpPr>
            <a:spLocks noChangeArrowheads="1"/>
          </p:cNvSpPr>
          <p:nvPr/>
        </p:nvSpPr>
        <p:spPr bwMode="auto">
          <a:xfrm>
            <a:off x="395288" y="6021388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85" name="Oval 49"/>
          <p:cNvSpPr>
            <a:spLocks noChangeArrowheads="1"/>
          </p:cNvSpPr>
          <p:nvPr/>
        </p:nvSpPr>
        <p:spPr bwMode="auto">
          <a:xfrm>
            <a:off x="827088" y="6381750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86" name="Oval 50"/>
          <p:cNvSpPr>
            <a:spLocks noChangeArrowheads="1"/>
          </p:cNvSpPr>
          <p:nvPr/>
        </p:nvSpPr>
        <p:spPr bwMode="auto">
          <a:xfrm>
            <a:off x="1331913" y="6381750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87" name="Oval 51"/>
          <p:cNvSpPr>
            <a:spLocks noChangeArrowheads="1"/>
          </p:cNvSpPr>
          <p:nvPr/>
        </p:nvSpPr>
        <p:spPr bwMode="auto">
          <a:xfrm>
            <a:off x="1835150" y="638175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88" name="Oval 52"/>
          <p:cNvSpPr>
            <a:spLocks noChangeArrowheads="1"/>
          </p:cNvSpPr>
          <p:nvPr/>
        </p:nvSpPr>
        <p:spPr bwMode="auto">
          <a:xfrm>
            <a:off x="2339975" y="638175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2771775" y="638175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90" name="Oval 54"/>
          <p:cNvSpPr>
            <a:spLocks noChangeArrowheads="1"/>
          </p:cNvSpPr>
          <p:nvPr/>
        </p:nvSpPr>
        <p:spPr bwMode="auto">
          <a:xfrm>
            <a:off x="3132138" y="6381750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3563938" y="6381750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92" name="Oval 56"/>
          <p:cNvSpPr>
            <a:spLocks noChangeArrowheads="1"/>
          </p:cNvSpPr>
          <p:nvPr/>
        </p:nvSpPr>
        <p:spPr bwMode="auto">
          <a:xfrm>
            <a:off x="3995738" y="6381750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93" name="Oval 57"/>
          <p:cNvSpPr>
            <a:spLocks noChangeArrowheads="1"/>
          </p:cNvSpPr>
          <p:nvPr/>
        </p:nvSpPr>
        <p:spPr bwMode="auto">
          <a:xfrm>
            <a:off x="7667625" y="638175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94" name="Oval 58"/>
          <p:cNvSpPr>
            <a:spLocks noChangeArrowheads="1"/>
          </p:cNvSpPr>
          <p:nvPr/>
        </p:nvSpPr>
        <p:spPr bwMode="auto">
          <a:xfrm>
            <a:off x="7235825" y="638175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95" name="Oval 59"/>
          <p:cNvSpPr>
            <a:spLocks noChangeArrowheads="1"/>
          </p:cNvSpPr>
          <p:nvPr/>
        </p:nvSpPr>
        <p:spPr bwMode="auto">
          <a:xfrm>
            <a:off x="6804025" y="638175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96" name="Oval 60"/>
          <p:cNvSpPr>
            <a:spLocks noChangeArrowheads="1"/>
          </p:cNvSpPr>
          <p:nvPr/>
        </p:nvSpPr>
        <p:spPr bwMode="auto">
          <a:xfrm>
            <a:off x="6372225" y="638175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97" name="Oval 61"/>
          <p:cNvSpPr>
            <a:spLocks noChangeArrowheads="1"/>
          </p:cNvSpPr>
          <p:nvPr/>
        </p:nvSpPr>
        <p:spPr bwMode="auto">
          <a:xfrm>
            <a:off x="5867400" y="638175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98" name="Oval 62"/>
          <p:cNvSpPr>
            <a:spLocks noChangeArrowheads="1"/>
          </p:cNvSpPr>
          <p:nvPr/>
        </p:nvSpPr>
        <p:spPr bwMode="auto">
          <a:xfrm>
            <a:off x="5364163" y="6381750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99" name="Oval 63"/>
          <p:cNvSpPr>
            <a:spLocks noChangeArrowheads="1"/>
          </p:cNvSpPr>
          <p:nvPr/>
        </p:nvSpPr>
        <p:spPr bwMode="auto">
          <a:xfrm>
            <a:off x="4932363" y="6381750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400" name="Oval 64"/>
          <p:cNvSpPr>
            <a:spLocks noChangeArrowheads="1"/>
          </p:cNvSpPr>
          <p:nvPr/>
        </p:nvSpPr>
        <p:spPr bwMode="auto">
          <a:xfrm>
            <a:off x="4500563" y="6381750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401" name="Oval 65"/>
          <p:cNvSpPr>
            <a:spLocks noChangeArrowheads="1"/>
          </p:cNvSpPr>
          <p:nvPr/>
        </p:nvSpPr>
        <p:spPr bwMode="auto">
          <a:xfrm>
            <a:off x="8604250" y="638175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402" name="Oval 66"/>
          <p:cNvSpPr>
            <a:spLocks noChangeArrowheads="1"/>
          </p:cNvSpPr>
          <p:nvPr/>
        </p:nvSpPr>
        <p:spPr bwMode="auto">
          <a:xfrm>
            <a:off x="8101013" y="6381750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0" y="441325"/>
            <a:ext cx="8893175" cy="6416675"/>
            <a:chOff x="0" y="278"/>
            <a:chExt cx="5602" cy="4042"/>
          </a:xfrm>
        </p:grpSpPr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431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</a:t>
              </a:r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748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20</a:t>
              </a:r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106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30</a:t>
              </a:r>
            </a:p>
          </p:txBody>
        </p:sp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2154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70</a:t>
              </a:r>
            </a:p>
          </p:txBody>
        </p:sp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1338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40</a:t>
              </a:r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1610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50</a:t>
              </a:r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1882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60</a:t>
              </a:r>
            </a:p>
          </p:txBody>
        </p:sp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242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80</a:t>
              </a:r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276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90</a:t>
              </a:r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3016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100</a:t>
              </a:r>
            </a:p>
          </p:txBody>
        </p:sp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3288" y="4147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110</a:t>
              </a:r>
            </a:p>
          </p:txBody>
        </p:sp>
        <p:sp>
          <p:nvSpPr>
            <p:cNvPr id="5136" name="Text Box 16"/>
            <p:cNvSpPr txBox="1">
              <a:spLocks noChangeArrowheads="1"/>
            </p:cNvSpPr>
            <p:nvPr/>
          </p:nvSpPr>
          <p:spPr bwMode="auto">
            <a:xfrm>
              <a:off x="3606" y="4147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120</a:t>
              </a:r>
            </a:p>
          </p:txBody>
        </p:sp>
        <p:sp>
          <p:nvSpPr>
            <p:cNvPr id="5137" name="Text Box 17"/>
            <p:cNvSpPr txBox="1">
              <a:spLocks noChangeArrowheads="1"/>
            </p:cNvSpPr>
            <p:nvPr/>
          </p:nvSpPr>
          <p:spPr bwMode="auto">
            <a:xfrm>
              <a:off x="3923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130</a:t>
              </a:r>
            </a:p>
          </p:txBody>
        </p:sp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0" y="3521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20</a:t>
              </a:r>
            </a:p>
          </p:txBody>
        </p:sp>
        <p:sp>
          <p:nvSpPr>
            <p:cNvPr id="5139" name="Text Box 19"/>
            <p:cNvSpPr txBox="1">
              <a:spLocks noChangeArrowheads="1"/>
            </p:cNvSpPr>
            <p:nvPr/>
          </p:nvSpPr>
          <p:spPr bwMode="auto">
            <a:xfrm>
              <a:off x="0" y="370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</a:t>
              </a:r>
            </a:p>
          </p:txBody>
        </p:sp>
        <p:sp>
          <p:nvSpPr>
            <p:cNvPr id="5140" name="Text Box 20"/>
            <p:cNvSpPr txBox="1">
              <a:spLocks noChangeArrowheads="1"/>
            </p:cNvSpPr>
            <p:nvPr/>
          </p:nvSpPr>
          <p:spPr bwMode="auto">
            <a:xfrm>
              <a:off x="0" y="3294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30</a:t>
              </a:r>
            </a:p>
          </p:txBody>
        </p:sp>
        <p:sp>
          <p:nvSpPr>
            <p:cNvPr id="5141" name="Text Box 21"/>
            <p:cNvSpPr txBox="1">
              <a:spLocks noChangeArrowheads="1"/>
            </p:cNvSpPr>
            <p:nvPr/>
          </p:nvSpPr>
          <p:spPr bwMode="auto">
            <a:xfrm>
              <a:off x="0" y="302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40</a:t>
              </a:r>
            </a:p>
          </p:txBody>
        </p:sp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4422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150</a:t>
              </a:r>
            </a:p>
          </p:txBody>
        </p:sp>
        <p:sp>
          <p:nvSpPr>
            <p:cNvPr id="5143" name="Text Box 23"/>
            <p:cNvSpPr txBox="1">
              <a:spLocks noChangeArrowheads="1"/>
            </p:cNvSpPr>
            <p:nvPr/>
          </p:nvSpPr>
          <p:spPr bwMode="auto">
            <a:xfrm>
              <a:off x="4150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140</a:t>
              </a:r>
            </a:p>
          </p:txBody>
        </p:sp>
        <p:sp>
          <p:nvSpPr>
            <p:cNvPr id="5144" name="Text Box 24"/>
            <p:cNvSpPr txBox="1">
              <a:spLocks noChangeArrowheads="1"/>
            </p:cNvSpPr>
            <p:nvPr/>
          </p:nvSpPr>
          <p:spPr bwMode="auto">
            <a:xfrm>
              <a:off x="4694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160</a:t>
              </a:r>
            </a:p>
          </p:txBody>
        </p:sp>
        <p:sp>
          <p:nvSpPr>
            <p:cNvPr id="5145" name="Text Box 25"/>
            <p:cNvSpPr txBox="1">
              <a:spLocks noChangeArrowheads="1"/>
            </p:cNvSpPr>
            <p:nvPr/>
          </p:nvSpPr>
          <p:spPr bwMode="auto">
            <a:xfrm>
              <a:off x="4967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170</a:t>
              </a:r>
            </a:p>
          </p:txBody>
        </p:sp>
        <p:sp>
          <p:nvSpPr>
            <p:cNvPr id="5146" name="Text Box 26"/>
            <p:cNvSpPr txBox="1">
              <a:spLocks noChangeArrowheads="1"/>
            </p:cNvSpPr>
            <p:nvPr/>
          </p:nvSpPr>
          <p:spPr bwMode="auto">
            <a:xfrm>
              <a:off x="5284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180</a:t>
              </a:r>
            </a:p>
          </p:txBody>
        </p:sp>
        <p:sp>
          <p:nvSpPr>
            <p:cNvPr id="5147" name="Text Box 27"/>
            <p:cNvSpPr txBox="1">
              <a:spLocks noChangeArrowheads="1"/>
            </p:cNvSpPr>
            <p:nvPr/>
          </p:nvSpPr>
          <p:spPr bwMode="auto">
            <a:xfrm>
              <a:off x="0" y="2750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50</a:t>
              </a:r>
            </a:p>
          </p:txBody>
        </p:sp>
        <p:sp>
          <p:nvSpPr>
            <p:cNvPr id="5148" name="Text Box 28"/>
            <p:cNvSpPr txBox="1">
              <a:spLocks noChangeArrowheads="1"/>
            </p:cNvSpPr>
            <p:nvPr/>
          </p:nvSpPr>
          <p:spPr bwMode="auto">
            <a:xfrm>
              <a:off x="0" y="2523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60</a:t>
              </a:r>
            </a:p>
          </p:txBody>
        </p:sp>
        <p:sp>
          <p:nvSpPr>
            <p:cNvPr id="5149" name="Text Box 29"/>
            <p:cNvSpPr txBox="1">
              <a:spLocks noChangeArrowheads="1"/>
            </p:cNvSpPr>
            <p:nvPr/>
          </p:nvSpPr>
          <p:spPr bwMode="auto">
            <a:xfrm>
              <a:off x="0" y="2251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70</a:t>
              </a:r>
            </a:p>
          </p:txBody>
        </p:sp>
        <p:sp>
          <p:nvSpPr>
            <p:cNvPr id="5150" name="Text Box 30"/>
            <p:cNvSpPr txBox="1">
              <a:spLocks noChangeArrowheads="1"/>
            </p:cNvSpPr>
            <p:nvPr/>
          </p:nvSpPr>
          <p:spPr bwMode="auto">
            <a:xfrm>
              <a:off x="0" y="198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80</a:t>
              </a:r>
            </a:p>
          </p:txBody>
        </p:sp>
        <p:sp>
          <p:nvSpPr>
            <p:cNvPr id="5151" name="Text Box 31"/>
            <p:cNvSpPr txBox="1">
              <a:spLocks noChangeArrowheads="1"/>
            </p:cNvSpPr>
            <p:nvPr/>
          </p:nvSpPr>
          <p:spPr bwMode="auto">
            <a:xfrm>
              <a:off x="0" y="175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90</a:t>
              </a:r>
            </a:p>
          </p:txBody>
        </p:sp>
        <p:sp>
          <p:nvSpPr>
            <p:cNvPr id="5152" name="Text Box 32"/>
            <p:cNvSpPr txBox="1">
              <a:spLocks noChangeArrowheads="1"/>
            </p:cNvSpPr>
            <p:nvPr/>
          </p:nvSpPr>
          <p:spPr bwMode="auto">
            <a:xfrm>
              <a:off x="0" y="1480"/>
              <a:ext cx="3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100</a:t>
              </a:r>
            </a:p>
          </p:txBody>
        </p:sp>
        <p:sp>
          <p:nvSpPr>
            <p:cNvPr id="5153" name="Text Box 33"/>
            <p:cNvSpPr txBox="1">
              <a:spLocks noChangeArrowheads="1"/>
            </p:cNvSpPr>
            <p:nvPr/>
          </p:nvSpPr>
          <p:spPr bwMode="auto">
            <a:xfrm>
              <a:off x="0" y="935"/>
              <a:ext cx="3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120</a:t>
              </a:r>
            </a:p>
          </p:txBody>
        </p:sp>
        <p:sp>
          <p:nvSpPr>
            <p:cNvPr id="5154" name="Text Box 34"/>
            <p:cNvSpPr txBox="1">
              <a:spLocks noChangeArrowheads="1"/>
            </p:cNvSpPr>
            <p:nvPr/>
          </p:nvSpPr>
          <p:spPr bwMode="auto">
            <a:xfrm>
              <a:off x="0" y="1207"/>
              <a:ext cx="3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110</a:t>
              </a:r>
            </a:p>
          </p:txBody>
        </p:sp>
        <p:sp>
          <p:nvSpPr>
            <p:cNvPr id="5155" name="Line 35"/>
            <p:cNvSpPr>
              <a:spLocks noChangeShapeType="1"/>
            </p:cNvSpPr>
            <p:nvPr/>
          </p:nvSpPr>
          <p:spPr bwMode="auto">
            <a:xfrm flipV="1">
              <a:off x="249" y="278"/>
              <a:ext cx="0" cy="37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>
              <a:off x="249" y="4065"/>
              <a:ext cx="535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4859338" y="1125538"/>
            <a:ext cx="3816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accent2"/>
                </a:solidFill>
              </a:rPr>
              <a:t>Установить 60,20</a:t>
            </a:r>
          </a:p>
        </p:txBody>
      </p:sp>
      <p:sp>
        <p:nvSpPr>
          <p:cNvPr id="5158" name="Oval 38"/>
          <p:cNvSpPr>
            <a:spLocks noChangeArrowheads="1"/>
          </p:cNvSpPr>
          <p:nvPr/>
        </p:nvSpPr>
        <p:spPr bwMode="auto">
          <a:xfrm>
            <a:off x="3059113" y="5661025"/>
            <a:ext cx="144462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7" grpId="1"/>
      <p:bldP spid="51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441325"/>
            <a:ext cx="8893175" cy="6416675"/>
            <a:chOff x="0" y="278"/>
            <a:chExt cx="5602" cy="4042"/>
          </a:xfrm>
        </p:grpSpPr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431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</a:t>
              </a:r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748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20</a:t>
              </a:r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106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30</a:t>
              </a:r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2154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70</a:t>
              </a:r>
            </a:p>
          </p:txBody>
        </p: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1338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40</a:t>
              </a:r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1610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50</a:t>
              </a:r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1882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60</a:t>
              </a:r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242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80</a:t>
              </a:r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276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90</a:t>
              </a:r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3016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100</a:t>
              </a:r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3288" y="4147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110</a:t>
              </a:r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3606" y="4147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120</a:t>
              </a:r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3923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130</a:t>
              </a:r>
            </a:p>
          </p:txBody>
        </p:sp>
        <p:sp>
          <p:nvSpPr>
            <p:cNvPr id="6162" name="Text Box 18"/>
            <p:cNvSpPr txBox="1">
              <a:spLocks noChangeArrowheads="1"/>
            </p:cNvSpPr>
            <p:nvPr/>
          </p:nvSpPr>
          <p:spPr bwMode="auto">
            <a:xfrm>
              <a:off x="0" y="3521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20</a:t>
              </a:r>
            </a:p>
          </p:txBody>
        </p:sp>
        <p:sp>
          <p:nvSpPr>
            <p:cNvPr id="6163" name="Text Box 19"/>
            <p:cNvSpPr txBox="1">
              <a:spLocks noChangeArrowheads="1"/>
            </p:cNvSpPr>
            <p:nvPr/>
          </p:nvSpPr>
          <p:spPr bwMode="auto">
            <a:xfrm>
              <a:off x="0" y="370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</a:t>
              </a:r>
            </a:p>
          </p:txBody>
        </p:sp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0" y="3294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30</a:t>
              </a:r>
            </a:p>
          </p:txBody>
        </p:sp>
        <p:sp>
          <p:nvSpPr>
            <p:cNvPr id="6165" name="Text Box 21"/>
            <p:cNvSpPr txBox="1">
              <a:spLocks noChangeArrowheads="1"/>
            </p:cNvSpPr>
            <p:nvPr/>
          </p:nvSpPr>
          <p:spPr bwMode="auto">
            <a:xfrm>
              <a:off x="0" y="302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40</a:t>
              </a:r>
            </a:p>
          </p:txBody>
        </p:sp>
        <p:sp>
          <p:nvSpPr>
            <p:cNvPr id="6166" name="Text Box 22"/>
            <p:cNvSpPr txBox="1">
              <a:spLocks noChangeArrowheads="1"/>
            </p:cNvSpPr>
            <p:nvPr/>
          </p:nvSpPr>
          <p:spPr bwMode="auto">
            <a:xfrm>
              <a:off x="4422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150</a:t>
              </a:r>
            </a:p>
          </p:txBody>
        </p:sp>
        <p:sp>
          <p:nvSpPr>
            <p:cNvPr id="6167" name="Text Box 23"/>
            <p:cNvSpPr txBox="1">
              <a:spLocks noChangeArrowheads="1"/>
            </p:cNvSpPr>
            <p:nvPr/>
          </p:nvSpPr>
          <p:spPr bwMode="auto">
            <a:xfrm>
              <a:off x="4150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140</a:t>
              </a:r>
            </a:p>
          </p:txBody>
        </p:sp>
        <p:sp>
          <p:nvSpPr>
            <p:cNvPr id="6168" name="Text Box 24"/>
            <p:cNvSpPr txBox="1">
              <a:spLocks noChangeArrowheads="1"/>
            </p:cNvSpPr>
            <p:nvPr/>
          </p:nvSpPr>
          <p:spPr bwMode="auto">
            <a:xfrm>
              <a:off x="4694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160</a:t>
              </a:r>
            </a:p>
          </p:txBody>
        </p:sp>
        <p:sp>
          <p:nvSpPr>
            <p:cNvPr id="6169" name="Text Box 25"/>
            <p:cNvSpPr txBox="1">
              <a:spLocks noChangeArrowheads="1"/>
            </p:cNvSpPr>
            <p:nvPr/>
          </p:nvSpPr>
          <p:spPr bwMode="auto">
            <a:xfrm>
              <a:off x="4967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170</a:t>
              </a:r>
            </a:p>
          </p:txBody>
        </p:sp>
        <p:sp>
          <p:nvSpPr>
            <p:cNvPr id="6170" name="Text Box 26"/>
            <p:cNvSpPr txBox="1">
              <a:spLocks noChangeArrowheads="1"/>
            </p:cNvSpPr>
            <p:nvPr/>
          </p:nvSpPr>
          <p:spPr bwMode="auto">
            <a:xfrm>
              <a:off x="5284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180</a:t>
              </a:r>
            </a:p>
          </p:txBody>
        </p:sp>
        <p:sp>
          <p:nvSpPr>
            <p:cNvPr id="6171" name="Text Box 27"/>
            <p:cNvSpPr txBox="1">
              <a:spLocks noChangeArrowheads="1"/>
            </p:cNvSpPr>
            <p:nvPr/>
          </p:nvSpPr>
          <p:spPr bwMode="auto">
            <a:xfrm>
              <a:off x="0" y="2750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50</a:t>
              </a:r>
            </a:p>
          </p:txBody>
        </p:sp>
        <p:sp>
          <p:nvSpPr>
            <p:cNvPr id="6172" name="Text Box 28"/>
            <p:cNvSpPr txBox="1">
              <a:spLocks noChangeArrowheads="1"/>
            </p:cNvSpPr>
            <p:nvPr/>
          </p:nvSpPr>
          <p:spPr bwMode="auto">
            <a:xfrm>
              <a:off x="0" y="2523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60</a:t>
              </a:r>
            </a:p>
          </p:txBody>
        </p:sp>
        <p:sp>
          <p:nvSpPr>
            <p:cNvPr id="6173" name="Text Box 29"/>
            <p:cNvSpPr txBox="1">
              <a:spLocks noChangeArrowheads="1"/>
            </p:cNvSpPr>
            <p:nvPr/>
          </p:nvSpPr>
          <p:spPr bwMode="auto">
            <a:xfrm>
              <a:off x="0" y="2251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70</a:t>
              </a:r>
            </a:p>
          </p:txBody>
        </p:sp>
        <p:sp>
          <p:nvSpPr>
            <p:cNvPr id="6174" name="Text Box 30"/>
            <p:cNvSpPr txBox="1">
              <a:spLocks noChangeArrowheads="1"/>
            </p:cNvSpPr>
            <p:nvPr/>
          </p:nvSpPr>
          <p:spPr bwMode="auto">
            <a:xfrm>
              <a:off x="0" y="198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80</a:t>
              </a:r>
            </a:p>
          </p:txBody>
        </p:sp>
        <p:sp>
          <p:nvSpPr>
            <p:cNvPr id="6175" name="Text Box 31"/>
            <p:cNvSpPr txBox="1">
              <a:spLocks noChangeArrowheads="1"/>
            </p:cNvSpPr>
            <p:nvPr/>
          </p:nvSpPr>
          <p:spPr bwMode="auto">
            <a:xfrm>
              <a:off x="0" y="175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90</a:t>
              </a:r>
            </a:p>
          </p:txBody>
        </p:sp>
        <p:sp>
          <p:nvSpPr>
            <p:cNvPr id="6176" name="Text Box 32"/>
            <p:cNvSpPr txBox="1">
              <a:spLocks noChangeArrowheads="1"/>
            </p:cNvSpPr>
            <p:nvPr/>
          </p:nvSpPr>
          <p:spPr bwMode="auto">
            <a:xfrm>
              <a:off x="0" y="1480"/>
              <a:ext cx="3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100</a:t>
              </a:r>
            </a:p>
          </p:txBody>
        </p:sp>
        <p:sp>
          <p:nvSpPr>
            <p:cNvPr id="6177" name="Text Box 33"/>
            <p:cNvSpPr txBox="1">
              <a:spLocks noChangeArrowheads="1"/>
            </p:cNvSpPr>
            <p:nvPr/>
          </p:nvSpPr>
          <p:spPr bwMode="auto">
            <a:xfrm>
              <a:off x="0" y="935"/>
              <a:ext cx="3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120</a:t>
              </a:r>
            </a:p>
          </p:txBody>
        </p:sp>
        <p:sp>
          <p:nvSpPr>
            <p:cNvPr id="6178" name="Text Box 34"/>
            <p:cNvSpPr txBox="1">
              <a:spLocks noChangeArrowheads="1"/>
            </p:cNvSpPr>
            <p:nvPr/>
          </p:nvSpPr>
          <p:spPr bwMode="auto">
            <a:xfrm>
              <a:off x="0" y="1207"/>
              <a:ext cx="3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110</a:t>
              </a:r>
            </a:p>
          </p:txBody>
        </p:sp>
        <p:sp>
          <p:nvSpPr>
            <p:cNvPr id="6179" name="Line 35"/>
            <p:cNvSpPr>
              <a:spLocks noChangeShapeType="1"/>
            </p:cNvSpPr>
            <p:nvPr/>
          </p:nvSpPr>
          <p:spPr bwMode="auto">
            <a:xfrm flipV="1">
              <a:off x="249" y="278"/>
              <a:ext cx="0" cy="37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0" name="Line 36"/>
            <p:cNvSpPr>
              <a:spLocks noChangeShapeType="1"/>
            </p:cNvSpPr>
            <p:nvPr/>
          </p:nvSpPr>
          <p:spPr bwMode="auto">
            <a:xfrm>
              <a:off x="249" y="4065"/>
              <a:ext cx="535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81" name="Oval 37"/>
          <p:cNvSpPr>
            <a:spLocks noChangeArrowheads="1"/>
          </p:cNvSpPr>
          <p:nvPr/>
        </p:nvSpPr>
        <p:spPr bwMode="auto">
          <a:xfrm>
            <a:off x="3059113" y="5661025"/>
            <a:ext cx="144462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5580063" y="765175"/>
            <a:ext cx="35639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accent2"/>
                </a:solidFill>
              </a:rPr>
              <a:t>Линия к 20,60</a:t>
            </a:r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 flipH="1" flipV="1">
            <a:off x="1258888" y="4149725"/>
            <a:ext cx="1873250" cy="15843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4" name="Oval 40"/>
          <p:cNvSpPr>
            <a:spLocks noChangeArrowheads="1"/>
          </p:cNvSpPr>
          <p:nvPr/>
        </p:nvSpPr>
        <p:spPr bwMode="auto">
          <a:xfrm>
            <a:off x="3059113" y="5661025"/>
            <a:ext cx="144462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2" grpId="0"/>
      <p:bldP spid="618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441325"/>
            <a:ext cx="8893175" cy="6416675"/>
            <a:chOff x="0" y="278"/>
            <a:chExt cx="5602" cy="4042"/>
          </a:xfrm>
        </p:grpSpPr>
        <p:sp>
          <p:nvSpPr>
            <p:cNvPr id="15363" name="Text Box 3"/>
            <p:cNvSpPr txBox="1">
              <a:spLocks noChangeArrowheads="1"/>
            </p:cNvSpPr>
            <p:nvPr/>
          </p:nvSpPr>
          <p:spPr bwMode="auto">
            <a:xfrm>
              <a:off x="431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</a:t>
              </a:r>
            </a:p>
          </p:txBody>
        </p:sp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748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20</a:t>
              </a:r>
            </a:p>
          </p:txBody>
        </p:sp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106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30</a:t>
              </a:r>
            </a:p>
          </p:txBody>
        </p:sp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2154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70</a:t>
              </a:r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1338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40</a:t>
              </a:r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1610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50</a:t>
              </a:r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1882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60</a:t>
              </a:r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242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80</a:t>
              </a:r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276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90</a:t>
              </a:r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3016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100</a:t>
              </a:r>
            </a:p>
          </p:txBody>
        </p:sp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3288" y="4147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110</a:t>
              </a:r>
            </a:p>
          </p:txBody>
        </p:sp>
        <p:sp>
          <p:nvSpPr>
            <p:cNvPr id="15374" name="Text Box 14"/>
            <p:cNvSpPr txBox="1">
              <a:spLocks noChangeArrowheads="1"/>
            </p:cNvSpPr>
            <p:nvPr/>
          </p:nvSpPr>
          <p:spPr bwMode="auto">
            <a:xfrm>
              <a:off x="3606" y="4147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120</a:t>
              </a:r>
            </a:p>
          </p:txBody>
        </p:sp>
        <p:sp>
          <p:nvSpPr>
            <p:cNvPr id="15375" name="Text Box 15"/>
            <p:cNvSpPr txBox="1">
              <a:spLocks noChangeArrowheads="1"/>
            </p:cNvSpPr>
            <p:nvPr/>
          </p:nvSpPr>
          <p:spPr bwMode="auto">
            <a:xfrm>
              <a:off x="3923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130</a:t>
              </a:r>
            </a:p>
          </p:txBody>
        </p:sp>
        <p:sp>
          <p:nvSpPr>
            <p:cNvPr id="15376" name="Text Box 16"/>
            <p:cNvSpPr txBox="1">
              <a:spLocks noChangeArrowheads="1"/>
            </p:cNvSpPr>
            <p:nvPr/>
          </p:nvSpPr>
          <p:spPr bwMode="auto">
            <a:xfrm>
              <a:off x="0" y="3521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20</a:t>
              </a:r>
            </a:p>
          </p:txBody>
        </p:sp>
        <p:sp>
          <p:nvSpPr>
            <p:cNvPr id="15377" name="Text Box 17"/>
            <p:cNvSpPr txBox="1">
              <a:spLocks noChangeArrowheads="1"/>
            </p:cNvSpPr>
            <p:nvPr/>
          </p:nvSpPr>
          <p:spPr bwMode="auto">
            <a:xfrm>
              <a:off x="0" y="370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</a:t>
              </a:r>
            </a:p>
          </p:txBody>
        </p:sp>
        <p:sp>
          <p:nvSpPr>
            <p:cNvPr id="15378" name="Text Box 18"/>
            <p:cNvSpPr txBox="1">
              <a:spLocks noChangeArrowheads="1"/>
            </p:cNvSpPr>
            <p:nvPr/>
          </p:nvSpPr>
          <p:spPr bwMode="auto">
            <a:xfrm>
              <a:off x="0" y="3294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30</a:t>
              </a:r>
            </a:p>
          </p:txBody>
        </p:sp>
        <p:sp>
          <p:nvSpPr>
            <p:cNvPr id="15379" name="Text Box 19"/>
            <p:cNvSpPr txBox="1">
              <a:spLocks noChangeArrowheads="1"/>
            </p:cNvSpPr>
            <p:nvPr/>
          </p:nvSpPr>
          <p:spPr bwMode="auto">
            <a:xfrm>
              <a:off x="0" y="302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40</a:t>
              </a:r>
            </a:p>
          </p:txBody>
        </p:sp>
        <p:sp>
          <p:nvSpPr>
            <p:cNvPr id="15380" name="Text Box 20"/>
            <p:cNvSpPr txBox="1">
              <a:spLocks noChangeArrowheads="1"/>
            </p:cNvSpPr>
            <p:nvPr/>
          </p:nvSpPr>
          <p:spPr bwMode="auto">
            <a:xfrm>
              <a:off x="4422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150</a:t>
              </a:r>
            </a:p>
          </p:txBody>
        </p:sp>
        <p:sp>
          <p:nvSpPr>
            <p:cNvPr id="15381" name="Text Box 21"/>
            <p:cNvSpPr txBox="1">
              <a:spLocks noChangeArrowheads="1"/>
            </p:cNvSpPr>
            <p:nvPr/>
          </p:nvSpPr>
          <p:spPr bwMode="auto">
            <a:xfrm>
              <a:off x="4150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140</a:t>
              </a:r>
            </a:p>
          </p:txBody>
        </p:sp>
        <p:sp>
          <p:nvSpPr>
            <p:cNvPr id="15382" name="Text Box 22"/>
            <p:cNvSpPr txBox="1">
              <a:spLocks noChangeArrowheads="1"/>
            </p:cNvSpPr>
            <p:nvPr/>
          </p:nvSpPr>
          <p:spPr bwMode="auto">
            <a:xfrm>
              <a:off x="4694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160</a:t>
              </a:r>
            </a:p>
          </p:txBody>
        </p:sp>
        <p:sp>
          <p:nvSpPr>
            <p:cNvPr id="15383" name="Text Box 23"/>
            <p:cNvSpPr txBox="1">
              <a:spLocks noChangeArrowheads="1"/>
            </p:cNvSpPr>
            <p:nvPr/>
          </p:nvSpPr>
          <p:spPr bwMode="auto">
            <a:xfrm>
              <a:off x="4967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170</a:t>
              </a:r>
            </a:p>
          </p:txBody>
        </p:sp>
        <p:sp>
          <p:nvSpPr>
            <p:cNvPr id="15384" name="Text Box 24"/>
            <p:cNvSpPr txBox="1">
              <a:spLocks noChangeArrowheads="1"/>
            </p:cNvSpPr>
            <p:nvPr/>
          </p:nvSpPr>
          <p:spPr bwMode="auto">
            <a:xfrm>
              <a:off x="5284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180</a:t>
              </a:r>
            </a:p>
          </p:txBody>
        </p:sp>
        <p:sp>
          <p:nvSpPr>
            <p:cNvPr id="15385" name="Text Box 25"/>
            <p:cNvSpPr txBox="1">
              <a:spLocks noChangeArrowheads="1"/>
            </p:cNvSpPr>
            <p:nvPr/>
          </p:nvSpPr>
          <p:spPr bwMode="auto">
            <a:xfrm>
              <a:off x="0" y="2750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50</a:t>
              </a:r>
            </a:p>
          </p:txBody>
        </p:sp>
        <p:sp>
          <p:nvSpPr>
            <p:cNvPr id="15386" name="Text Box 26"/>
            <p:cNvSpPr txBox="1">
              <a:spLocks noChangeArrowheads="1"/>
            </p:cNvSpPr>
            <p:nvPr/>
          </p:nvSpPr>
          <p:spPr bwMode="auto">
            <a:xfrm>
              <a:off x="0" y="2523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60</a:t>
              </a:r>
            </a:p>
          </p:txBody>
        </p:sp>
        <p:sp>
          <p:nvSpPr>
            <p:cNvPr id="15387" name="Text Box 27"/>
            <p:cNvSpPr txBox="1">
              <a:spLocks noChangeArrowheads="1"/>
            </p:cNvSpPr>
            <p:nvPr/>
          </p:nvSpPr>
          <p:spPr bwMode="auto">
            <a:xfrm>
              <a:off x="0" y="2251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70</a:t>
              </a:r>
            </a:p>
          </p:txBody>
        </p:sp>
        <p:sp>
          <p:nvSpPr>
            <p:cNvPr id="15388" name="Text Box 28"/>
            <p:cNvSpPr txBox="1">
              <a:spLocks noChangeArrowheads="1"/>
            </p:cNvSpPr>
            <p:nvPr/>
          </p:nvSpPr>
          <p:spPr bwMode="auto">
            <a:xfrm>
              <a:off x="0" y="198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80</a:t>
              </a:r>
            </a:p>
          </p:txBody>
        </p:sp>
        <p:sp>
          <p:nvSpPr>
            <p:cNvPr id="15389" name="Text Box 29"/>
            <p:cNvSpPr txBox="1">
              <a:spLocks noChangeArrowheads="1"/>
            </p:cNvSpPr>
            <p:nvPr/>
          </p:nvSpPr>
          <p:spPr bwMode="auto">
            <a:xfrm>
              <a:off x="0" y="175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90</a:t>
              </a:r>
            </a:p>
          </p:txBody>
        </p:sp>
        <p:sp>
          <p:nvSpPr>
            <p:cNvPr id="15390" name="Text Box 30"/>
            <p:cNvSpPr txBox="1">
              <a:spLocks noChangeArrowheads="1"/>
            </p:cNvSpPr>
            <p:nvPr/>
          </p:nvSpPr>
          <p:spPr bwMode="auto">
            <a:xfrm>
              <a:off x="0" y="1480"/>
              <a:ext cx="3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100</a:t>
              </a:r>
            </a:p>
          </p:txBody>
        </p:sp>
        <p:sp>
          <p:nvSpPr>
            <p:cNvPr id="15391" name="Text Box 31"/>
            <p:cNvSpPr txBox="1">
              <a:spLocks noChangeArrowheads="1"/>
            </p:cNvSpPr>
            <p:nvPr/>
          </p:nvSpPr>
          <p:spPr bwMode="auto">
            <a:xfrm>
              <a:off x="0" y="935"/>
              <a:ext cx="3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120</a:t>
              </a:r>
            </a:p>
          </p:txBody>
        </p:sp>
        <p:sp>
          <p:nvSpPr>
            <p:cNvPr id="15392" name="Text Box 32"/>
            <p:cNvSpPr txBox="1">
              <a:spLocks noChangeArrowheads="1"/>
            </p:cNvSpPr>
            <p:nvPr/>
          </p:nvSpPr>
          <p:spPr bwMode="auto">
            <a:xfrm>
              <a:off x="0" y="1207"/>
              <a:ext cx="3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110</a:t>
              </a:r>
            </a:p>
          </p:txBody>
        </p:sp>
        <p:sp>
          <p:nvSpPr>
            <p:cNvPr id="15393" name="Line 33"/>
            <p:cNvSpPr>
              <a:spLocks noChangeShapeType="1"/>
            </p:cNvSpPr>
            <p:nvPr/>
          </p:nvSpPr>
          <p:spPr bwMode="auto">
            <a:xfrm flipV="1">
              <a:off x="249" y="278"/>
              <a:ext cx="0" cy="37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94" name="Line 34"/>
            <p:cNvSpPr>
              <a:spLocks noChangeShapeType="1"/>
            </p:cNvSpPr>
            <p:nvPr/>
          </p:nvSpPr>
          <p:spPr bwMode="auto">
            <a:xfrm>
              <a:off x="249" y="4065"/>
              <a:ext cx="535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4932363" y="765175"/>
            <a:ext cx="4032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chemeClr val="accent2"/>
                </a:solidFill>
              </a:rPr>
              <a:t>Линия к 180,60</a:t>
            </a:r>
          </a:p>
        </p:txBody>
      </p:sp>
      <p:sp>
        <p:nvSpPr>
          <p:cNvPr id="15397" name="Oval 37"/>
          <p:cNvSpPr>
            <a:spLocks noChangeArrowheads="1"/>
          </p:cNvSpPr>
          <p:nvPr/>
        </p:nvSpPr>
        <p:spPr bwMode="auto">
          <a:xfrm>
            <a:off x="3059113" y="5661025"/>
            <a:ext cx="144462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 flipH="1" flipV="1">
            <a:off x="1258888" y="4149725"/>
            <a:ext cx="1873250" cy="15843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>
            <a:off x="1258888" y="4149725"/>
            <a:ext cx="71294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5" grpId="0"/>
      <p:bldP spid="153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441325"/>
            <a:ext cx="8893175" cy="6416675"/>
            <a:chOff x="0" y="278"/>
            <a:chExt cx="5602" cy="4042"/>
          </a:xfrm>
        </p:grpSpPr>
        <p:sp>
          <p:nvSpPr>
            <p:cNvPr id="16387" name="Text Box 3"/>
            <p:cNvSpPr txBox="1">
              <a:spLocks noChangeArrowheads="1"/>
            </p:cNvSpPr>
            <p:nvPr/>
          </p:nvSpPr>
          <p:spPr bwMode="auto">
            <a:xfrm>
              <a:off x="431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</a:t>
              </a:r>
            </a:p>
          </p:txBody>
        </p:sp>
        <p:sp>
          <p:nvSpPr>
            <p:cNvPr id="16388" name="Text Box 4"/>
            <p:cNvSpPr txBox="1">
              <a:spLocks noChangeArrowheads="1"/>
            </p:cNvSpPr>
            <p:nvPr/>
          </p:nvSpPr>
          <p:spPr bwMode="auto">
            <a:xfrm>
              <a:off x="748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20</a:t>
              </a:r>
            </a:p>
          </p:txBody>
        </p:sp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106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30</a:t>
              </a:r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2154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70</a:t>
              </a:r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1338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40</a:t>
              </a:r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1610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50</a:t>
              </a:r>
            </a:p>
          </p:txBody>
        </p:sp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1882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60</a:t>
              </a:r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242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80</a:t>
              </a:r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276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90</a:t>
              </a:r>
            </a:p>
          </p:txBody>
        </p:sp>
        <p:sp>
          <p:nvSpPr>
            <p:cNvPr id="16396" name="Text Box 12"/>
            <p:cNvSpPr txBox="1">
              <a:spLocks noChangeArrowheads="1"/>
            </p:cNvSpPr>
            <p:nvPr/>
          </p:nvSpPr>
          <p:spPr bwMode="auto">
            <a:xfrm>
              <a:off x="3016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100</a:t>
              </a:r>
            </a:p>
          </p:txBody>
        </p:sp>
        <p:sp>
          <p:nvSpPr>
            <p:cNvPr id="16397" name="Text Box 13"/>
            <p:cNvSpPr txBox="1">
              <a:spLocks noChangeArrowheads="1"/>
            </p:cNvSpPr>
            <p:nvPr/>
          </p:nvSpPr>
          <p:spPr bwMode="auto">
            <a:xfrm>
              <a:off x="3288" y="4147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110</a:t>
              </a:r>
            </a:p>
          </p:txBody>
        </p:sp>
        <p:sp>
          <p:nvSpPr>
            <p:cNvPr id="16398" name="Text Box 14"/>
            <p:cNvSpPr txBox="1">
              <a:spLocks noChangeArrowheads="1"/>
            </p:cNvSpPr>
            <p:nvPr/>
          </p:nvSpPr>
          <p:spPr bwMode="auto">
            <a:xfrm>
              <a:off x="3606" y="4147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120</a:t>
              </a:r>
            </a:p>
          </p:txBody>
        </p:sp>
        <p:sp>
          <p:nvSpPr>
            <p:cNvPr id="16399" name="Text Box 15"/>
            <p:cNvSpPr txBox="1">
              <a:spLocks noChangeArrowheads="1"/>
            </p:cNvSpPr>
            <p:nvPr/>
          </p:nvSpPr>
          <p:spPr bwMode="auto">
            <a:xfrm>
              <a:off x="3923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130</a:t>
              </a:r>
            </a:p>
          </p:txBody>
        </p:sp>
        <p:sp>
          <p:nvSpPr>
            <p:cNvPr id="16400" name="Text Box 16"/>
            <p:cNvSpPr txBox="1">
              <a:spLocks noChangeArrowheads="1"/>
            </p:cNvSpPr>
            <p:nvPr/>
          </p:nvSpPr>
          <p:spPr bwMode="auto">
            <a:xfrm>
              <a:off x="0" y="3521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20</a:t>
              </a:r>
            </a:p>
          </p:txBody>
        </p:sp>
        <p:sp>
          <p:nvSpPr>
            <p:cNvPr id="16401" name="Text Box 17"/>
            <p:cNvSpPr txBox="1">
              <a:spLocks noChangeArrowheads="1"/>
            </p:cNvSpPr>
            <p:nvPr/>
          </p:nvSpPr>
          <p:spPr bwMode="auto">
            <a:xfrm>
              <a:off x="0" y="370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</a:t>
              </a:r>
            </a:p>
          </p:txBody>
        </p:sp>
        <p:sp>
          <p:nvSpPr>
            <p:cNvPr id="16402" name="Text Box 18"/>
            <p:cNvSpPr txBox="1">
              <a:spLocks noChangeArrowheads="1"/>
            </p:cNvSpPr>
            <p:nvPr/>
          </p:nvSpPr>
          <p:spPr bwMode="auto">
            <a:xfrm>
              <a:off x="0" y="3294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30</a:t>
              </a:r>
            </a:p>
          </p:txBody>
        </p:sp>
        <p:sp>
          <p:nvSpPr>
            <p:cNvPr id="16403" name="Text Box 19"/>
            <p:cNvSpPr txBox="1">
              <a:spLocks noChangeArrowheads="1"/>
            </p:cNvSpPr>
            <p:nvPr/>
          </p:nvSpPr>
          <p:spPr bwMode="auto">
            <a:xfrm>
              <a:off x="0" y="302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40</a:t>
              </a:r>
            </a:p>
          </p:txBody>
        </p:sp>
        <p:sp>
          <p:nvSpPr>
            <p:cNvPr id="16404" name="Text Box 20"/>
            <p:cNvSpPr txBox="1">
              <a:spLocks noChangeArrowheads="1"/>
            </p:cNvSpPr>
            <p:nvPr/>
          </p:nvSpPr>
          <p:spPr bwMode="auto">
            <a:xfrm>
              <a:off x="4422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150</a:t>
              </a:r>
            </a:p>
          </p:txBody>
        </p:sp>
        <p:sp>
          <p:nvSpPr>
            <p:cNvPr id="16405" name="Text Box 21"/>
            <p:cNvSpPr txBox="1">
              <a:spLocks noChangeArrowheads="1"/>
            </p:cNvSpPr>
            <p:nvPr/>
          </p:nvSpPr>
          <p:spPr bwMode="auto">
            <a:xfrm>
              <a:off x="4150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140</a:t>
              </a:r>
            </a:p>
          </p:txBody>
        </p:sp>
        <p:sp>
          <p:nvSpPr>
            <p:cNvPr id="16406" name="Text Box 22"/>
            <p:cNvSpPr txBox="1">
              <a:spLocks noChangeArrowheads="1"/>
            </p:cNvSpPr>
            <p:nvPr/>
          </p:nvSpPr>
          <p:spPr bwMode="auto">
            <a:xfrm>
              <a:off x="4694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160</a:t>
              </a:r>
            </a:p>
          </p:txBody>
        </p:sp>
        <p:sp>
          <p:nvSpPr>
            <p:cNvPr id="16407" name="Text Box 23"/>
            <p:cNvSpPr txBox="1">
              <a:spLocks noChangeArrowheads="1"/>
            </p:cNvSpPr>
            <p:nvPr/>
          </p:nvSpPr>
          <p:spPr bwMode="auto">
            <a:xfrm>
              <a:off x="4967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170</a:t>
              </a:r>
            </a:p>
          </p:txBody>
        </p:sp>
        <p:sp>
          <p:nvSpPr>
            <p:cNvPr id="16408" name="Text Box 24"/>
            <p:cNvSpPr txBox="1">
              <a:spLocks noChangeArrowheads="1"/>
            </p:cNvSpPr>
            <p:nvPr/>
          </p:nvSpPr>
          <p:spPr bwMode="auto">
            <a:xfrm>
              <a:off x="5284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180</a:t>
              </a:r>
            </a:p>
          </p:txBody>
        </p:sp>
        <p:sp>
          <p:nvSpPr>
            <p:cNvPr id="16409" name="Text Box 25"/>
            <p:cNvSpPr txBox="1">
              <a:spLocks noChangeArrowheads="1"/>
            </p:cNvSpPr>
            <p:nvPr/>
          </p:nvSpPr>
          <p:spPr bwMode="auto">
            <a:xfrm>
              <a:off x="0" y="2750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50</a:t>
              </a:r>
            </a:p>
          </p:txBody>
        </p:sp>
        <p:sp>
          <p:nvSpPr>
            <p:cNvPr id="16410" name="Text Box 26"/>
            <p:cNvSpPr txBox="1">
              <a:spLocks noChangeArrowheads="1"/>
            </p:cNvSpPr>
            <p:nvPr/>
          </p:nvSpPr>
          <p:spPr bwMode="auto">
            <a:xfrm>
              <a:off x="0" y="2523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60</a:t>
              </a:r>
            </a:p>
          </p:txBody>
        </p:sp>
        <p:sp>
          <p:nvSpPr>
            <p:cNvPr id="16411" name="Text Box 27"/>
            <p:cNvSpPr txBox="1">
              <a:spLocks noChangeArrowheads="1"/>
            </p:cNvSpPr>
            <p:nvPr/>
          </p:nvSpPr>
          <p:spPr bwMode="auto">
            <a:xfrm>
              <a:off x="0" y="2251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70</a:t>
              </a:r>
            </a:p>
          </p:txBody>
        </p:sp>
        <p:sp>
          <p:nvSpPr>
            <p:cNvPr id="16412" name="Text Box 28"/>
            <p:cNvSpPr txBox="1">
              <a:spLocks noChangeArrowheads="1"/>
            </p:cNvSpPr>
            <p:nvPr/>
          </p:nvSpPr>
          <p:spPr bwMode="auto">
            <a:xfrm>
              <a:off x="0" y="198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80</a:t>
              </a:r>
            </a:p>
          </p:txBody>
        </p:sp>
        <p:sp>
          <p:nvSpPr>
            <p:cNvPr id="16413" name="Text Box 29"/>
            <p:cNvSpPr txBox="1">
              <a:spLocks noChangeArrowheads="1"/>
            </p:cNvSpPr>
            <p:nvPr/>
          </p:nvSpPr>
          <p:spPr bwMode="auto">
            <a:xfrm>
              <a:off x="0" y="175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90</a:t>
              </a:r>
            </a:p>
          </p:txBody>
        </p:sp>
        <p:sp>
          <p:nvSpPr>
            <p:cNvPr id="16414" name="Text Box 30"/>
            <p:cNvSpPr txBox="1">
              <a:spLocks noChangeArrowheads="1"/>
            </p:cNvSpPr>
            <p:nvPr/>
          </p:nvSpPr>
          <p:spPr bwMode="auto">
            <a:xfrm>
              <a:off x="0" y="1480"/>
              <a:ext cx="3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100</a:t>
              </a:r>
            </a:p>
          </p:txBody>
        </p:sp>
        <p:sp>
          <p:nvSpPr>
            <p:cNvPr id="16415" name="Text Box 31"/>
            <p:cNvSpPr txBox="1">
              <a:spLocks noChangeArrowheads="1"/>
            </p:cNvSpPr>
            <p:nvPr/>
          </p:nvSpPr>
          <p:spPr bwMode="auto">
            <a:xfrm>
              <a:off x="0" y="935"/>
              <a:ext cx="3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120</a:t>
              </a:r>
            </a:p>
          </p:txBody>
        </p:sp>
        <p:sp>
          <p:nvSpPr>
            <p:cNvPr id="16416" name="Text Box 32"/>
            <p:cNvSpPr txBox="1">
              <a:spLocks noChangeArrowheads="1"/>
            </p:cNvSpPr>
            <p:nvPr/>
          </p:nvSpPr>
          <p:spPr bwMode="auto">
            <a:xfrm>
              <a:off x="0" y="1207"/>
              <a:ext cx="3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110</a:t>
              </a:r>
            </a:p>
          </p:txBody>
        </p:sp>
        <p:sp>
          <p:nvSpPr>
            <p:cNvPr id="16417" name="Line 33"/>
            <p:cNvSpPr>
              <a:spLocks noChangeShapeType="1"/>
            </p:cNvSpPr>
            <p:nvPr/>
          </p:nvSpPr>
          <p:spPr bwMode="auto">
            <a:xfrm flipV="1">
              <a:off x="249" y="278"/>
              <a:ext cx="0" cy="37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8" name="Line 34"/>
            <p:cNvSpPr>
              <a:spLocks noChangeShapeType="1"/>
            </p:cNvSpPr>
            <p:nvPr/>
          </p:nvSpPr>
          <p:spPr bwMode="auto">
            <a:xfrm>
              <a:off x="249" y="4065"/>
              <a:ext cx="535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5795963" y="908050"/>
            <a:ext cx="2952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accent2"/>
                </a:solidFill>
              </a:rPr>
              <a:t>Линия к 140,20</a:t>
            </a:r>
          </a:p>
        </p:txBody>
      </p:sp>
      <p:grpSp>
        <p:nvGrpSpPr>
          <p:cNvPr id="16420" name="Group 36"/>
          <p:cNvGrpSpPr>
            <a:grpSpLocks/>
          </p:cNvGrpSpPr>
          <p:nvPr/>
        </p:nvGrpSpPr>
        <p:grpSpPr bwMode="auto">
          <a:xfrm>
            <a:off x="1258888" y="4149725"/>
            <a:ext cx="1944687" cy="1655763"/>
            <a:chOff x="793" y="2614"/>
            <a:chExt cx="1225" cy="1043"/>
          </a:xfrm>
        </p:grpSpPr>
        <p:sp>
          <p:nvSpPr>
            <p:cNvPr id="16421" name="Oval 37"/>
            <p:cNvSpPr>
              <a:spLocks noChangeArrowheads="1"/>
            </p:cNvSpPr>
            <p:nvPr/>
          </p:nvSpPr>
          <p:spPr bwMode="auto">
            <a:xfrm>
              <a:off x="1927" y="3566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22" name="Line 38"/>
            <p:cNvSpPr>
              <a:spLocks noChangeShapeType="1"/>
            </p:cNvSpPr>
            <p:nvPr/>
          </p:nvSpPr>
          <p:spPr bwMode="auto">
            <a:xfrm flipH="1" flipV="1">
              <a:off x="793" y="2614"/>
              <a:ext cx="1180" cy="99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1258888" y="4149725"/>
            <a:ext cx="71294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 flipH="1">
            <a:off x="6804025" y="4149725"/>
            <a:ext cx="1584325" cy="15843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4" grpId="1"/>
      <p:bldP spid="164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441325"/>
            <a:ext cx="8893175" cy="6416675"/>
            <a:chOff x="0" y="278"/>
            <a:chExt cx="5602" cy="4042"/>
          </a:xfrm>
        </p:grpSpPr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431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</a:t>
              </a:r>
            </a:p>
          </p:txBody>
        </p:sp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748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20</a:t>
              </a:r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106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30</a:t>
              </a:r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2154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70</a:t>
              </a:r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1338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40</a:t>
              </a: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1610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50</a:t>
              </a:r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1882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60</a:t>
              </a:r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242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80</a:t>
              </a:r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276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90</a:t>
              </a:r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3016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100</a:t>
              </a:r>
            </a:p>
          </p:txBody>
        </p:sp>
        <p:sp>
          <p:nvSpPr>
            <p:cNvPr id="7183" name="Text Box 15"/>
            <p:cNvSpPr txBox="1">
              <a:spLocks noChangeArrowheads="1"/>
            </p:cNvSpPr>
            <p:nvPr/>
          </p:nvSpPr>
          <p:spPr bwMode="auto">
            <a:xfrm>
              <a:off x="3288" y="4147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110</a:t>
              </a:r>
            </a:p>
          </p:txBody>
        </p:sp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3606" y="4147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120</a:t>
              </a:r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3923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130</a:t>
              </a:r>
            </a:p>
          </p:txBody>
        </p:sp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0" y="3521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20</a:t>
              </a:r>
            </a:p>
          </p:txBody>
        </p:sp>
        <p:sp>
          <p:nvSpPr>
            <p:cNvPr id="7187" name="Text Box 19"/>
            <p:cNvSpPr txBox="1">
              <a:spLocks noChangeArrowheads="1"/>
            </p:cNvSpPr>
            <p:nvPr/>
          </p:nvSpPr>
          <p:spPr bwMode="auto">
            <a:xfrm>
              <a:off x="0" y="370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</a:t>
              </a:r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0" y="3294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30</a:t>
              </a:r>
            </a:p>
          </p:txBody>
        </p:sp>
        <p:sp>
          <p:nvSpPr>
            <p:cNvPr id="7189" name="Text Box 21"/>
            <p:cNvSpPr txBox="1">
              <a:spLocks noChangeArrowheads="1"/>
            </p:cNvSpPr>
            <p:nvPr/>
          </p:nvSpPr>
          <p:spPr bwMode="auto">
            <a:xfrm>
              <a:off x="0" y="302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40</a:t>
              </a:r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4422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150</a:t>
              </a:r>
            </a:p>
          </p:txBody>
        </p:sp>
        <p:sp>
          <p:nvSpPr>
            <p:cNvPr id="7191" name="Text Box 23"/>
            <p:cNvSpPr txBox="1">
              <a:spLocks noChangeArrowheads="1"/>
            </p:cNvSpPr>
            <p:nvPr/>
          </p:nvSpPr>
          <p:spPr bwMode="auto">
            <a:xfrm>
              <a:off x="4150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140</a:t>
              </a:r>
            </a:p>
          </p:txBody>
        </p:sp>
        <p:sp>
          <p:nvSpPr>
            <p:cNvPr id="7192" name="Text Box 24"/>
            <p:cNvSpPr txBox="1">
              <a:spLocks noChangeArrowheads="1"/>
            </p:cNvSpPr>
            <p:nvPr/>
          </p:nvSpPr>
          <p:spPr bwMode="auto">
            <a:xfrm>
              <a:off x="4694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160</a:t>
              </a:r>
            </a:p>
          </p:txBody>
        </p:sp>
        <p:sp>
          <p:nvSpPr>
            <p:cNvPr id="7193" name="Text Box 25"/>
            <p:cNvSpPr txBox="1">
              <a:spLocks noChangeArrowheads="1"/>
            </p:cNvSpPr>
            <p:nvPr/>
          </p:nvSpPr>
          <p:spPr bwMode="auto">
            <a:xfrm>
              <a:off x="4967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170</a:t>
              </a:r>
            </a:p>
          </p:txBody>
        </p:sp>
        <p:sp>
          <p:nvSpPr>
            <p:cNvPr id="7194" name="Text Box 26"/>
            <p:cNvSpPr txBox="1">
              <a:spLocks noChangeArrowheads="1"/>
            </p:cNvSpPr>
            <p:nvPr/>
          </p:nvSpPr>
          <p:spPr bwMode="auto">
            <a:xfrm>
              <a:off x="5284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180</a:t>
              </a:r>
            </a:p>
          </p:txBody>
        </p:sp>
        <p:sp>
          <p:nvSpPr>
            <p:cNvPr id="7195" name="Text Box 27"/>
            <p:cNvSpPr txBox="1">
              <a:spLocks noChangeArrowheads="1"/>
            </p:cNvSpPr>
            <p:nvPr/>
          </p:nvSpPr>
          <p:spPr bwMode="auto">
            <a:xfrm>
              <a:off x="0" y="2750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50</a:t>
              </a:r>
            </a:p>
          </p:txBody>
        </p:sp>
        <p:sp>
          <p:nvSpPr>
            <p:cNvPr id="7196" name="Text Box 28"/>
            <p:cNvSpPr txBox="1">
              <a:spLocks noChangeArrowheads="1"/>
            </p:cNvSpPr>
            <p:nvPr/>
          </p:nvSpPr>
          <p:spPr bwMode="auto">
            <a:xfrm>
              <a:off x="0" y="2523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60</a:t>
              </a:r>
            </a:p>
          </p:txBody>
        </p:sp>
        <p:sp>
          <p:nvSpPr>
            <p:cNvPr id="7197" name="Text Box 29"/>
            <p:cNvSpPr txBox="1">
              <a:spLocks noChangeArrowheads="1"/>
            </p:cNvSpPr>
            <p:nvPr/>
          </p:nvSpPr>
          <p:spPr bwMode="auto">
            <a:xfrm>
              <a:off x="0" y="2251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70</a:t>
              </a:r>
            </a:p>
          </p:txBody>
        </p:sp>
        <p:sp>
          <p:nvSpPr>
            <p:cNvPr id="7198" name="Text Box 30"/>
            <p:cNvSpPr txBox="1">
              <a:spLocks noChangeArrowheads="1"/>
            </p:cNvSpPr>
            <p:nvPr/>
          </p:nvSpPr>
          <p:spPr bwMode="auto">
            <a:xfrm>
              <a:off x="0" y="198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80</a:t>
              </a:r>
            </a:p>
          </p:txBody>
        </p:sp>
        <p:sp>
          <p:nvSpPr>
            <p:cNvPr id="7199" name="Text Box 31"/>
            <p:cNvSpPr txBox="1">
              <a:spLocks noChangeArrowheads="1"/>
            </p:cNvSpPr>
            <p:nvPr/>
          </p:nvSpPr>
          <p:spPr bwMode="auto">
            <a:xfrm>
              <a:off x="0" y="175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90</a:t>
              </a:r>
            </a:p>
          </p:txBody>
        </p:sp>
        <p:sp>
          <p:nvSpPr>
            <p:cNvPr id="7200" name="Text Box 32"/>
            <p:cNvSpPr txBox="1">
              <a:spLocks noChangeArrowheads="1"/>
            </p:cNvSpPr>
            <p:nvPr/>
          </p:nvSpPr>
          <p:spPr bwMode="auto">
            <a:xfrm>
              <a:off x="0" y="1480"/>
              <a:ext cx="3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100</a:t>
              </a:r>
            </a:p>
          </p:txBody>
        </p:sp>
        <p:sp>
          <p:nvSpPr>
            <p:cNvPr id="7201" name="Text Box 33"/>
            <p:cNvSpPr txBox="1">
              <a:spLocks noChangeArrowheads="1"/>
            </p:cNvSpPr>
            <p:nvPr/>
          </p:nvSpPr>
          <p:spPr bwMode="auto">
            <a:xfrm>
              <a:off x="0" y="935"/>
              <a:ext cx="3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120</a:t>
              </a:r>
            </a:p>
          </p:txBody>
        </p:sp>
        <p:sp>
          <p:nvSpPr>
            <p:cNvPr id="7202" name="Text Box 34"/>
            <p:cNvSpPr txBox="1">
              <a:spLocks noChangeArrowheads="1"/>
            </p:cNvSpPr>
            <p:nvPr/>
          </p:nvSpPr>
          <p:spPr bwMode="auto">
            <a:xfrm>
              <a:off x="0" y="1207"/>
              <a:ext cx="3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110</a:t>
              </a:r>
            </a:p>
          </p:txBody>
        </p:sp>
        <p:sp>
          <p:nvSpPr>
            <p:cNvPr id="7203" name="Line 35"/>
            <p:cNvSpPr>
              <a:spLocks noChangeShapeType="1"/>
            </p:cNvSpPr>
            <p:nvPr/>
          </p:nvSpPr>
          <p:spPr bwMode="auto">
            <a:xfrm flipV="1">
              <a:off x="249" y="278"/>
              <a:ext cx="0" cy="37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04" name="Line 36"/>
            <p:cNvSpPr>
              <a:spLocks noChangeShapeType="1"/>
            </p:cNvSpPr>
            <p:nvPr/>
          </p:nvSpPr>
          <p:spPr bwMode="auto">
            <a:xfrm>
              <a:off x="249" y="4065"/>
              <a:ext cx="535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5364163" y="836613"/>
            <a:ext cx="3311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chemeClr val="accent2"/>
                </a:solidFill>
              </a:rPr>
              <a:t>Линия к 60,20</a:t>
            </a:r>
          </a:p>
        </p:txBody>
      </p:sp>
      <p:grpSp>
        <p:nvGrpSpPr>
          <p:cNvPr id="7207" name="Group 39"/>
          <p:cNvGrpSpPr>
            <a:grpSpLocks/>
          </p:cNvGrpSpPr>
          <p:nvPr/>
        </p:nvGrpSpPr>
        <p:grpSpPr bwMode="auto">
          <a:xfrm>
            <a:off x="1258888" y="4149725"/>
            <a:ext cx="1944687" cy="1655763"/>
            <a:chOff x="793" y="2614"/>
            <a:chExt cx="1225" cy="1043"/>
          </a:xfrm>
        </p:grpSpPr>
        <p:sp>
          <p:nvSpPr>
            <p:cNvPr id="7208" name="Oval 40"/>
            <p:cNvSpPr>
              <a:spLocks noChangeArrowheads="1"/>
            </p:cNvSpPr>
            <p:nvPr/>
          </p:nvSpPr>
          <p:spPr bwMode="auto">
            <a:xfrm>
              <a:off x="1927" y="3566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9" name="Line 41"/>
            <p:cNvSpPr>
              <a:spLocks noChangeShapeType="1"/>
            </p:cNvSpPr>
            <p:nvPr/>
          </p:nvSpPr>
          <p:spPr bwMode="auto">
            <a:xfrm flipH="1" flipV="1">
              <a:off x="793" y="2614"/>
              <a:ext cx="1180" cy="99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10" name="Line 42"/>
          <p:cNvSpPr>
            <a:spLocks noChangeShapeType="1"/>
          </p:cNvSpPr>
          <p:nvPr/>
        </p:nvSpPr>
        <p:spPr bwMode="auto">
          <a:xfrm>
            <a:off x="1258888" y="4149725"/>
            <a:ext cx="71294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 flipH="1">
            <a:off x="6804025" y="4149725"/>
            <a:ext cx="1584325" cy="15843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13" name="Line 45"/>
          <p:cNvSpPr>
            <a:spLocks noChangeShapeType="1"/>
          </p:cNvSpPr>
          <p:nvPr/>
        </p:nvSpPr>
        <p:spPr bwMode="auto">
          <a:xfrm flipH="1">
            <a:off x="3059113" y="5734050"/>
            <a:ext cx="374491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0" y="441325"/>
            <a:ext cx="8893175" cy="6416675"/>
            <a:chOff x="0" y="278"/>
            <a:chExt cx="5602" cy="4042"/>
          </a:xfrm>
        </p:grpSpPr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431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</a:t>
              </a:r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748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20</a:t>
              </a:r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106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30</a:t>
              </a:r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2154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70</a:t>
              </a: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1338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40</a:t>
              </a:r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1610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50</a:t>
              </a:r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1882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60</a:t>
              </a:r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242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80</a:t>
              </a:r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276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90</a:t>
              </a:r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3016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100</a:t>
              </a: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3288" y="4147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110</a:t>
              </a:r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3606" y="4147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120</a:t>
              </a:r>
            </a:p>
          </p:txBody>
        </p:sp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>
              <a:off x="3923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130</a:t>
              </a:r>
            </a:p>
          </p:txBody>
        </p:sp>
        <p:sp>
          <p:nvSpPr>
            <p:cNvPr id="8210" name="Text Box 18"/>
            <p:cNvSpPr txBox="1">
              <a:spLocks noChangeArrowheads="1"/>
            </p:cNvSpPr>
            <p:nvPr/>
          </p:nvSpPr>
          <p:spPr bwMode="auto">
            <a:xfrm>
              <a:off x="0" y="3521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20</a:t>
              </a:r>
            </a:p>
          </p:txBody>
        </p:sp>
        <p:sp>
          <p:nvSpPr>
            <p:cNvPr id="8211" name="Text Box 19"/>
            <p:cNvSpPr txBox="1">
              <a:spLocks noChangeArrowheads="1"/>
            </p:cNvSpPr>
            <p:nvPr/>
          </p:nvSpPr>
          <p:spPr bwMode="auto">
            <a:xfrm>
              <a:off x="0" y="370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</a:t>
              </a:r>
            </a:p>
          </p:txBody>
        </p:sp>
        <p:sp>
          <p:nvSpPr>
            <p:cNvPr id="8212" name="Text Box 20"/>
            <p:cNvSpPr txBox="1">
              <a:spLocks noChangeArrowheads="1"/>
            </p:cNvSpPr>
            <p:nvPr/>
          </p:nvSpPr>
          <p:spPr bwMode="auto">
            <a:xfrm>
              <a:off x="0" y="3294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30</a:t>
              </a:r>
            </a:p>
          </p:txBody>
        </p:sp>
        <p:sp>
          <p:nvSpPr>
            <p:cNvPr id="8213" name="Text Box 21"/>
            <p:cNvSpPr txBox="1">
              <a:spLocks noChangeArrowheads="1"/>
            </p:cNvSpPr>
            <p:nvPr/>
          </p:nvSpPr>
          <p:spPr bwMode="auto">
            <a:xfrm>
              <a:off x="0" y="302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40</a:t>
              </a:r>
            </a:p>
          </p:txBody>
        </p:sp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4422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150</a:t>
              </a:r>
            </a:p>
          </p:txBody>
        </p:sp>
        <p:sp>
          <p:nvSpPr>
            <p:cNvPr id="8215" name="Text Box 23"/>
            <p:cNvSpPr txBox="1">
              <a:spLocks noChangeArrowheads="1"/>
            </p:cNvSpPr>
            <p:nvPr/>
          </p:nvSpPr>
          <p:spPr bwMode="auto">
            <a:xfrm>
              <a:off x="4150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140</a:t>
              </a:r>
            </a:p>
          </p:txBody>
        </p:sp>
        <p:sp>
          <p:nvSpPr>
            <p:cNvPr id="8216" name="Text Box 24"/>
            <p:cNvSpPr txBox="1">
              <a:spLocks noChangeArrowheads="1"/>
            </p:cNvSpPr>
            <p:nvPr/>
          </p:nvSpPr>
          <p:spPr bwMode="auto">
            <a:xfrm>
              <a:off x="4694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160</a:t>
              </a:r>
            </a:p>
          </p:txBody>
        </p:sp>
        <p:sp>
          <p:nvSpPr>
            <p:cNvPr id="8217" name="Text Box 25"/>
            <p:cNvSpPr txBox="1">
              <a:spLocks noChangeArrowheads="1"/>
            </p:cNvSpPr>
            <p:nvPr/>
          </p:nvSpPr>
          <p:spPr bwMode="auto">
            <a:xfrm>
              <a:off x="4967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170</a:t>
              </a:r>
            </a:p>
          </p:txBody>
        </p:sp>
        <p:sp>
          <p:nvSpPr>
            <p:cNvPr id="8218" name="Text Box 26"/>
            <p:cNvSpPr txBox="1">
              <a:spLocks noChangeArrowheads="1"/>
            </p:cNvSpPr>
            <p:nvPr/>
          </p:nvSpPr>
          <p:spPr bwMode="auto">
            <a:xfrm>
              <a:off x="5284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180</a:t>
              </a:r>
            </a:p>
          </p:txBody>
        </p:sp>
        <p:sp>
          <p:nvSpPr>
            <p:cNvPr id="8219" name="Text Box 27"/>
            <p:cNvSpPr txBox="1">
              <a:spLocks noChangeArrowheads="1"/>
            </p:cNvSpPr>
            <p:nvPr/>
          </p:nvSpPr>
          <p:spPr bwMode="auto">
            <a:xfrm>
              <a:off x="0" y="2750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50</a:t>
              </a:r>
            </a:p>
          </p:txBody>
        </p:sp>
        <p:sp>
          <p:nvSpPr>
            <p:cNvPr id="8220" name="Text Box 28"/>
            <p:cNvSpPr txBox="1">
              <a:spLocks noChangeArrowheads="1"/>
            </p:cNvSpPr>
            <p:nvPr/>
          </p:nvSpPr>
          <p:spPr bwMode="auto">
            <a:xfrm>
              <a:off x="0" y="2523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60</a:t>
              </a:r>
            </a:p>
          </p:txBody>
        </p:sp>
        <p:sp>
          <p:nvSpPr>
            <p:cNvPr id="8221" name="Text Box 29"/>
            <p:cNvSpPr txBox="1">
              <a:spLocks noChangeArrowheads="1"/>
            </p:cNvSpPr>
            <p:nvPr/>
          </p:nvSpPr>
          <p:spPr bwMode="auto">
            <a:xfrm>
              <a:off x="0" y="2251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70</a:t>
              </a:r>
            </a:p>
          </p:txBody>
        </p:sp>
        <p:sp>
          <p:nvSpPr>
            <p:cNvPr id="8222" name="Text Box 30"/>
            <p:cNvSpPr txBox="1">
              <a:spLocks noChangeArrowheads="1"/>
            </p:cNvSpPr>
            <p:nvPr/>
          </p:nvSpPr>
          <p:spPr bwMode="auto">
            <a:xfrm>
              <a:off x="0" y="198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80</a:t>
              </a:r>
            </a:p>
          </p:txBody>
        </p:sp>
        <p:sp>
          <p:nvSpPr>
            <p:cNvPr id="8223" name="Text Box 31"/>
            <p:cNvSpPr txBox="1">
              <a:spLocks noChangeArrowheads="1"/>
            </p:cNvSpPr>
            <p:nvPr/>
          </p:nvSpPr>
          <p:spPr bwMode="auto">
            <a:xfrm>
              <a:off x="0" y="175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90</a:t>
              </a:r>
            </a:p>
          </p:txBody>
        </p:sp>
        <p:sp>
          <p:nvSpPr>
            <p:cNvPr id="8224" name="Text Box 32"/>
            <p:cNvSpPr txBox="1">
              <a:spLocks noChangeArrowheads="1"/>
            </p:cNvSpPr>
            <p:nvPr/>
          </p:nvSpPr>
          <p:spPr bwMode="auto">
            <a:xfrm>
              <a:off x="0" y="1480"/>
              <a:ext cx="3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100</a:t>
              </a:r>
            </a:p>
          </p:txBody>
        </p:sp>
        <p:sp>
          <p:nvSpPr>
            <p:cNvPr id="8225" name="Text Box 33"/>
            <p:cNvSpPr txBox="1">
              <a:spLocks noChangeArrowheads="1"/>
            </p:cNvSpPr>
            <p:nvPr/>
          </p:nvSpPr>
          <p:spPr bwMode="auto">
            <a:xfrm>
              <a:off x="0" y="935"/>
              <a:ext cx="3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120</a:t>
              </a:r>
            </a:p>
          </p:txBody>
        </p:sp>
        <p:sp>
          <p:nvSpPr>
            <p:cNvPr id="8226" name="Text Box 34"/>
            <p:cNvSpPr txBox="1">
              <a:spLocks noChangeArrowheads="1"/>
            </p:cNvSpPr>
            <p:nvPr/>
          </p:nvSpPr>
          <p:spPr bwMode="auto">
            <a:xfrm>
              <a:off x="0" y="1207"/>
              <a:ext cx="3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110</a:t>
              </a:r>
            </a:p>
          </p:txBody>
        </p:sp>
        <p:sp>
          <p:nvSpPr>
            <p:cNvPr id="8227" name="Line 35"/>
            <p:cNvSpPr>
              <a:spLocks noChangeShapeType="1"/>
            </p:cNvSpPr>
            <p:nvPr/>
          </p:nvSpPr>
          <p:spPr bwMode="auto">
            <a:xfrm flipV="1">
              <a:off x="249" y="278"/>
              <a:ext cx="0" cy="37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28" name="Line 36"/>
            <p:cNvSpPr>
              <a:spLocks noChangeShapeType="1"/>
            </p:cNvSpPr>
            <p:nvPr/>
          </p:nvSpPr>
          <p:spPr bwMode="auto">
            <a:xfrm>
              <a:off x="249" y="4065"/>
              <a:ext cx="535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1258888" y="4149725"/>
            <a:ext cx="7129462" cy="1655763"/>
            <a:chOff x="793" y="2614"/>
            <a:chExt cx="4491" cy="1043"/>
          </a:xfrm>
        </p:grpSpPr>
        <p:grpSp>
          <p:nvGrpSpPr>
            <p:cNvPr id="8230" name="Group 38"/>
            <p:cNvGrpSpPr>
              <a:grpSpLocks/>
            </p:cNvGrpSpPr>
            <p:nvPr/>
          </p:nvGrpSpPr>
          <p:grpSpPr bwMode="auto">
            <a:xfrm>
              <a:off x="793" y="2614"/>
              <a:ext cx="4491" cy="1043"/>
              <a:chOff x="793" y="2614"/>
              <a:chExt cx="4491" cy="1043"/>
            </a:xfrm>
          </p:grpSpPr>
          <p:grpSp>
            <p:nvGrpSpPr>
              <p:cNvPr id="8231" name="Group 39"/>
              <p:cNvGrpSpPr>
                <a:grpSpLocks/>
              </p:cNvGrpSpPr>
              <p:nvPr/>
            </p:nvGrpSpPr>
            <p:grpSpPr bwMode="auto">
              <a:xfrm>
                <a:off x="793" y="2614"/>
                <a:ext cx="4491" cy="1043"/>
                <a:chOff x="793" y="2614"/>
                <a:chExt cx="4491" cy="1043"/>
              </a:xfrm>
            </p:grpSpPr>
            <p:grpSp>
              <p:nvGrpSpPr>
                <p:cNvPr id="8232" name="Group 40"/>
                <p:cNvGrpSpPr>
                  <a:grpSpLocks/>
                </p:cNvGrpSpPr>
                <p:nvPr/>
              </p:nvGrpSpPr>
              <p:grpSpPr bwMode="auto">
                <a:xfrm>
                  <a:off x="793" y="2614"/>
                  <a:ext cx="1225" cy="1043"/>
                  <a:chOff x="793" y="2614"/>
                  <a:chExt cx="1225" cy="1043"/>
                </a:xfrm>
              </p:grpSpPr>
              <p:sp>
                <p:nvSpPr>
                  <p:cNvPr id="8233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1927" y="3566"/>
                    <a:ext cx="91" cy="91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234" name="Line 4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93" y="2614"/>
                    <a:ext cx="1180" cy="998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8235" name="Line 43"/>
                <p:cNvSpPr>
                  <a:spLocks noChangeShapeType="1"/>
                </p:cNvSpPr>
                <p:nvPr/>
              </p:nvSpPr>
              <p:spPr bwMode="auto">
                <a:xfrm>
                  <a:off x="793" y="2614"/>
                  <a:ext cx="4491" cy="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236" name="Line 44"/>
              <p:cNvSpPr>
                <a:spLocks noChangeShapeType="1"/>
              </p:cNvSpPr>
              <p:nvPr/>
            </p:nvSpPr>
            <p:spPr bwMode="auto">
              <a:xfrm flipH="1">
                <a:off x="4286" y="2614"/>
                <a:ext cx="998" cy="99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37" name="Line 45"/>
            <p:cNvSpPr>
              <a:spLocks noChangeShapeType="1"/>
            </p:cNvSpPr>
            <p:nvPr/>
          </p:nvSpPr>
          <p:spPr bwMode="auto">
            <a:xfrm flipH="1">
              <a:off x="1927" y="3612"/>
              <a:ext cx="2359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2268538" y="404813"/>
            <a:ext cx="5975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accent2"/>
                </a:solidFill>
              </a:rPr>
              <a:t>Прямоугольник</a:t>
            </a:r>
            <a:r>
              <a:rPr lang="ru-RU" sz="2800" b="1" i="1"/>
              <a:t> </a:t>
            </a:r>
            <a:r>
              <a:rPr lang="ru-RU" sz="2800" b="1" i="1">
                <a:solidFill>
                  <a:srgbClr val="FF3300"/>
                </a:solidFill>
              </a:rPr>
              <a:t>60,80</a:t>
            </a:r>
            <a:r>
              <a:rPr lang="ru-RU" sz="2800" b="1" i="1"/>
              <a:t>,</a:t>
            </a:r>
            <a:r>
              <a:rPr lang="ru-RU" sz="2800" b="1" i="1">
                <a:solidFill>
                  <a:srgbClr val="009900"/>
                </a:solidFill>
              </a:rPr>
              <a:t>100,60</a:t>
            </a:r>
          </a:p>
        </p:txBody>
      </p:sp>
      <p:sp>
        <p:nvSpPr>
          <p:cNvPr id="8239" name="Oval 47"/>
          <p:cNvSpPr>
            <a:spLocks noChangeArrowheads="1"/>
          </p:cNvSpPr>
          <p:nvPr/>
        </p:nvSpPr>
        <p:spPr bwMode="auto">
          <a:xfrm>
            <a:off x="4932363" y="4005263"/>
            <a:ext cx="144462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40" name="Oval 48"/>
          <p:cNvSpPr>
            <a:spLocks noChangeArrowheads="1"/>
          </p:cNvSpPr>
          <p:nvPr/>
        </p:nvSpPr>
        <p:spPr bwMode="auto">
          <a:xfrm>
            <a:off x="2987675" y="3141663"/>
            <a:ext cx="144463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>
            <a:off x="5003800" y="3141663"/>
            <a:ext cx="0" cy="936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44" name="Line 52"/>
          <p:cNvSpPr>
            <a:spLocks noChangeShapeType="1"/>
          </p:cNvSpPr>
          <p:nvPr/>
        </p:nvSpPr>
        <p:spPr bwMode="auto">
          <a:xfrm>
            <a:off x="3059113" y="3213100"/>
            <a:ext cx="0" cy="936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45" name="Line 53"/>
          <p:cNvSpPr>
            <a:spLocks noChangeShapeType="1"/>
          </p:cNvSpPr>
          <p:nvPr/>
        </p:nvSpPr>
        <p:spPr bwMode="auto">
          <a:xfrm>
            <a:off x="3059113" y="3141663"/>
            <a:ext cx="194468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8" grpId="0"/>
      <p:bldP spid="8239" grpId="0" animBg="1"/>
      <p:bldP spid="8240" grpId="0" animBg="1"/>
      <p:bldP spid="8242" grpId="0" animBg="1"/>
      <p:bldP spid="8244" grpId="0" animBg="1"/>
      <p:bldP spid="82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0" y="441325"/>
            <a:ext cx="8893175" cy="6416675"/>
            <a:chOff x="0" y="278"/>
            <a:chExt cx="5602" cy="4042"/>
          </a:xfrm>
        </p:grpSpPr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431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</a:t>
              </a:r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748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20</a:t>
              </a:r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106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30</a:t>
              </a:r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2154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70</a:t>
              </a:r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1338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40</a:t>
              </a:r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1610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50</a:t>
              </a:r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1882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60</a:t>
              </a:r>
            </a:p>
          </p:txBody>
        </p:sp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242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80</a:t>
              </a:r>
            </a:p>
          </p:txBody>
        </p:sp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276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90</a:t>
              </a:r>
            </a:p>
          </p:txBody>
        </p:sp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3016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100</a:t>
              </a:r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3288" y="4147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110</a:t>
              </a: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3606" y="4147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120</a:t>
              </a:r>
            </a:p>
          </p:txBody>
        </p: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3923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130</a:t>
              </a:r>
            </a:p>
          </p:txBody>
        </p:sp>
        <p:sp>
          <p:nvSpPr>
            <p:cNvPr id="9234" name="Text Box 18"/>
            <p:cNvSpPr txBox="1">
              <a:spLocks noChangeArrowheads="1"/>
            </p:cNvSpPr>
            <p:nvPr/>
          </p:nvSpPr>
          <p:spPr bwMode="auto">
            <a:xfrm>
              <a:off x="0" y="3521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20</a:t>
              </a:r>
            </a:p>
          </p:txBody>
        </p:sp>
        <p:sp>
          <p:nvSpPr>
            <p:cNvPr id="9235" name="Text Box 19"/>
            <p:cNvSpPr txBox="1">
              <a:spLocks noChangeArrowheads="1"/>
            </p:cNvSpPr>
            <p:nvPr/>
          </p:nvSpPr>
          <p:spPr bwMode="auto">
            <a:xfrm>
              <a:off x="0" y="370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</a:t>
              </a:r>
            </a:p>
          </p:txBody>
        </p:sp>
        <p:sp>
          <p:nvSpPr>
            <p:cNvPr id="9236" name="Text Box 20"/>
            <p:cNvSpPr txBox="1">
              <a:spLocks noChangeArrowheads="1"/>
            </p:cNvSpPr>
            <p:nvPr/>
          </p:nvSpPr>
          <p:spPr bwMode="auto">
            <a:xfrm>
              <a:off x="0" y="3294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30</a:t>
              </a:r>
            </a:p>
          </p:txBody>
        </p:sp>
        <p:sp>
          <p:nvSpPr>
            <p:cNvPr id="9237" name="Text Box 21"/>
            <p:cNvSpPr txBox="1">
              <a:spLocks noChangeArrowheads="1"/>
            </p:cNvSpPr>
            <p:nvPr/>
          </p:nvSpPr>
          <p:spPr bwMode="auto">
            <a:xfrm>
              <a:off x="0" y="302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40</a:t>
              </a:r>
            </a:p>
          </p:txBody>
        </p:sp>
        <p:sp>
          <p:nvSpPr>
            <p:cNvPr id="9238" name="Text Box 22"/>
            <p:cNvSpPr txBox="1">
              <a:spLocks noChangeArrowheads="1"/>
            </p:cNvSpPr>
            <p:nvPr/>
          </p:nvSpPr>
          <p:spPr bwMode="auto">
            <a:xfrm>
              <a:off x="4422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150</a:t>
              </a:r>
            </a:p>
          </p:txBody>
        </p:sp>
        <p:sp>
          <p:nvSpPr>
            <p:cNvPr id="9239" name="Text Box 23"/>
            <p:cNvSpPr txBox="1">
              <a:spLocks noChangeArrowheads="1"/>
            </p:cNvSpPr>
            <p:nvPr/>
          </p:nvSpPr>
          <p:spPr bwMode="auto">
            <a:xfrm>
              <a:off x="4150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140</a:t>
              </a:r>
            </a:p>
          </p:txBody>
        </p:sp>
        <p:sp>
          <p:nvSpPr>
            <p:cNvPr id="9240" name="Text Box 24"/>
            <p:cNvSpPr txBox="1">
              <a:spLocks noChangeArrowheads="1"/>
            </p:cNvSpPr>
            <p:nvPr/>
          </p:nvSpPr>
          <p:spPr bwMode="auto">
            <a:xfrm>
              <a:off x="4694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160</a:t>
              </a:r>
            </a:p>
          </p:txBody>
        </p:sp>
        <p:sp>
          <p:nvSpPr>
            <p:cNvPr id="9241" name="Text Box 25"/>
            <p:cNvSpPr txBox="1">
              <a:spLocks noChangeArrowheads="1"/>
            </p:cNvSpPr>
            <p:nvPr/>
          </p:nvSpPr>
          <p:spPr bwMode="auto">
            <a:xfrm>
              <a:off x="4967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170</a:t>
              </a:r>
            </a:p>
          </p:txBody>
        </p:sp>
        <p:sp>
          <p:nvSpPr>
            <p:cNvPr id="9242" name="Text Box 26"/>
            <p:cNvSpPr txBox="1">
              <a:spLocks noChangeArrowheads="1"/>
            </p:cNvSpPr>
            <p:nvPr/>
          </p:nvSpPr>
          <p:spPr bwMode="auto">
            <a:xfrm>
              <a:off x="5284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180</a:t>
              </a:r>
            </a:p>
          </p:txBody>
        </p:sp>
        <p:sp>
          <p:nvSpPr>
            <p:cNvPr id="9243" name="Text Box 27"/>
            <p:cNvSpPr txBox="1">
              <a:spLocks noChangeArrowheads="1"/>
            </p:cNvSpPr>
            <p:nvPr/>
          </p:nvSpPr>
          <p:spPr bwMode="auto">
            <a:xfrm>
              <a:off x="0" y="2750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50</a:t>
              </a:r>
            </a:p>
          </p:txBody>
        </p:sp>
        <p:sp>
          <p:nvSpPr>
            <p:cNvPr id="9244" name="Text Box 28"/>
            <p:cNvSpPr txBox="1">
              <a:spLocks noChangeArrowheads="1"/>
            </p:cNvSpPr>
            <p:nvPr/>
          </p:nvSpPr>
          <p:spPr bwMode="auto">
            <a:xfrm>
              <a:off x="0" y="2523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60</a:t>
              </a:r>
            </a:p>
          </p:txBody>
        </p:sp>
        <p:sp>
          <p:nvSpPr>
            <p:cNvPr id="9245" name="Text Box 29"/>
            <p:cNvSpPr txBox="1">
              <a:spLocks noChangeArrowheads="1"/>
            </p:cNvSpPr>
            <p:nvPr/>
          </p:nvSpPr>
          <p:spPr bwMode="auto">
            <a:xfrm>
              <a:off x="0" y="2251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70</a:t>
              </a:r>
            </a:p>
          </p:txBody>
        </p:sp>
        <p:sp>
          <p:nvSpPr>
            <p:cNvPr id="9246" name="Text Box 30"/>
            <p:cNvSpPr txBox="1">
              <a:spLocks noChangeArrowheads="1"/>
            </p:cNvSpPr>
            <p:nvPr/>
          </p:nvSpPr>
          <p:spPr bwMode="auto">
            <a:xfrm>
              <a:off x="0" y="198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80</a:t>
              </a:r>
            </a:p>
          </p:txBody>
        </p:sp>
        <p:sp>
          <p:nvSpPr>
            <p:cNvPr id="9247" name="Text Box 31"/>
            <p:cNvSpPr txBox="1">
              <a:spLocks noChangeArrowheads="1"/>
            </p:cNvSpPr>
            <p:nvPr/>
          </p:nvSpPr>
          <p:spPr bwMode="auto">
            <a:xfrm>
              <a:off x="0" y="175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90</a:t>
              </a:r>
            </a:p>
          </p:txBody>
        </p:sp>
        <p:sp>
          <p:nvSpPr>
            <p:cNvPr id="9248" name="Text Box 32"/>
            <p:cNvSpPr txBox="1">
              <a:spLocks noChangeArrowheads="1"/>
            </p:cNvSpPr>
            <p:nvPr/>
          </p:nvSpPr>
          <p:spPr bwMode="auto">
            <a:xfrm>
              <a:off x="0" y="1480"/>
              <a:ext cx="3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100</a:t>
              </a:r>
            </a:p>
          </p:txBody>
        </p:sp>
        <p:sp>
          <p:nvSpPr>
            <p:cNvPr id="9249" name="Text Box 33"/>
            <p:cNvSpPr txBox="1">
              <a:spLocks noChangeArrowheads="1"/>
            </p:cNvSpPr>
            <p:nvPr/>
          </p:nvSpPr>
          <p:spPr bwMode="auto">
            <a:xfrm>
              <a:off x="0" y="935"/>
              <a:ext cx="3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120</a:t>
              </a:r>
            </a:p>
          </p:txBody>
        </p:sp>
        <p:sp>
          <p:nvSpPr>
            <p:cNvPr id="9250" name="Text Box 34"/>
            <p:cNvSpPr txBox="1">
              <a:spLocks noChangeArrowheads="1"/>
            </p:cNvSpPr>
            <p:nvPr/>
          </p:nvSpPr>
          <p:spPr bwMode="auto">
            <a:xfrm>
              <a:off x="0" y="1207"/>
              <a:ext cx="3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110</a:t>
              </a:r>
            </a:p>
          </p:txBody>
        </p:sp>
        <p:sp>
          <p:nvSpPr>
            <p:cNvPr id="9251" name="Line 35"/>
            <p:cNvSpPr>
              <a:spLocks noChangeShapeType="1"/>
            </p:cNvSpPr>
            <p:nvPr/>
          </p:nvSpPr>
          <p:spPr bwMode="auto">
            <a:xfrm flipV="1">
              <a:off x="249" y="278"/>
              <a:ext cx="0" cy="37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52" name="Line 36"/>
            <p:cNvSpPr>
              <a:spLocks noChangeShapeType="1"/>
            </p:cNvSpPr>
            <p:nvPr/>
          </p:nvSpPr>
          <p:spPr bwMode="auto">
            <a:xfrm>
              <a:off x="249" y="4065"/>
              <a:ext cx="535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253" name="Group 37"/>
          <p:cNvGrpSpPr>
            <a:grpSpLocks/>
          </p:cNvGrpSpPr>
          <p:nvPr/>
        </p:nvGrpSpPr>
        <p:grpSpPr bwMode="auto">
          <a:xfrm>
            <a:off x="3059113" y="3175000"/>
            <a:ext cx="1944687" cy="974725"/>
            <a:chOff x="1927" y="2000"/>
            <a:chExt cx="1225" cy="614"/>
          </a:xfrm>
        </p:grpSpPr>
        <p:sp>
          <p:nvSpPr>
            <p:cNvPr id="9254" name="Line 38"/>
            <p:cNvSpPr>
              <a:spLocks noChangeShapeType="1"/>
            </p:cNvSpPr>
            <p:nvPr/>
          </p:nvSpPr>
          <p:spPr bwMode="auto">
            <a:xfrm>
              <a:off x="3152" y="2000"/>
              <a:ext cx="0" cy="59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55" name="Line 39"/>
            <p:cNvSpPr>
              <a:spLocks noChangeShapeType="1"/>
            </p:cNvSpPr>
            <p:nvPr/>
          </p:nvSpPr>
          <p:spPr bwMode="auto">
            <a:xfrm>
              <a:off x="1927" y="2024"/>
              <a:ext cx="0" cy="59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56" name="Line 40"/>
            <p:cNvSpPr>
              <a:spLocks noChangeShapeType="1"/>
            </p:cNvSpPr>
            <p:nvPr/>
          </p:nvSpPr>
          <p:spPr bwMode="auto">
            <a:xfrm>
              <a:off x="1927" y="2024"/>
              <a:ext cx="1225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257" name="Group 41"/>
          <p:cNvGrpSpPr>
            <a:grpSpLocks/>
          </p:cNvGrpSpPr>
          <p:nvPr/>
        </p:nvGrpSpPr>
        <p:grpSpPr bwMode="auto">
          <a:xfrm>
            <a:off x="1258888" y="4149725"/>
            <a:ext cx="7129462" cy="1655763"/>
            <a:chOff x="793" y="2614"/>
            <a:chExt cx="4491" cy="1043"/>
          </a:xfrm>
        </p:grpSpPr>
        <p:grpSp>
          <p:nvGrpSpPr>
            <p:cNvPr id="9258" name="Group 42"/>
            <p:cNvGrpSpPr>
              <a:grpSpLocks/>
            </p:cNvGrpSpPr>
            <p:nvPr/>
          </p:nvGrpSpPr>
          <p:grpSpPr bwMode="auto">
            <a:xfrm>
              <a:off x="793" y="2614"/>
              <a:ext cx="4491" cy="1043"/>
              <a:chOff x="793" y="2614"/>
              <a:chExt cx="4491" cy="1043"/>
            </a:xfrm>
          </p:grpSpPr>
          <p:grpSp>
            <p:nvGrpSpPr>
              <p:cNvPr id="9259" name="Group 43"/>
              <p:cNvGrpSpPr>
                <a:grpSpLocks/>
              </p:cNvGrpSpPr>
              <p:nvPr/>
            </p:nvGrpSpPr>
            <p:grpSpPr bwMode="auto">
              <a:xfrm>
                <a:off x="793" y="2614"/>
                <a:ext cx="4491" cy="1043"/>
                <a:chOff x="793" y="2614"/>
                <a:chExt cx="4491" cy="1043"/>
              </a:xfrm>
            </p:grpSpPr>
            <p:grpSp>
              <p:nvGrpSpPr>
                <p:cNvPr id="9260" name="Group 44"/>
                <p:cNvGrpSpPr>
                  <a:grpSpLocks/>
                </p:cNvGrpSpPr>
                <p:nvPr/>
              </p:nvGrpSpPr>
              <p:grpSpPr bwMode="auto">
                <a:xfrm>
                  <a:off x="793" y="2614"/>
                  <a:ext cx="1225" cy="1043"/>
                  <a:chOff x="793" y="2614"/>
                  <a:chExt cx="1225" cy="1043"/>
                </a:xfrm>
              </p:grpSpPr>
              <p:sp>
                <p:nvSpPr>
                  <p:cNvPr id="9261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1927" y="3566"/>
                    <a:ext cx="91" cy="91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262" name="Line 4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93" y="2614"/>
                    <a:ext cx="1180" cy="998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9263" name="Line 47"/>
                <p:cNvSpPr>
                  <a:spLocks noChangeShapeType="1"/>
                </p:cNvSpPr>
                <p:nvPr/>
              </p:nvSpPr>
              <p:spPr bwMode="auto">
                <a:xfrm>
                  <a:off x="793" y="2614"/>
                  <a:ext cx="4491" cy="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264" name="Line 48"/>
              <p:cNvSpPr>
                <a:spLocks noChangeShapeType="1"/>
              </p:cNvSpPr>
              <p:nvPr/>
            </p:nvSpPr>
            <p:spPr bwMode="auto">
              <a:xfrm flipH="1">
                <a:off x="4286" y="2614"/>
                <a:ext cx="998" cy="99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65" name="Line 49"/>
            <p:cNvSpPr>
              <a:spLocks noChangeShapeType="1"/>
            </p:cNvSpPr>
            <p:nvPr/>
          </p:nvSpPr>
          <p:spPr bwMode="auto">
            <a:xfrm flipH="1">
              <a:off x="1927" y="3612"/>
              <a:ext cx="2359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2124075" y="333375"/>
            <a:ext cx="6264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accent2"/>
                </a:solidFill>
              </a:rPr>
              <a:t>Прямоугольник </a:t>
            </a:r>
            <a:r>
              <a:rPr lang="ru-RU" sz="2800" b="1" i="1">
                <a:solidFill>
                  <a:srgbClr val="FF3300"/>
                </a:solidFill>
              </a:rPr>
              <a:t>100,120,</a:t>
            </a:r>
            <a:r>
              <a:rPr lang="ru-RU" sz="2800" b="1" i="1">
                <a:solidFill>
                  <a:srgbClr val="009900"/>
                </a:solidFill>
              </a:rPr>
              <a:t>150,60</a:t>
            </a:r>
          </a:p>
        </p:txBody>
      </p:sp>
      <p:sp>
        <p:nvSpPr>
          <p:cNvPr id="9268" name="Oval 52"/>
          <p:cNvSpPr>
            <a:spLocks noChangeArrowheads="1"/>
          </p:cNvSpPr>
          <p:nvPr/>
        </p:nvSpPr>
        <p:spPr bwMode="auto">
          <a:xfrm>
            <a:off x="5076825" y="1557338"/>
            <a:ext cx="73025" cy="730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69" name="Oval 53"/>
          <p:cNvSpPr>
            <a:spLocks noChangeArrowheads="1"/>
          </p:cNvSpPr>
          <p:nvPr/>
        </p:nvSpPr>
        <p:spPr bwMode="auto">
          <a:xfrm>
            <a:off x="7164388" y="4076700"/>
            <a:ext cx="73025" cy="730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6" grpId="0"/>
      <p:bldP spid="9268" grpId="0" animBg="1"/>
      <p:bldP spid="92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0" y="441325"/>
            <a:ext cx="8893175" cy="6416675"/>
            <a:chOff x="0" y="278"/>
            <a:chExt cx="5602" cy="4042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431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</a:t>
              </a:r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748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20</a:t>
              </a:r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106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30</a:t>
              </a:r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2154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70</a:t>
              </a:r>
            </a:p>
          </p:txBody>
        </p:sp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1338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40</a:t>
              </a: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1610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50</a:t>
              </a: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1882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60</a:t>
              </a:r>
            </a:p>
          </p:txBody>
        </p: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242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80</a:t>
              </a:r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2766" y="414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90</a:t>
              </a:r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3016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100</a:t>
              </a: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3288" y="4147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110</a:t>
              </a:r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3606" y="4147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120</a:t>
              </a:r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3923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130</a:t>
              </a:r>
            </a:p>
          </p:txBody>
        </p:sp>
        <p:sp>
          <p:nvSpPr>
            <p:cNvPr id="10258" name="Text Box 18"/>
            <p:cNvSpPr txBox="1">
              <a:spLocks noChangeArrowheads="1"/>
            </p:cNvSpPr>
            <p:nvPr/>
          </p:nvSpPr>
          <p:spPr bwMode="auto">
            <a:xfrm>
              <a:off x="0" y="3521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20</a:t>
              </a:r>
            </a:p>
          </p:txBody>
        </p:sp>
        <p:sp>
          <p:nvSpPr>
            <p:cNvPr id="10259" name="Text Box 19"/>
            <p:cNvSpPr txBox="1">
              <a:spLocks noChangeArrowheads="1"/>
            </p:cNvSpPr>
            <p:nvPr/>
          </p:nvSpPr>
          <p:spPr bwMode="auto">
            <a:xfrm>
              <a:off x="0" y="370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</a:t>
              </a:r>
            </a:p>
          </p:txBody>
        </p:sp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0" y="3294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30</a:t>
              </a:r>
            </a:p>
          </p:txBody>
        </p:sp>
        <p:sp>
          <p:nvSpPr>
            <p:cNvPr id="10261" name="Text Box 21"/>
            <p:cNvSpPr txBox="1">
              <a:spLocks noChangeArrowheads="1"/>
            </p:cNvSpPr>
            <p:nvPr/>
          </p:nvSpPr>
          <p:spPr bwMode="auto">
            <a:xfrm>
              <a:off x="0" y="302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40</a:t>
              </a:r>
            </a:p>
          </p:txBody>
        </p:sp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4422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150</a:t>
              </a:r>
            </a:p>
          </p:txBody>
        </p:sp>
        <p:sp>
          <p:nvSpPr>
            <p:cNvPr id="10263" name="Text Box 23"/>
            <p:cNvSpPr txBox="1">
              <a:spLocks noChangeArrowheads="1"/>
            </p:cNvSpPr>
            <p:nvPr/>
          </p:nvSpPr>
          <p:spPr bwMode="auto">
            <a:xfrm>
              <a:off x="4150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140</a:t>
              </a:r>
            </a:p>
          </p:txBody>
        </p:sp>
        <p:sp>
          <p:nvSpPr>
            <p:cNvPr id="10264" name="Text Box 24"/>
            <p:cNvSpPr txBox="1">
              <a:spLocks noChangeArrowheads="1"/>
            </p:cNvSpPr>
            <p:nvPr/>
          </p:nvSpPr>
          <p:spPr bwMode="auto">
            <a:xfrm>
              <a:off x="4694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160</a:t>
              </a:r>
            </a:p>
          </p:txBody>
        </p:sp>
        <p:sp>
          <p:nvSpPr>
            <p:cNvPr id="10265" name="Text Box 25"/>
            <p:cNvSpPr txBox="1">
              <a:spLocks noChangeArrowheads="1"/>
            </p:cNvSpPr>
            <p:nvPr/>
          </p:nvSpPr>
          <p:spPr bwMode="auto">
            <a:xfrm>
              <a:off x="4967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170</a:t>
              </a:r>
            </a:p>
          </p:txBody>
        </p:sp>
        <p:sp>
          <p:nvSpPr>
            <p:cNvPr id="10266" name="Text Box 26"/>
            <p:cNvSpPr txBox="1">
              <a:spLocks noChangeArrowheads="1"/>
            </p:cNvSpPr>
            <p:nvPr/>
          </p:nvSpPr>
          <p:spPr bwMode="auto">
            <a:xfrm>
              <a:off x="5284" y="4147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180</a:t>
              </a:r>
            </a:p>
          </p:txBody>
        </p:sp>
        <p:sp>
          <p:nvSpPr>
            <p:cNvPr id="10267" name="Text Box 27"/>
            <p:cNvSpPr txBox="1">
              <a:spLocks noChangeArrowheads="1"/>
            </p:cNvSpPr>
            <p:nvPr/>
          </p:nvSpPr>
          <p:spPr bwMode="auto">
            <a:xfrm>
              <a:off x="0" y="2750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50</a:t>
              </a:r>
            </a:p>
          </p:txBody>
        </p:sp>
        <p:sp>
          <p:nvSpPr>
            <p:cNvPr id="10268" name="Text Box 28"/>
            <p:cNvSpPr txBox="1">
              <a:spLocks noChangeArrowheads="1"/>
            </p:cNvSpPr>
            <p:nvPr/>
          </p:nvSpPr>
          <p:spPr bwMode="auto">
            <a:xfrm>
              <a:off x="0" y="2523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60</a:t>
              </a:r>
            </a:p>
          </p:txBody>
        </p:sp>
        <p:sp>
          <p:nvSpPr>
            <p:cNvPr id="10269" name="Text Box 29"/>
            <p:cNvSpPr txBox="1">
              <a:spLocks noChangeArrowheads="1"/>
            </p:cNvSpPr>
            <p:nvPr/>
          </p:nvSpPr>
          <p:spPr bwMode="auto">
            <a:xfrm>
              <a:off x="0" y="2251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70</a:t>
              </a:r>
            </a:p>
          </p:txBody>
        </p:sp>
        <p:sp>
          <p:nvSpPr>
            <p:cNvPr id="10270" name="Text Box 30"/>
            <p:cNvSpPr txBox="1">
              <a:spLocks noChangeArrowheads="1"/>
            </p:cNvSpPr>
            <p:nvPr/>
          </p:nvSpPr>
          <p:spPr bwMode="auto">
            <a:xfrm>
              <a:off x="0" y="198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80</a:t>
              </a:r>
            </a:p>
          </p:txBody>
        </p:sp>
        <p:sp>
          <p:nvSpPr>
            <p:cNvPr id="10271" name="Text Box 31"/>
            <p:cNvSpPr txBox="1">
              <a:spLocks noChangeArrowheads="1"/>
            </p:cNvSpPr>
            <p:nvPr/>
          </p:nvSpPr>
          <p:spPr bwMode="auto">
            <a:xfrm>
              <a:off x="0" y="1752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90</a:t>
              </a:r>
            </a:p>
          </p:txBody>
        </p:sp>
        <p:sp>
          <p:nvSpPr>
            <p:cNvPr id="10272" name="Text Box 32"/>
            <p:cNvSpPr txBox="1">
              <a:spLocks noChangeArrowheads="1"/>
            </p:cNvSpPr>
            <p:nvPr/>
          </p:nvSpPr>
          <p:spPr bwMode="auto">
            <a:xfrm>
              <a:off x="0" y="1480"/>
              <a:ext cx="3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100</a:t>
              </a:r>
            </a:p>
          </p:txBody>
        </p:sp>
        <p:sp>
          <p:nvSpPr>
            <p:cNvPr id="10273" name="Text Box 33"/>
            <p:cNvSpPr txBox="1">
              <a:spLocks noChangeArrowheads="1"/>
            </p:cNvSpPr>
            <p:nvPr/>
          </p:nvSpPr>
          <p:spPr bwMode="auto">
            <a:xfrm>
              <a:off x="0" y="935"/>
              <a:ext cx="3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120</a:t>
              </a:r>
            </a:p>
          </p:txBody>
        </p:sp>
        <p:sp>
          <p:nvSpPr>
            <p:cNvPr id="10274" name="Text Box 34"/>
            <p:cNvSpPr txBox="1">
              <a:spLocks noChangeArrowheads="1"/>
            </p:cNvSpPr>
            <p:nvPr/>
          </p:nvSpPr>
          <p:spPr bwMode="auto">
            <a:xfrm>
              <a:off x="0" y="1207"/>
              <a:ext cx="3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110</a:t>
              </a:r>
            </a:p>
          </p:txBody>
        </p:sp>
        <p:sp>
          <p:nvSpPr>
            <p:cNvPr id="10275" name="Line 35"/>
            <p:cNvSpPr>
              <a:spLocks noChangeShapeType="1"/>
            </p:cNvSpPr>
            <p:nvPr/>
          </p:nvSpPr>
          <p:spPr bwMode="auto">
            <a:xfrm flipV="1">
              <a:off x="249" y="278"/>
              <a:ext cx="0" cy="37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76" name="Line 36"/>
            <p:cNvSpPr>
              <a:spLocks noChangeShapeType="1"/>
            </p:cNvSpPr>
            <p:nvPr/>
          </p:nvSpPr>
          <p:spPr bwMode="auto">
            <a:xfrm>
              <a:off x="249" y="4065"/>
              <a:ext cx="535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77" name="Group 37"/>
          <p:cNvGrpSpPr>
            <a:grpSpLocks/>
          </p:cNvGrpSpPr>
          <p:nvPr/>
        </p:nvGrpSpPr>
        <p:grpSpPr bwMode="auto">
          <a:xfrm>
            <a:off x="1258888" y="4149725"/>
            <a:ext cx="7129462" cy="1655763"/>
            <a:chOff x="793" y="2614"/>
            <a:chExt cx="4491" cy="1043"/>
          </a:xfrm>
        </p:grpSpPr>
        <p:grpSp>
          <p:nvGrpSpPr>
            <p:cNvPr id="10278" name="Group 38"/>
            <p:cNvGrpSpPr>
              <a:grpSpLocks/>
            </p:cNvGrpSpPr>
            <p:nvPr/>
          </p:nvGrpSpPr>
          <p:grpSpPr bwMode="auto">
            <a:xfrm>
              <a:off x="793" y="2614"/>
              <a:ext cx="4491" cy="1043"/>
              <a:chOff x="793" y="2614"/>
              <a:chExt cx="4491" cy="1043"/>
            </a:xfrm>
          </p:grpSpPr>
          <p:grpSp>
            <p:nvGrpSpPr>
              <p:cNvPr id="10279" name="Group 39"/>
              <p:cNvGrpSpPr>
                <a:grpSpLocks/>
              </p:cNvGrpSpPr>
              <p:nvPr/>
            </p:nvGrpSpPr>
            <p:grpSpPr bwMode="auto">
              <a:xfrm>
                <a:off x="793" y="2614"/>
                <a:ext cx="4491" cy="1043"/>
                <a:chOff x="793" y="2614"/>
                <a:chExt cx="4491" cy="1043"/>
              </a:xfrm>
            </p:grpSpPr>
            <p:grpSp>
              <p:nvGrpSpPr>
                <p:cNvPr id="10280" name="Group 40"/>
                <p:cNvGrpSpPr>
                  <a:grpSpLocks/>
                </p:cNvGrpSpPr>
                <p:nvPr/>
              </p:nvGrpSpPr>
              <p:grpSpPr bwMode="auto">
                <a:xfrm>
                  <a:off x="793" y="2614"/>
                  <a:ext cx="1225" cy="1043"/>
                  <a:chOff x="793" y="2614"/>
                  <a:chExt cx="1225" cy="1043"/>
                </a:xfrm>
              </p:grpSpPr>
              <p:sp>
                <p:nvSpPr>
                  <p:cNvPr id="1028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1927" y="3566"/>
                    <a:ext cx="91" cy="91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282" name="Line 4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93" y="2614"/>
                    <a:ext cx="1180" cy="998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283" name="Line 43"/>
                <p:cNvSpPr>
                  <a:spLocks noChangeShapeType="1"/>
                </p:cNvSpPr>
                <p:nvPr/>
              </p:nvSpPr>
              <p:spPr bwMode="auto">
                <a:xfrm>
                  <a:off x="793" y="2614"/>
                  <a:ext cx="4491" cy="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284" name="Line 44"/>
              <p:cNvSpPr>
                <a:spLocks noChangeShapeType="1"/>
              </p:cNvSpPr>
              <p:nvPr/>
            </p:nvSpPr>
            <p:spPr bwMode="auto">
              <a:xfrm flipH="1">
                <a:off x="4286" y="2614"/>
                <a:ext cx="998" cy="99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85" name="Line 45"/>
            <p:cNvSpPr>
              <a:spLocks noChangeShapeType="1"/>
            </p:cNvSpPr>
            <p:nvPr/>
          </p:nvSpPr>
          <p:spPr bwMode="auto">
            <a:xfrm flipH="1">
              <a:off x="1927" y="3612"/>
              <a:ext cx="2359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86" name="Group 46"/>
          <p:cNvGrpSpPr>
            <a:grpSpLocks/>
          </p:cNvGrpSpPr>
          <p:nvPr/>
        </p:nvGrpSpPr>
        <p:grpSpPr bwMode="auto">
          <a:xfrm>
            <a:off x="3059113" y="3175000"/>
            <a:ext cx="1944687" cy="974725"/>
            <a:chOff x="1927" y="2000"/>
            <a:chExt cx="1225" cy="614"/>
          </a:xfrm>
        </p:grpSpPr>
        <p:sp>
          <p:nvSpPr>
            <p:cNvPr id="10287" name="Line 47"/>
            <p:cNvSpPr>
              <a:spLocks noChangeShapeType="1"/>
            </p:cNvSpPr>
            <p:nvPr/>
          </p:nvSpPr>
          <p:spPr bwMode="auto">
            <a:xfrm>
              <a:off x="3152" y="2000"/>
              <a:ext cx="0" cy="59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8" name="Line 48"/>
            <p:cNvSpPr>
              <a:spLocks noChangeShapeType="1"/>
            </p:cNvSpPr>
            <p:nvPr/>
          </p:nvSpPr>
          <p:spPr bwMode="auto">
            <a:xfrm>
              <a:off x="1927" y="2024"/>
              <a:ext cx="0" cy="59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9" name="Line 49"/>
            <p:cNvSpPr>
              <a:spLocks noChangeShapeType="1"/>
            </p:cNvSpPr>
            <p:nvPr/>
          </p:nvSpPr>
          <p:spPr bwMode="auto">
            <a:xfrm>
              <a:off x="1927" y="2024"/>
              <a:ext cx="1225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90" name="Group 50"/>
          <p:cNvGrpSpPr>
            <a:grpSpLocks/>
          </p:cNvGrpSpPr>
          <p:nvPr/>
        </p:nvGrpSpPr>
        <p:grpSpPr bwMode="auto">
          <a:xfrm>
            <a:off x="5003800" y="1557338"/>
            <a:ext cx="2233613" cy="2592387"/>
            <a:chOff x="3152" y="981"/>
            <a:chExt cx="1407" cy="1633"/>
          </a:xfrm>
        </p:grpSpPr>
        <p:sp>
          <p:nvSpPr>
            <p:cNvPr id="10291" name="Oval 51"/>
            <p:cNvSpPr>
              <a:spLocks noChangeArrowheads="1"/>
            </p:cNvSpPr>
            <p:nvPr/>
          </p:nvSpPr>
          <p:spPr bwMode="auto">
            <a:xfrm>
              <a:off x="3152" y="981"/>
              <a:ext cx="46" cy="4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2" name="Oval 52"/>
            <p:cNvSpPr>
              <a:spLocks noChangeArrowheads="1"/>
            </p:cNvSpPr>
            <p:nvPr/>
          </p:nvSpPr>
          <p:spPr bwMode="auto">
            <a:xfrm>
              <a:off x="4513" y="2568"/>
              <a:ext cx="46" cy="4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2268538" y="333375"/>
            <a:ext cx="6119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accent2"/>
                </a:solidFill>
              </a:rPr>
              <a:t>Прямоугольник</a:t>
            </a:r>
            <a:r>
              <a:rPr lang="ru-RU" sz="2800" b="1" i="1"/>
              <a:t> </a:t>
            </a:r>
            <a:r>
              <a:rPr lang="ru-RU" sz="2800" b="1" i="1">
                <a:solidFill>
                  <a:srgbClr val="FF3300"/>
                </a:solidFill>
              </a:rPr>
              <a:t>100,120,</a:t>
            </a:r>
            <a:r>
              <a:rPr lang="ru-RU" sz="2800" b="1" i="1">
                <a:solidFill>
                  <a:srgbClr val="009900"/>
                </a:solidFill>
              </a:rPr>
              <a:t>150,60</a:t>
            </a:r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5003800" y="1557338"/>
            <a:ext cx="0" cy="16557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95" name="Line 55"/>
          <p:cNvSpPr>
            <a:spLocks noChangeShapeType="1"/>
          </p:cNvSpPr>
          <p:nvPr/>
        </p:nvSpPr>
        <p:spPr bwMode="auto">
          <a:xfrm>
            <a:off x="5003800" y="1557338"/>
            <a:ext cx="216058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96" name="Line 56"/>
          <p:cNvSpPr>
            <a:spLocks noChangeShapeType="1"/>
          </p:cNvSpPr>
          <p:nvPr/>
        </p:nvSpPr>
        <p:spPr bwMode="auto">
          <a:xfrm>
            <a:off x="7164388" y="1557338"/>
            <a:ext cx="0" cy="25923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4" grpId="0" animBg="1"/>
      <p:bldP spid="10295" grpId="0" animBg="1"/>
      <p:bldP spid="10296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370</Words>
  <Application>Microsoft Office PowerPoint</Application>
  <PresentationFormat>Экран (4:3)</PresentationFormat>
  <Paragraphs>346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Arial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Admin</cp:lastModifiedBy>
  <cp:revision>5</cp:revision>
  <dcterms:created xsi:type="dcterms:W3CDTF">2007-11-11T12:02:35Z</dcterms:created>
  <dcterms:modified xsi:type="dcterms:W3CDTF">2015-01-03T21:09:33Z</dcterms:modified>
</cp:coreProperties>
</file>