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26" r:id="rId4"/>
    <p:sldId id="327" r:id="rId5"/>
    <p:sldId id="328" r:id="rId6"/>
    <p:sldId id="329" r:id="rId7"/>
    <p:sldId id="332" r:id="rId8"/>
    <p:sldId id="333" r:id="rId9"/>
    <p:sldId id="350" r:id="rId10"/>
    <p:sldId id="351" r:id="rId11"/>
    <p:sldId id="353" r:id="rId12"/>
    <p:sldId id="352" r:id="rId13"/>
    <p:sldId id="354" r:id="rId14"/>
    <p:sldId id="315" r:id="rId15"/>
    <p:sldId id="28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009900"/>
    <a:srgbClr val="0000FF"/>
    <a:srgbClr val="006666"/>
    <a:srgbClr val="969696"/>
    <a:srgbClr val="CCCCFF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306" autoAdjust="0"/>
    <p:restoredTop sz="94660"/>
  </p:normalViewPr>
  <p:slideViewPr>
    <p:cSldViewPr>
      <p:cViewPr varScale="1">
        <p:scale>
          <a:sx n="72" d="100"/>
          <a:sy n="72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0"/>
    </p:cViewPr>
  </p:sorterViewPr>
  <p:notesViewPr>
    <p:cSldViewPr>
      <p:cViewPr varScale="1">
        <p:scale>
          <a:sx n="59" d="100"/>
          <a:sy n="59" d="100"/>
        </p:scale>
        <p:origin x="-193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D172D8-0773-420B-94D9-E3D5FCDADA9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47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EC0FCD-20D4-4923-AAA9-839AB0517B7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8329E5-DBFA-4A1B-B8E8-03854EBBE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8D3EA-9F8A-4DE2-B291-F7D7F0F1DB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DB30B-9E53-4CF2-BB2E-DD964D016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4A649A-29B4-4918-9F20-501D7A82E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6A3D1-546A-493F-8816-76D43AC01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19F9-3A3E-42EE-87B1-E85E8C6BEA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C8D5198-691C-40D1-B9F2-B3129015FA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D602-A725-4A24-935A-3B08359A62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251C-5E8D-4DC6-A1F5-09520B6DD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92EC0-9A8D-4FC1-8750-014E9987D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40A1A-5FDF-4F05-99DC-493D2ED3B2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F13F7A-883E-4499-AE0F-29D4CED35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slide" Target="slide9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slide" Target="slide9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slide" Target="slide9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slide" Target="slide9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fotki.yandex.ru/users/val-pryanikova/view/543773/?page=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468313" y="476250"/>
            <a:ext cx="1825625" cy="379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7C80"/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>
            <a:off x="539552" y="-243408"/>
            <a:ext cx="5399087" cy="450646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endParaRPr lang="ru-RU" sz="3600" b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Times New Roman"/>
            </a:endParaRP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Times New Roman"/>
              </a:rPr>
              <a:t>Треугольники</a:t>
            </a:r>
          </a:p>
          <a:p>
            <a:pPr algn="ctr"/>
            <a:r>
              <a:rPr lang="ru-RU" sz="36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Times New Roman"/>
              </a:rPr>
              <a:t>Признаки и свойства</a:t>
            </a:r>
            <a:endParaRPr lang="ru-RU" sz="3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  <a:cs typeface="Times New Roman"/>
            </a:endParaRPr>
          </a:p>
        </p:txBody>
      </p:sp>
      <p:pic>
        <p:nvPicPr>
          <p:cNvPr id="10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5796136" y="3645024"/>
            <a:ext cx="3168352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Oval 2"/>
          <p:cNvSpPr>
            <a:spLocks noChangeArrowheads="1"/>
          </p:cNvSpPr>
          <p:nvPr/>
        </p:nvSpPr>
        <p:spPr bwMode="auto">
          <a:xfrm>
            <a:off x="107504" y="116632"/>
            <a:ext cx="935038" cy="914400"/>
          </a:xfrm>
          <a:prstGeom prst="ellipse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Times New Roman" pitchFamily="18" charset="0"/>
              </a:rPr>
              <a:t>1</a:t>
            </a:r>
            <a:r>
              <a:rPr lang="ru-RU" sz="2800" b="1" dirty="0" smtClean="0">
                <a:latin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6804025" y="184467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2051050" y="49418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6300788" y="53736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1323" name="Freeform 11"/>
          <p:cNvSpPr>
            <a:spLocks/>
          </p:cNvSpPr>
          <p:nvPr/>
        </p:nvSpPr>
        <p:spPr bwMode="auto">
          <a:xfrm rot="-1867640">
            <a:off x="1979613" y="1196975"/>
            <a:ext cx="5273675" cy="4895850"/>
          </a:xfrm>
          <a:custGeom>
            <a:avLst/>
            <a:gdLst/>
            <a:ahLst/>
            <a:cxnLst>
              <a:cxn ang="0">
                <a:pos x="0" y="1149"/>
              </a:cxn>
              <a:cxn ang="0">
                <a:pos x="1004" y="0"/>
              </a:cxn>
              <a:cxn ang="0">
                <a:pos x="1756" y="2280"/>
              </a:cxn>
              <a:cxn ang="0">
                <a:pos x="2868" y="1144"/>
              </a:cxn>
              <a:cxn ang="0">
                <a:pos x="8" y="1149"/>
              </a:cxn>
            </a:cxnLst>
            <a:rect l="0" t="0" r="r" b="b"/>
            <a:pathLst>
              <a:path w="2868" h="2280">
                <a:moveTo>
                  <a:pt x="0" y="1149"/>
                </a:moveTo>
                <a:lnTo>
                  <a:pt x="1004" y="0"/>
                </a:lnTo>
                <a:lnTo>
                  <a:pt x="1756" y="2280"/>
                </a:lnTo>
                <a:lnTo>
                  <a:pt x="2868" y="1144"/>
                </a:lnTo>
                <a:lnTo>
                  <a:pt x="8" y="1149"/>
                </a:lnTo>
              </a:path>
            </a:pathLst>
          </a:custGeom>
          <a:noFill/>
          <a:ln w="57150">
            <a:solidFill>
              <a:srgbClr val="00B0F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1324" name="Text Box 12"/>
          <p:cNvSpPr txBox="1">
            <a:spLocks noChangeArrowheads="1"/>
          </p:cNvSpPr>
          <p:nvPr/>
        </p:nvSpPr>
        <p:spPr bwMode="auto">
          <a:xfrm>
            <a:off x="2124075" y="13414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4283075" y="37179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O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2124075" y="32861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5</a:t>
            </a:r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5148263" y="45100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4</a:t>
            </a:r>
          </a:p>
        </p:txBody>
      </p:sp>
      <p:sp>
        <p:nvSpPr>
          <p:cNvPr id="141330" name="Freeform 18"/>
          <p:cNvSpPr>
            <a:spLocks/>
          </p:cNvSpPr>
          <p:nvPr/>
        </p:nvSpPr>
        <p:spPr bwMode="auto">
          <a:xfrm>
            <a:off x="3419475" y="42211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1331" name="Freeform 19"/>
          <p:cNvSpPr>
            <a:spLocks/>
          </p:cNvSpPr>
          <p:nvPr/>
        </p:nvSpPr>
        <p:spPr bwMode="auto">
          <a:xfrm>
            <a:off x="3492500" y="42211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1332" name="Freeform 20"/>
          <p:cNvSpPr>
            <a:spLocks/>
          </p:cNvSpPr>
          <p:nvPr/>
        </p:nvSpPr>
        <p:spPr bwMode="auto">
          <a:xfrm>
            <a:off x="5578475" y="29257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1333" name="Freeform 21"/>
          <p:cNvSpPr>
            <a:spLocks/>
          </p:cNvSpPr>
          <p:nvPr/>
        </p:nvSpPr>
        <p:spPr bwMode="auto">
          <a:xfrm>
            <a:off x="5651500" y="29257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1335" name="Rectangle 23"/>
          <p:cNvSpPr>
            <a:spLocks noChangeArrowheads="1"/>
          </p:cNvSpPr>
          <p:nvPr/>
        </p:nvSpPr>
        <p:spPr bwMode="auto">
          <a:xfrm>
            <a:off x="1116013" y="188913"/>
            <a:ext cx="7777162" cy="6477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Найти:  </a:t>
            </a:r>
            <a:endParaRPr lang="ru-RU" sz="3600">
              <a:latin typeface="Times New Roman" pitchFamily="18" charset="0"/>
            </a:endParaRPr>
          </a:p>
        </p:txBody>
      </p:sp>
      <p:graphicFrame>
        <p:nvGraphicFramePr>
          <p:cNvPr id="141337" name="Object 25"/>
          <p:cNvGraphicFramePr>
            <a:graphicFrameLocks noChangeAspect="1"/>
          </p:cNvGraphicFramePr>
          <p:nvPr>
            <p:ph sz="half" idx="1"/>
          </p:nvPr>
        </p:nvGraphicFramePr>
        <p:xfrm>
          <a:off x="2771775" y="188913"/>
          <a:ext cx="933450" cy="700087"/>
        </p:xfrm>
        <a:graphic>
          <a:graphicData uri="http://schemas.openxmlformats.org/presentationml/2006/ole">
            <p:oleObj spid="_x0000_s141337" name="Формула" r:id="rId3" imgW="304560" imgH="228600" progId="Equation.3">
              <p:embed/>
            </p:oleObj>
          </a:graphicData>
        </a:graphic>
      </p:graphicFrame>
      <p:sp>
        <p:nvSpPr>
          <p:cNvPr id="141345" name="Freeform 33"/>
          <p:cNvSpPr>
            <a:spLocks/>
          </p:cNvSpPr>
          <p:nvPr/>
        </p:nvSpPr>
        <p:spPr bwMode="auto">
          <a:xfrm>
            <a:off x="3563938" y="2852738"/>
            <a:ext cx="228600" cy="228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</a:cxnLst>
            <a:rect l="0" t="0" r="r" b="b"/>
            <a:pathLst>
              <a:path w="144" h="144">
                <a:moveTo>
                  <a:pt x="144" y="0"/>
                </a:moveTo>
                <a:lnTo>
                  <a:pt x="0" y="14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1346" name="Freeform 34"/>
          <p:cNvSpPr>
            <a:spLocks/>
          </p:cNvSpPr>
          <p:nvPr/>
        </p:nvSpPr>
        <p:spPr bwMode="auto">
          <a:xfrm>
            <a:off x="5219700" y="4365625"/>
            <a:ext cx="228600" cy="228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</a:cxnLst>
            <a:rect l="0" t="0" r="r" b="b"/>
            <a:pathLst>
              <a:path w="144" h="144">
                <a:moveTo>
                  <a:pt x="144" y="0"/>
                </a:moveTo>
                <a:lnTo>
                  <a:pt x="0" y="14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1347" name="Text Box 35"/>
          <p:cNvSpPr txBox="1">
            <a:spLocks noChangeArrowheads="1"/>
          </p:cNvSpPr>
          <p:nvPr/>
        </p:nvSpPr>
        <p:spPr bwMode="auto">
          <a:xfrm>
            <a:off x="5364163" y="24209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3</a:t>
            </a:r>
          </a:p>
        </p:txBody>
      </p:sp>
      <p:pic>
        <p:nvPicPr>
          <p:cNvPr id="24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7236296" y="332656"/>
            <a:ext cx="1691680" cy="1872208"/>
          </a:xfrm>
          <a:prstGeom prst="rect">
            <a:avLst/>
          </a:prstGeom>
          <a:noFill/>
        </p:spPr>
      </p:pic>
      <p:sp>
        <p:nvSpPr>
          <p:cNvPr id="21" name="Развернутая стрелка 20">
            <a:hlinkClick r:id="rId5" action="ppaction://hlinksldjump"/>
          </p:cNvPr>
          <p:cNvSpPr/>
          <p:nvPr/>
        </p:nvSpPr>
        <p:spPr>
          <a:xfrm rot="10800000">
            <a:off x="8286776" y="6357958"/>
            <a:ext cx="428628" cy="21431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право стрелка 21">
            <a:hlinkClick r:id="rId6" action="ppaction://hlinksldjump"/>
          </p:cNvPr>
          <p:cNvSpPr/>
          <p:nvPr/>
        </p:nvSpPr>
        <p:spPr>
          <a:xfrm>
            <a:off x="8215338" y="5000636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331913" y="27082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2195513" y="56610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7019925" y="40767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6156325" y="12684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3995738" y="33575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7</a:t>
            </a:r>
          </a:p>
        </p:txBody>
      </p:sp>
      <p:sp>
        <p:nvSpPr>
          <p:cNvPr id="143372" name="Freeform 12"/>
          <p:cNvSpPr>
            <a:spLocks/>
          </p:cNvSpPr>
          <p:nvPr/>
        </p:nvSpPr>
        <p:spPr bwMode="auto">
          <a:xfrm>
            <a:off x="3778250" y="23495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373" name="Freeform 13"/>
          <p:cNvSpPr>
            <a:spLocks/>
          </p:cNvSpPr>
          <p:nvPr/>
        </p:nvSpPr>
        <p:spPr bwMode="auto">
          <a:xfrm>
            <a:off x="3851275" y="23495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374" name="Freeform 14"/>
          <p:cNvSpPr>
            <a:spLocks/>
          </p:cNvSpPr>
          <p:nvPr/>
        </p:nvSpPr>
        <p:spPr bwMode="auto">
          <a:xfrm>
            <a:off x="4714875" y="48688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375" name="Freeform 15"/>
          <p:cNvSpPr>
            <a:spLocks/>
          </p:cNvSpPr>
          <p:nvPr/>
        </p:nvSpPr>
        <p:spPr bwMode="auto">
          <a:xfrm>
            <a:off x="4787900" y="48688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376" name="Rectangle 16"/>
          <p:cNvSpPr>
            <a:spLocks noChangeArrowheads="1"/>
          </p:cNvSpPr>
          <p:nvPr/>
        </p:nvSpPr>
        <p:spPr bwMode="auto">
          <a:xfrm>
            <a:off x="1116013" y="188913"/>
            <a:ext cx="7777162" cy="6477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dirty="0">
                <a:latin typeface="Times New Roman" pitchFamily="18" charset="0"/>
              </a:rPr>
              <a:t>Найти:  </a:t>
            </a:r>
            <a:endParaRPr lang="ru-RU" sz="3600" dirty="0">
              <a:latin typeface="Times New Roman" pitchFamily="18" charset="0"/>
            </a:endParaRPr>
          </a:p>
        </p:txBody>
      </p:sp>
      <p:graphicFrame>
        <p:nvGraphicFramePr>
          <p:cNvPr id="143377" name="Object 17"/>
          <p:cNvGraphicFramePr>
            <a:graphicFrameLocks noChangeAspect="1"/>
          </p:cNvGraphicFramePr>
          <p:nvPr>
            <p:ph sz="half" idx="1"/>
          </p:nvPr>
        </p:nvGraphicFramePr>
        <p:xfrm>
          <a:off x="2771775" y="203200"/>
          <a:ext cx="933450" cy="671513"/>
        </p:xfrm>
        <a:graphic>
          <a:graphicData uri="http://schemas.openxmlformats.org/presentationml/2006/ole">
            <p:oleObj spid="_x0000_s143377" name="Формула" r:id="rId3" imgW="317160" imgH="228600" progId="Equation.3">
              <p:embed/>
            </p:oleObj>
          </a:graphicData>
        </a:graphic>
      </p:graphicFrame>
      <p:sp>
        <p:nvSpPr>
          <p:cNvPr id="143380" name="Freeform 20"/>
          <p:cNvSpPr>
            <a:spLocks/>
          </p:cNvSpPr>
          <p:nvPr/>
        </p:nvSpPr>
        <p:spPr bwMode="auto">
          <a:xfrm>
            <a:off x="2051050" y="4437063"/>
            <a:ext cx="228600" cy="228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</a:cxnLst>
            <a:rect l="0" t="0" r="r" b="b"/>
            <a:pathLst>
              <a:path w="144" h="144">
                <a:moveTo>
                  <a:pt x="144" y="0"/>
                </a:moveTo>
                <a:lnTo>
                  <a:pt x="0" y="14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381" name="Freeform 21"/>
          <p:cNvSpPr>
            <a:spLocks/>
          </p:cNvSpPr>
          <p:nvPr/>
        </p:nvSpPr>
        <p:spPr bwMode="auto">
          <a:xfrm>
            <a:off x="6516688" y="2997200"/>
            <a:ext cx="228600" cy="228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</a:cxnLst>
            <a:rect l="0" t="0" r="r" b="b"/>
            <a:pathLst>
              <a:path w="144" h="144">
                <a:moveTo>
                  <a:pt x="144" y="0"/>
                </a:moveTo>
                <a:lnTo>
                  <a:pt x="0" y="14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383" name="Rectangle 23"/>
          <p:cNvSpPr>
            <a:spLocks noChangeArrowheads="1"/>
          </p:cNvSpPr>
          <p:nvPr/>
        </p:nvSpPr>
        <p:spPr bwMode="auto">
          <a:xfrm rot="-1040345">
            <a:off x="2051050" y="2349500"/>
            <a:ext cx="4681538" cy="2735263"/>
          </a:xfrm>
          <a:prstGeom prst="rect">
            <a:avLst/>
          </a:prstGeom>
          <a:noFill/>
          <a:ln w="508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84" name="Freeform 24"/>
          <p:cNvSpPr>
            <a:spLocks/>
          </p:cNvSpPr>
          <p:nvPr/>
        </p:nvSpPr>
        <p:spPr bwMode="auto">
          <a:xfrm>
            <a:off x="2552700" y="1727200"/>
            <a:ext cx="3657600" cy="3987800"/>
          </a:xfrm>
          <a:custGeom>
            <a:avLst/>
            <a:gdLst/>
            <a:ahLst/>
            <a:cxnLst>
              <a:cxn ang="0">
                <a:pos x="0" y="2512"/>
              </a:cxn>
              <a:cxn ang="0">
                <a:pos x="2304" y="0"/>
              </a:cxn>
            </a:cxnLst>
            <a:rect l="0" t="0" r="r" b="b"/>
            <a:pathLst>
              <a:path w="2304" h="2512">
                <a:moveTo>
                  <a:pt x="0" y="2512"/>
                </a:moveTo>
                <a:lnTo>
                  <a:pt x="230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385" name="Text Box 25"/>
          <p:cNvSpPr txBox="1">
            <a:spLocks noChangeArrowheads="1"/>
          </p:cNvSpPr>
          <p:nvPr/>
        </p:nvSpPr>
        <p:spPr bwMode="auto">
          <a:xfrm>
            <a:off x="4787900" y="50133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6</a:t>
            </a:r>
          </a:p>
        </p:txBody>
      </p:sp>
      <p:sp>
        <p:nvSpPr>
          <p:cNvPr id="143386" name="Text Box 26"/>
          <p:cNvSpPr txBox="1">
            <a:spLocks noChangeArrowheads="1"/>
          </p:cNvSpPr>
          <p:nvPr/>
        </p:nvSpPr>
        <p:spPr bwMode="auto">
          <a:xfrm>
            <a:off x="1763713" y="42926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4</a:t>
            </a:r>
          </a:p>
        </p:txBody>
      </p:sp>
      <p:pic>
        <p:nvPicPr>
          <p:cNvPr id="24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7308304" y="332656"/>
            <a:ext cx="1691680" cy="1872208"/>
          </a:xfrm>
          <a:prstGeom prst="rect">
            <a:avLst/>
          </a:prstGeom>
          <a:noFill/>
        </p:spPr>
      </p:pic>
      <p:sp>
        <p:nvSpPr>
          <p:cNvPr id="21" name="Развернутая стрелка 20">
            <a:hlinkClick r:id="rId5" action="ppaction://hlinksldjump"/>
          </p:cNvPr>
          <p:cNvSpPr/>
          <p:nvPr/>
        </p:nvSpPr>
        <p:spPr>
          <a:xfrm rot="10800000">
            <a:off x="8358214" y="5786454"/>
            <a:ext cx="428628" cy="285752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право стрелка 21">
            <a:hlinkClick r:id="rId6" action="ppaction://hlinksldjump"/>
          </p:cNvPr>
          <p:cNvSpPr/>
          <p:nvPr/>
        </p:nvSpPr>
        <p:spPr>
          <a:xfrm>
            <a:off x="8215338" y="4500570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</a:endParaRPr>
          </a:p>
        </p:txBody>
      </p:sp>
      <p:grpSp>
        <p:nvGrpSpPr>
          <p:cNvPr id="142392" name="Group 56"/>
          <p:cNvGrpSpPr>
            <a:grpSpLocks/>
          </p:cNvGrpSpPr>
          <p:nvPr/>
        </p:nvGrpSpPr>
        <p:grpSpPr bwMode="auto">
          <a:xfrm>
            <a:off x="1116013" y="188913"/>
            <a:ext cx="7777162" cy="647700"/>
            <a:chOff x="703" y="119"/>
            <a:chExt cx="4899" cy="408"/>
          </a:xfrm>
        </p:grpSpPr>
        <p:sp>
          <p:nvSpPr>
            <p:cNvPr id="142352" name="Rectangle 16"/>
            <p:cNvSpPr>
              <a:spLocks noChangeArrowheads="1"/>
            </p:cNvSpPr>
            <p:nvPr/>
          </p:nvSpPr>
          <p:spPr bwMode="auto">
            <a:xfrm>
              <a:off x="703" y="119"/>
              <a:ext cx="4899" cy="408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 dirty="0">
                  <a:latin typeface="Times New Roman" pitchFamily="18" charset="0"/>
                </a:rPr>
                <a:t>Доказать:  </a:t>
              </a:r>
              <a:endParaRPr lang="ru-RU" sz="3600" dirty="0">
                <a:latin typeface="Times New Roman" pitchFamily="18" charset="0"/>
              </a:endParaRPr>
            </a:p>
          </p:txBody>
        </p:sp>
        <p:graphicFrame>
          <p:nvGraphicFramePr>
            <p:cNvPr id="142353" name="Object 17"/>
            <p:cNvGraphicFramePr>
              <a:graphicFrameLocks noChangeAspect="1"/>
            </p:cNvGraphicFramePr>
            <p:nvPr/>
          </p:nvGraphicFramePr>
          <p:xfrm>
            <a:off x="2018" y="164"/>
            <a:ext cx="2041" cy="328"/>
          </p:xfrm>
          <a:graphic>
            <a:graphicData uri="http://schemas.openxmlformats.org/presentationml/2006/ole">
              <p:oleObj spid="_x0000_s142353" name="Формула" r:id="rId3" imgW="1028520" imgH="164880" progId="Equation.3">
                <p:embed/>
              </p:oleObj>
            </a:graphicData>
          </a:graphic>
        </p:graphicFrame>
      </p:grpSp>
      <p:sp>
        <p:nvSpPr>
          <p:cNvPr id="142359" name="Text Box 23"/>
          <p:cNvSpPr txBox="1">
            <a:spLocks noChangeArrowheads="1"/>
          </p:cNvSpPr>
          <p:nvPr/>
        </p:nvSpPr>
        <p:spPr bwMode="auto">
          <a:xfrm>
            <a:off x="4354513" y="55895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2371" name="Freeform 35"/>
          <p:cNvSpPr>
            <a:spLocks/>
          </p:cNvSpPr>
          <p:nvPr/>
        </p:nvSpPr>
        <p:spPr bwMode="auto">
          <a:xfrm>
            <a:off x="3403600" y="1536700"/>
            <a:ext cx="1154113" cy="4038600"/>
          </a:xfrm>
          <a:custGeom>
            <a:avLst/>
            <a:gdLst/>
            <a:ahLst/>
            <a:cxnLst>
              <a:cxn ang="0">
                <a:pos x="0" y="1408"/>
              </a:cxn>
              <a:cxn ang="0">
                <a:pos x="727" y="0"/>
              </a:cxn>
              <a:cxn ang="0">
                <a:pos x="719" y="2544"/>
              </a:cxn>
              <a:cxn ang="0">
                <a:pos x="8" y="1408"/>
              </a:cxn>
            </a:cxnLst>
            <a:rect l="0" t="0" r="r" b="b"/>
            <a:pathLst>
              <a:path w="727" h="2544">
                <a:moveTo>
                  <a:pt x="0" y="1408"/>
                </a:moveTo>
                <a:lnTo>
                  <a:pt x="727" y="0"/>
                </a:lnTo>
                <a:lnTo>
                  <a:pt x="719" y="2544"/>
                </a:lnTo>
                <a:lnTo>
                  <a:pt x="8" y="1408"/>
                </a:lnTo>
              </a:path>
            </a:pathLst>
          </a:custGeom>
          <a:solidFill>
            <a:srgbClr val="92D050"/>
          </a:solidFill>
          <a:ln w="9525">
            <a:solidFill>
              <a:srgbClr val="80008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72" name="Freeform 36"/>
          <p:cNvSpPr>
            <a:spLocks/>
          </p:cNvSpPr>
          <p:nvPr/>
        </p:nvSpPr>
        <p:spPr bwMode="auto">
          <a:xfrm>
            <a:off x="4583113" y="1549400"/>
            <a:ext cx="1131887" cy="4064000"/>
          </a:xfrm>
          <a:custGeom>
            <a:avLst/>
            <a:gdLst/>
            <a:ahLst/>
            <a:cxnLst>
              <a:cxn ang="0">
                <a:pos x="705" y="1384"/>
              </a:cxn>
              <a:cxn ang="0">
                <a:pos x="0" y="0"/>
              </a:cxn>
              <a:cxn ang="0">
                <a:pos x="0" y="2560"/>
              </a:cxn>
              <a:cxn ang="0">
                <a:pos x="713" y="1392"/>
              </a:cxn>
            </a:cxnLst>
            <a:rect l="0" t="0" r="r" b="b"/>
            <a:pathLst>
              <a:path w="713" h="2560">
                <a:moveTo>
                  <a:pt x="705" y="1384"/>
                </a:moveTo>
                <a:lnTo>
                  <a:pt x="0" y="0"/>
                </a:lnTo>
                <a:lnTo>
                  <a:pt x="0" y="2560"/>
                </a:lnTo>
                <a:lnTo>
                  <a:pt x="713" y="1392"/>
                </a:lnTo>
              </a:path>
            </a:pathLst>
          </a:custGeom>
          <a:solidFill>
            <a:srgbClr val="FFFF00"/>
          </a:solidFill>
          <a:ln w="9525">
            <a:solidFill>
              <a:srgbClr val="80008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73" name="Text Box 37"/>
          <p:cNvSpPr txBox="1">
            <a:spLocks noChangeArrowheads="1"/>
          </p:cNvSpPr>
          <p:nvPr/>
        </p:nvSpPr>
        <p:spPr bwMode="auto">
          <a:xfrm>
            <a:off x="4354513" y="9810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42374" name="Text Box 38"/>
          <p:cNvSpPr txBox="1">
            <a:spLocks noChangeArrowheads="1"/>
          </p:cNvSpPr>
          <p:nvPr/>
        </p:nvSpPr>
        <p:spPr bwMode="auto">
          <a:xfrm>
            <a:off x="2193925" y="55895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42375" name="Text Box 39"/>
          <p:cNvSpPr txBox="1">
            <a:spLocks noChangeArrowheads="1"/>
          </p:cNvSpPr>
          <p:nvPr/>
        </p:nvSpPr>
        <p:spPr bwMode="auto">
          <a:xfrm>
            <a:off x="6442075" y="55895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42376" name="Text Box 40"/>
          <p:cNvSpPr txBox="1">
            <a:spLocks noChangeArrowheads="1"/>
          </p:cNvSpPr>
          <p:nvPr/>
        </p:nvSpPr>
        <p:spPr bwMode="auto">
          <a:xfrm>
            <a:off x="2914650" y="35734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K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2377" name="AutoShape 41"/>
          <p:cNvSpPr>
            <a:spLocks noChangeArrowheads="1"/>
          </p:cNvSpPr>
          <p:nvPr/>
        </p:nvSpPr>
        <p:spPr bwMode="auto">
          <a:xfrm>
            <a:off x="2409825" y="1484313"/>
            <a:ext cx="4321175" cy="4175125"/>
          </a:xfrm>
          <a:prstGeom prst="triangle">
            <a:avLst>
              <a:gd name="adj" fmla="val 50000"/>
            </a:avLst>
          </a:prstGeom>
          <a:noFill/>
          <a:ln w="508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2378" name="Freeform 42"/>
          <p:cNvSpPr>
            <a:spLocks/>
          </p:cNvSpPr>
          <p:nvPr/>
        </p:nvSpPr>
        <p:spPr bwMode="auto">
          <a:xfrm>
            <a:off x="3378200" y="3759200"/>
            <a:ext cx="2349500" cy="1905000"/>
          </a:xfrm>
          <a:custGeom>
            <a:avLst/>
            <a:gdLst/>
            <a:ahLst/>
            <a:cxnLst>
              <a:cxn ang="0">
                <a:pos x="1480" y="0"/>
              </a:cxn>
              <a:cxn ang="0">
                <a:pos x="751" y="1200"/>
              </a:cxn>
              <a:cxn ang="0">
                <a:pos x="0" y="0"/>
              </a:cxn>
            </a:cxnLst>
            <a:rect l="0" t="0" r="r" b="b"/>
            <a:pathLst>
              <a:path w="1480" h="1200">
                <a:moveTo>
                  <a:pt x="1480" y="0"/>
                </a:moveTo>
                <a:lnTo>
                  <a:pt x="751" y="1200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80" name="Freeform 44"/>
          <p:cNvSpPr>
            <a:spLocks/>
          </p:cNvSpPr>
          <p:nvPr/>
        </p:nvSpPr>
        <p:spPr bwMode="auto">
          <a:xfrm>
            <a:off x="3344863" y="55165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81" name="Freeform 45"/>
          <p:cNvSpPr>
            <a:spLocks/>
          </p:cNvSpPr>
          <p:nvPr/>
        </p:nvSpPr>
        <p:spPr bwMode="auto">
          <a:xfrm>
            <a:off x="3417888" y="55165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82" name="Freeform 46"/>
          <p:cNvSpPr>
            <a:spLocks/>
          </p:cNvSpPr>
          <p:nvPr/>
        </p:nvSpPr>
        <p:spPr bwMode="auto">
          <a:xfrm>
            <a:off x="5505450" y="55165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83" name="Freeform 47"/>
          <p:cNvSpPr>
            <a:spLocks/>
          </p:cNvSpPr>
          <p:nvPr/>
        </p:nvSpPr>
        <p:spPr bwMode="auto">
          <a:xfrm>
            <a:off x="5578475" y="55165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86" name="Text Box 50"/>
          <p:cNvSpPr txBox="1">
            <a:spLocks noChangeArrowheads="1"/>
          </p:cNvSpPr>
          <p:nvPr/>
        </p:nvSpPr>
        <p:spPr bwMode="auto">
          <a:xfrm>
            <a:off x="5867400" y="3573463"/>
            <a:ext cx="500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М</a:t>
            </a:r>
          </a:p>
        </p:txBody>
      </p:sp>
      <p:sp>
        <p:nvSpPr>
          <p:cNvPr id="142387" name="Freeform 51"/>
          <p:cNvSpPr>
            <a:spLocks/>
          </p:cNvSpPr>
          <p:nvPr/>
        </p:nvSpPr>
        <p:spPr bwMode="auto">
          <a:xfrm>
            <a:off x="4570413" y="1485900"/>
            <a:ext cx="1587" cy="4140200"/>
          </a:xfrm>
          <a:custGeom>
            <a:avLst/>
            <a:gdLst/>
            <a:ahLst/>
            <a:cxnLst>
              <a:cxn ang="0">
                <a:pos x="0" y="2608"/>
              </a:cxn>
              <a:cxn ang="0">
                <a:pos x="0" y="0"/>
              </a:cxn>
            </a:cxnLst>
            <a:rect l="0" t="0" r="r" b="b"/>
            <a:pathLst>
              <a:path w="1" h="2608">
                <a:moveTo>
                  <a:pt x="0" y="2608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88" name="Freeform 52"/>
          <p:cNvSpPr>
            <a:spLocks/>
          </p:cNvSpPr>
          <p:nvPr/>
        </p:nvSpPr>
        <p:spPr bwMode="auto">
          <a:xfrm>
            <a:off x="3562350" y="3141663"/>
            <a:ext cx="2730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" y="0"/>
              </a:cxn>
            </a:cxnLst>
            <a:rect l="0" t="0" r="r" b="b"/>
            <a:pathLst>
              <a:path w="172" h="1">
                <a:moveTo>
                  <a:pt x="0" y="0"/>
                </a:moveTo>
                <a:lnTo>
                  <a:pt x="17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89" name="Freeform 53"/>
          <p:cNvSpPr>
            <a:spLocks/>
          </p:cNvSpPr>
          <p:nvPr/>
        </p:nvSpPr>
        <p:spPr bwMode="auto">
          <a:xfrm>
            <a:off x="2700338" y="4797425"/>
            <a:ext cx="2730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" y="0"/>
              </a:cxn>
            </a:cxnLst>
            <a:rect l="0" t="0" r="r" b="b"/>
            <a:pathLst>
              <a:path w="172" h="1">
                <a:moveTo>
                  <a:pt x="0" y="0"/>
                </a:moveTo>
                <a:lnTo>
                  <a:pt x="17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90" name="Freeform 54"/>
          <p:cNvSpPr>
            <a:spLocks/>
          </p:cNvSpPr>
          <p:nvPr/>
        </p:nvSpPr>
        <p:spPr bwMode="auto">
          <a:xfrm>
            <a:off x="6156325" y="4797425"/>
            <a:ext cx="2730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" y="0"/>
              </a:cxn>
            </a:cxnLst>
            <a:rect l="0" t="0" r="r" b="b"/>
            <a:pathLst>
              <a:path w="172" h="1">
                <a:moveTo>
                  <a:pt x="0" y="0"/>
                </a:moveTo>
                <a:lnTo>
                  <a:pt x="17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91" name="Freeform 55"/>
          <p:cNvSpPr>
            <a:spLocks/>
          </p:cNvSpPr>
          <p:nvPr/>
        </p:nvSpPr>
        <p:spPr bwMode="auto">
          <a:xfrm>
            <a:off x="5291138" y="3141663"/>
            <a:ext cx="2730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" y="0"/>
              </a:cxn>
            </a:cxnLst>
            <a:rect l="0" t="0" r="r" b="b"/>
            <a:pathLst>
              <a:path w="172" h="1">
                <a:moveTo>
                  <a:pt x="0" y="0"/>
                </a:moveTo>
                <a:lnTo>
                  <a:pt x="17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9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7236296" y="404664"/>
            <a:ext cx="1691680" cy="1872208"/>
          </a:xfrm>
          <a:prstGeom prst="rect">
            <a:avLst/>
          </a:prstGeom>
          <a:noFill/>
        </p:spPr>
      </p:pic>
      <p:sp>
        <p:nvSpPr>
          <p:cNvPr id="26" name="Развернутая стрелка 25">
            <a:hlinkClick r:id="rId5" action="ppaction://hlinksldjump"/>
          </p:cNvPr>
          <p:cNvSpPr/>
          <p:nvPr/>
        </p:nvSpPr>
        <p:spPr>
          <a:xfrm rot="11055117">
            <a:off x="8358214" y="6286520"/>
            <a:ext cx="500066" cy="21431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право стрелка 26">
            <a:hlinkClick r:id="rId6" action="ppaction://hlinksldjump"/>
          </p:cNvPr>
          <p:cNvSpPr/>
          <p:nvPr/>
        </p:nvSpPr>
        <p:spPr>
          <a:xfrm>
            <a:off x="8412480" y="4857760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71" grpId="0" animBg="1"/>
      <p:bldP spid="1423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4" name="Freeform 10"/>
          <p:cNvSpPr>
            <a:spLocks/>
          </p:cNvSpPr>
          <p:nvPr/>
        </p:nvSpPr>
        <p:spPr bwMode="auto">
          <a:xfrm>
            <a:off x="2425700" y="3822700"/>
            <a:ext cx="2119313" cy="1828800"/>
          </a:xfrm>
          <a:custGeom>
            <a:avLst/>
            <a:gdLst/>
            <a:ahLst/>
            <a:cxnLst>
              <a:cxn ang="0">
                <a:pos x="8" y="1120"/>
              </a:cxn>
              <a:cxn ang="0">
                <a:pos x="616" y="0"/>
              </a:cxn>
              <a:cxn ang="0">
                <a:pos x="1335" y="1104"/>
              </a:cxn>
              <a:cxn ang="0">
                <a:pos x="1304" y="1152"/>
              </a:cxn>
              <a:cxn ang="0">
                <a:pos x="0" y="1152"/>
              </a:cxn>
            </a:cxnLst>
            <a:rect l="0" t="0" r="r" b="b"/>
            <a:pathLst>
              <a:path w="1335" h="1152">
                <a:moveTo>
                  <a:pt x="8" y="1120"/>
                </a:moveTo>
                <a:lnTo>
                  <a:pt x="616" y="0"/>
                </a:lnTo>
                <a:lnTo>
                  <a:pt x="1335" y="1104"/>
                </a:lnTo>
                <a:lnTo>
                  <a:pt x="1304" y="1152"/>
                </a:lnTo>
                <a:lnTo>
                  <a:pt x="0" y="1152"/>
                </a:lnTo>
              </a:path>
            </a:pathLst>
          </a:custGeom>
          <a:solidFill>
            <a:srgbClr val="92D050"/>
          </a:solidFill>
          <a:ln w="9525">
            <a:solidFill>
              <a:srgbClr val="80008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38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Times New Roman" pitchFamily="18" charset="0"/>
              </a:rPr>
              <a:t>4</a:t>
            </a:r>
            <a:r>
              <a:rPr lang="ru-RU" sz="2800" b="1" dirty="0" smtClean="0">
                <a:latin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1116013" y="188913"/>
            <a:ext cx="7777162" cy="6477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dirty="0">
                <a:latin typeface="Times New Roman" pitchFamily="18" charset="0"/>
              </a:rPr>
              <a:t>Доказать:  </a:t>
            </a:r>
            <a:endParaRPr lang="ru-RU" sz="3600" dirty="0">
              <a:latin typeface="Times New Roman" pitchFamily="18" charset="0"/>
            </a:endParaRPr>
          </a:p>
        </p:txBody>
      </p:sp>
      <p:graphicFrame>
        <p:nvGraphicFramePr>
          <p:cNvPr id="144390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3298825" y="260350"/>
          <a:ext cx="3049588" cy="520700"/>
        </p:xfrm>
        <a:graphic>
          <a:graphicData uri="http://schemas.openxmlformats.org/presentationml/2006/ole">
            <p:oleObj spid="_x0000_s144390" name="Формула" r:id="rId3" imgW="1041120" imgH="177480" progId="Equation.3">
              <p:embed/>
            </p:oleObj>
          </a:graphicData>
        </a:graphic>
      </p:graphicFrame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4354513" y="55895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4395" name="Freeform 11"/>
          <p:cNvSpPr>
            <a:spLocks/>
          </p:cNvSpPr>
          <p:nvPr/>
        </p:nvSpPr>
        <p:spPr bwMode="auto">
          <a:xfrm>
            <a:off x="4584700" y="3759200"/>
            <a:ext cx="2133600" cy="1930400"/>
          </a:xfrm>
          <a:custGeom>
            <a:avLst/>
            <a:gdLst/>
            <a:ahLst/>
            <a:cxnLst>
              <a:cxn ang="0">
                <a:pos x="1344" y="1216"/>
              </a:cxn>
              <a:cxn ang="0">
                <a:pos x="720" y="0"/>
              </a:cxn>
              <a:cxn ang="0">
                <a:pos x="0" y="1184"/>
              </a:cxn>
              <a:cxn ang="0">
                <a:pos x="1328" y="1184"/>
              </a:cxn>
            </a:cxnLst>
            <a:rect l="0" t="0" r="r" b="b"/>
            <a:pathLst>
              <a:path w="1344" h="1216">
                <a:moveTo>
                  <a:pt x="1344" y="1216"/>
                </a:moveTo>
                <a:lnTo>
                  <a:pt x="720" y="0"/>
                </a:lnTo>
                <a:lnTo>
                  <a:pt x="0" y="1184"/>
                </a:lnTo>
                <a:lnTo>
                  <a:pt x="1328" y="1184"/>
                </a:lnTo>
              </a:path>
            </a:pathLst>
          </a:custGeom>
          <a:solidFill>
            <a:srgbClr val="FFFF00"/>
          </a:solidFill>
          <a:ln w="9525">
            <a:solidFill>
              <a:srgbClr val="80008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396" name="Text Box 12"/>
          <p:cNvSpPr txBox="1">
            <a:spLocks noChangeArrowheads="1"/>
          </p:cNvSpPr>
          <p:nvPr/>
        </p:nvSpPr>
        <p:spPr bwMode="auto">
          <a:xfrm>
            <a:off x="4354513" y="9810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2193925" y="55895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44398" name="Text Box 14"/>
          <p:cNvSpPr txBox="1">
            <a:spLocks noChangeArrowheads="1"/>
          </p:cNvSpPr>
          <p:nvPr/>
        </p:nvSpPr>
        <p:spPr bwMode="auto">
          <a:xfrm>
            <a:off x="6442075" y="55895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44399" name="Text Box 15"/>
          <p:cNvSpPr txBox="1">
            <a:spLocks noChangeArrowheads="1"/>
          </p:cNvSpPr>
          <p:nvPr/>
        </p:nvSpPr>
        <p:spPr bwMode="auto">
          <a:xfrm>
            <a:off x="2914650" y="35734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K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4400" name="AutoShape 16"/>
          <p:cNvSpPr>
            <a:spLocks noChangeArrowheads="1"/>
          </p:cNvSpPr>
          <p:nvPr/>
        </p:nvSpPr>
        <p:spPr bwMode="auto">
          <a:xfrm>
            <a:off x="2409825" y="1484313"/>
            <a:ext cx="4321175" cy="4175125"/>
          </a:xfrm>
          <a:prstGeom prst="triangle">
            <a:avLst>
              <a:gd name="adj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4401" name="Freeform 17"/>
          <p:cNvSpPr>
            <a:spLocks/>
          </p:cNvSpPr>
          <p:nvPr/>
        </p:nvSpPr>
        <p:spPr bwMode="auto">
          <a:xfrm>
            <a:off x="3378200" y="3759200"/>
            <a:ext cx="2349500" cy="1905000"/>
          </a:xfrm>
          <a:custGeom>
            <a:avLst/>
            <a:gdLst/>
            <a:ahLst/>
            <a:cxnLst>
              <a:cxn ang="0">
                <a:pos x="1480" y="0"/>
              </a:cxn>
              <a:cxn ang="0">
                <a:pos x="751" y="1200"/>
              </a:cxn>
              <a:cxn ang="0">
                <a:pos x="0" y="0"/>
              </a:cxn>
            </a:cxnLst>
            <a:rect l="0" t="0" r="r" b="b"/>
            <a:pathLst>
              <a:path w="1480" h="1200">
                <a:moveTo>
                  <a:pt x="1480" y="0"/>
                </a:moveTo>
                <a:lnTo>
                  <a:pt x="751" y="1200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402" name="Freeform 18"/>
          <p:cNvSpPr>
            <a:spLocks/>
          </p:cNvSpPr>
          <p:nvPr/>
        </p:nvSpPr>
        <p:spPr bwMode="auto">
          <a:xfrm>
            <a:off x="3344863" y="55165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403" name="Freeform 19"/>
          <p:cNvSpPr>
            <a:spLocks/>
          </p:cNvSpPr>
          <p:nvPr/>
        </p:nvSpPr>
        <p:spPr bwMode="auto">
          <a:xfrm>
            <a:off x="3417888" y="55165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404" name="Freeform 20"/>
          <p:cNvSpPr>
            <a:spLocks/>
          </p:cNvSpPr>
          <p:nvPr/>
        </p:nvSpPr>
        <p:spPr bwMode="auto">
          <a:xfrm>
            <a:off x="5505450" y="55165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405" name="Freeform 21"/>
          <p:cNvSpPr>
            <a:spLocks/>
          </p:cNvSpPr>
          <p:nvPr/>
        </p:nvSpPr>
        <p:spPr bwMode="auto">
          <a:xfrm>
            <a:off x="5578475" y="55165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406" name="Text Box 22"/>
          <p:cNvSpPr txBox="1">
            <a:spLocks noChangeArrowheads="1"/>
          </p:cNvSpPr>
          <p:nvPr/>
        </p:nvSpPr>
        <p:spPr bwMode="auto">
          <a:xfrm>
            <a:off x="5867400" y="3573463"/>
            <a:ext cx="500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М</a:t>
            </a:r>
          </a:p>
        </p:txBody>
      </p:sp>
      <p:sp>
        <p:nvSpPr>
          <p:cNvPr id="144407" name="Freeform 23"/>
          <p:cNvSpPr>
            <a:spLocks/>
          </p:cNvSpPr>
          <p:nvPr/>
        </p:nvSpPr>
        <p:spPr bwMode="auto">
          <a:xfrm>
            <a:off x="4572000" y="1484784"/>
            <a:ext cx="1587" cy="4140200"/>
          </a:xfrm>
          <a:custGeom>
            <a:avLst/>
            <a:gdLst/>
            <a:ahLst/>
            <a:cxnLst>
              <a:cxn ang="0">
                <a:pos x="0" y="2608"/>
              </a:cxn>
              <a:cxn ang="0">
                <a:pos x="0" y="0"/>
              </a:cxn>
            </a:cxnLst>
            <a:rect l="0" t="0" r="r" b="b"/>
            <a:pathLst>
              <a:path w="1" h="2608">
                <a:moveTo>
                  <a:pt x="0" y="2608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408" name="Freeform 24"/>
          <p:cNvSpPr>
            <a:spLocks/>
          </p:cNvSpPr>
          <p:nvPr/>
        </p:nvSpPr>
        <p:spPr bwMode="auto">
          <a:xfrm>
            <a:off x="3562350" y="3141663"/>
            <a:ext cx="2730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" y="0"/>
              </a:cxn>
            </a:cxnLst>
            <a:rect l="0" t="0" r="r" b="b"/>
            <a:pathLst>
              <a:path w="172" h="1">
                <a:moveTo>
                  <a:pt x="0" y="0"/>
                </a:moveTo>
                <a:lnTo>
                  <a:pt x="17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409" name="Freeform 25"/>
          <p:cNvSpPr>
            <a:spLocks/>
          </p:cNvSpPr>
          <p:nvPr/>
        </p:nvSpPr>
        <p:spPr bwMode="auto">
          <a:xfrm>
            <a:off x="2700338" y="4797425"/>
            <a:ext cx="2730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" y="0"/>
              </a:cxn>
            </a:cxnLst>
            <a:rect l="0" t="0" r="r" b="b"/>
            <a:pathLst>
              <a:path w="172" h="1">
                <a:moveTo>
                  <a:pt x="0" y="0"/>
                </a:moveTo>
                <a:lnTo>
                  <a:pt x="17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410" name="Freeform 26"/>
          <p:cNvSpPr>
            <a:spLocks/>
          </p:cNvSpPr>
          <p:nvPr/>
        </p:nvSpPr>
        <p:spPr bwMode="auto">
          <a:xfrm>
            <a:off x="6156325" y="4797425"/>
            <a:ext cx="2730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" y="0"/>
              </a:cxn>
            </a:cxnLst>
            <a:rect l="0" t="0" r="r" b="b"/>
            <a:pathLst>
              <a:path w="172" h="1">
                <a:moveTo>
                  <a:pt x="0" y="0"/>
                </a:moveTo>
                <a:lnTo>
                  <a:pt x="17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411" name="Freeform 27"/>
          <p:cNvSpPr>
            <a:spLocks/>
          </p:cNvSpPr>
          <p:nvPr/>
        </p:nvSpPr>
        <p:spPr bwMode="auto">
          <a:xfrm>
            <a:off x="5291138" y="3141663"/>
            <a:ext cx="27305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" y="0"/>
              </a:cxn>
            </a:cxnLst>
            <a:rect l="0" t="0" r="r" b="b"/>
            <a:pathLst>
              <a:path w="172" h="1">
                <a:moveTo>
                  <a:pt x="0" y="0"/>
                </a:moveTo>
                <a:lnTo>
                  <a:pt x="17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8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7308304" y="332656"/>
            <a:ext cx="1691680" cy="1872208"/>
          </a:xfrm>
          <a:prstGeom prst="rect">
            <a:avLst/>
          </a:prstGeom>
          <a:noFill/>
        </p:spPr>
      </p:pic>
      <p:sp>
        <p:nvSpPr>
          <p:cNvPr id="25" name="Развернутая стрелка 24">
            <a:hlinkClick r:id="rId5" action="ppaction://hlinksldjump"/>
          </p:cNvPr>
          <p:cNvSpPr/>
          <p:nvPr/>
        </p:nvSpPr>
        <p:spPr>
          <a:xfrm rot="10625241">
            <a:off x="8455746" y="6400342"/>
            <a:ext cx="362300" cy="230877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3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право стрелка 25">
            <a:hlinkClick r:id="rId6" action="ppaction://hlinksldjump"/>
          </p:cNvPr>
          <p:cNvSpPr/>
          <p:nvPr/>
        </p:nvSpPr>
        <p:spPr>
          <a:xfrm>
            <a:off x="8358214" y="5286388"/>
            <a:ext cx="642942" cy="11430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4" grpId="0" animBg="1"/>
      <p:bldP spid="1443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WordArt 2"/>
          <p:cNvSpPr>
            <a:spLocks noChangeArrowheads="1" noChangeShapeType="1" noTextEdit="1"/>
          </p:cNvSpPr>
          <p:nvPr/>
        </p:nvSpPr>
        <p:spPr bwMode="auto">
          <a:xfrm>
            <a:off x="323528" y="404813"/>
            <a:ext cx="763302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Периметр 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треугольника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Segoe Print" pitchFamily="2" charset="0"/>
              <a:cs typeface="Times New Roman"/>
            </a:endParaRP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827088" y="5589588"/>
          <a:ext cx="4006850" cy="669925"/>
        </p:xfrm>
        <a:graphic>
          <a:graphicData uri="http://schemas.openxmlformats.org/presentationml/2006/ole">
            <p:oleObj spid="_x0000_s93189" name="Формула" r:id="rId3" imgW="1371600" imgH="228600" progId="Equation.3">
              <p:embed/>
            </p:oleObj>
          </a:graphicData>
        </a:graphic>
      </p:graphicFrame>
      <p:sp>
        <p:nvSpPr>
          <p:cNvPr id="9319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260350"/>
            <a:ext cx="720725" cy="466725"/>
          </a:xfrm>
          <a:prstGeom prst="actionButtonHome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692275" y="11255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539750" y="4724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4500563" y="46529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93197" name="AutoShape 13"/>
          <p:cNvSpPr>
            <a:spLocks noChangeArrowheads="1"/>
          </p:cNvSpPr>
          <p:nvPr/>
        </p:nvSpPr>
        <p:spPr bwMode="auto">
          <a:xfrm>
            <a:off x="1042988" y="1628775"/>
            <a:ext cx="3384550" cy="3384550"/>
          </a:xfrm>
          <a:prstGeom prst="triangle">
            <a:avLst>
              <a:gd name="adj" fmla="val 26116"/>
            </a:avLst>
          </a:prstGeom>
          <a:noFill/>
          <a:ln w="47625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5508104" y="1556792"/>
            <a:ext cx="3347864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395536" y="476250"/>
            <a:ext cx="6481514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Используемые ресурсы: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Segoe Print" pitchFamily="2" charset="0"/>
              <a:cs typeface="Times New Roman"/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0" y="2924175"/>
            <a:ext cx="1601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3. Картинка:  </a:t>
            </a:r>
          </a:p>
          <a:p>
            <a:endParaRPr lang="ru-RU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512888" y="2924175"/>
            <a:ext cx="6833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hlinkClick r:id="rId2"/>
              </a:rPr>
              <a:t>http://fotki.yandex.ru/users/val-pryanikova/view/543773/?page=3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0" y="1196975"/>
            <a:ext cx="72310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1.«Геометрия 7 - 9»: Учеб. для  </a:t>
            </a:r>
            <a:r>
              <a:rPr lang="ru-RU" dirty="0" err="1"/>
              <a:t>общеобразоват</a:t>
            </a:r>
            <a:r>
              <a:rPr lang="ru-RU" dirty="0"/>
              <a:t>. учреждений/ </a:t>
            </a:r>
          </a:p>
          <a:p>
            <a:r>
              <a:rPr lang="ru-RU" dirty="0"/>
              <a:t>    </a:t>
            </a:r>
            <a:r>
              <a:rPr lang="ru-RU" dirty="0" err="1"/>
              <a:t>Л.С.Атанасян</a:t>
            </a:r>
            <a:r>
              <a:rPr lang="ru-RU" dirty="0"/>
              <a:t>, В.Ф.Бутузов, С.Б.Кадомцев и др. – 12-е изд.- М.: </a:t>
            </a:r>
          </a:p>
          <a:p>
            <a:r>
              <a:rPr lang="ru-RU" dirty="0"/>
              <a:t>     Просвещение, </a:t>
            </a:r>
            <a:r>
              <a:rPr lang="ru-RU" dirty="0" smtClean="0"/>
              <a:t>2008</a:t>
            </a:r>
            <a:endParaRPr lang="ru-RU" dirty="0"/>
          </a:p>
          <a:p>
            <a:r>
              <a:rPr lang="ru-RU" dirty="0"/>
              <a:t>2.Гаврилова Н.Ф. Поурочные разработки по геометрии. </a:t>
            </a:r>
          </a:p>
          <a:p>
            <a:r>
              <a:rPr lang="ru-RU" dirty="0"/>
              <a:t>   7 класс. – 2-е изд., </a:t>
            </a:r>
            <a:r>
              <a:rPr lang="ru-RU" dirty="0" err="1"/>
              <a:t>перераб</a:t>
            </a:r>
            <a:r>
              <a:rPr lang="ru-RU" dirty="0"/>
              <a:t>. и доп. – М.: </a:t>
            </a:r>
          </a:p>
          <a:p>
            <a:r>
              <a:rPr lang="ru-RU" dirty="0"/>
              <a:t>   ВАКО, 2006.</a:t>
            </a:r>
          </a:p>
        </p:txBody>
      </p:sp>
      <p:pic>
        <p:nvPicPr>
          <p:cNvPr id="10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5292080" y="3573016"/>
            <a:ext cx="3456384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560" y="2348880"/>
            <a:ext cx="1042987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>
                <a:latin typeface="Times New Roman" pitchFamily="18" charset="0"/>
              </a:rPr>
              <a:t>1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6160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824" y="2348880"/>
            <a:ext cx="1042988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6165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352" y="2348880"/>
            <a:ext cx="1080120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>
                <a:latin typeface="Times New Roman" pitchFamily="18" charset="0"/>
              </a:rPr>
              <a:t>4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6179" name="AutoShape 3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6096" y="2348880"/>
            <a:ext cx="1042987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>
                <a:latin typeface="Times New Roman" pitchFamily="18" charset="0"/>
              </a:rPr>
              <a:t>3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6184" name="AutoShape 4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560" y="1268760"/>
            <a:ext cx="8207375" cy="8636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Решение задач на применение 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признаков равенства треугольников.</a:t>
            </a:r>
          </a:p>
        </p:txBody>
      </p:sp>
      <p:sp>
        <p:nvSpPr>
          <p:cNvPr id="6187" name="AutoShape 43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792163" cy="315913"/>
          </a:xfrm>
          <a:prstGeom prst="actionButtonEnd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WordArt 2"/>
          <p:cNvSpPr>
            <a:spLocks noChangeArrowheads="1" noChangeShapeType="1" noTextEdit="1"/>
          </p:cNvSpPr>
          <p:nvPr/>
        </p:nvSpPr>
        <p:spPr bwMode="auto">
          <a:xfrm>
            <a:off x="250825" y="476250"/>
            <a:ext cx="8642350" cy="1223963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Первый признак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равенства 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треугольников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2644" name="AutoShape 4"/>
          <p:cNvSpPr>
            <a:spLocks noChangeArrowheads="1"/>
          </p:cNvSpPr>
          <p:nvPr/>
        </p:nvSpPr>
        <p:spPr bwMode="auto">
          <a:xfrm>
            <a:off x="395536" y="1988840"/>
            <a:ext cx="2016125" cy="2952750"/>
          </a:xfrm>
          <a:prstGeom prst="triangle">
            <a:avLst>
              <a:gd name="adj" fmla="val 31102"/>
            </a:avLst>
          </a:prstGeom>
          <a:noFill/>
          <a:ln w="508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45" name="AutoShape 5"/>
          <p:cNvSpPr>
            <a:spLocks noChangeArrowheads="1"/>
          </p:cNvSpPr>
          <p:nvPr/>
        </p:nvSpPr>
        <p:spPr bwMode="auto">
          <a:xfrm>
            <a:off x="2843213" y="1989138"/>
            <a:ext cx="2016125" cy="2952750"/>
          </a:xfrm>
          <a:prstGeom prst="triangle">
            <a:avLst>
              <a:gd name="adj" fmla="val 31102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755650" y="14843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3203575" y="1484313"/>
            <a:ext cx="54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0" y="48688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2555875" y="4868863"/>
            <a:ext cx="54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2051050" y="48688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4572000" y="4868863"/>
            <a:ext cx="54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468313" y="3644900"/>
            <a:ext cx="21590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2987675" y="3644900"/>
            <a:ext cx="21590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55" name="Freeform 15"/>
          <p:cNvSpPr>
            <a:spLocks/>
          </p:cNvSpPr>
          <p:nvPr/>
        </p:nvSpPr>
        <p:spPr bwMode="auto">
          <a:xfrm>
            <a:off x="3995738" y="3357563"/>
            <a:ext cx="228600" cy="144462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91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56" name="Freeform 16"/>
          <p:cNvSpPr>
            <a:spLocks/>
          </p:cNvSpPr>
          <p:nvPr/>
        </p:nvSpPr>
        <p:spPr bwMode="auto">
          <a:xfrm>
            <a:off x="4067175" y="3502025"/>
            <a:ext cx="228600" cy="144463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91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57" name="Freeform 17"/>
          <p:cNvSpPr>
            <a:spLocks/>
          </p:cNvSpPr>
          <p:nvPr/>
        </p:nvSpPr>
        <p:spPr bwMode="auto">
          <a:xfrm>
            <a:off x="1476375" y="3357563"/>
            <a:ext cx="228600" cy="144462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91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58" name="Freeform 18"/>
          <p:cNvSpPr>
            <a:spLocks/>
          </p:cNvSpPr>
          <p:nvPr/>
        </p:nvSpPr>
        <p:spPr bwMode="auto">
          <a:xfrm>
            <a:off x="1547813" y="3502025"/>
            <a:ext cx="228600" cy="144463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91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59" name="AutoShape 19"/>
          <p:cNvSpPr>
            <a:spLocks noChangeArrowheads="1"/>
          </p:cNvSpPr>
          <p:nvPr/>
        </p:nvSpPr>
        <p:spPr bwMode="auto">
          <a:xfrm rot="37260150">
            <a:off x="3452813" y="2532063"/>
            <a:ext cx="222250" cy="43180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60" name="AutoShape 20"/>
          <p:cNvSpPr>
            <a:spLocks noChangeArrowheads="1"/>
          </p:cNvSpPr>
          <p:nvPr/>
        </p:nvSpPr>
        <p:spPr bwMode="auto">
          <a:xfrm rot="37260150">
            <a:off x="931863" y="2532063"/>
            <a:ext cx="222250" cy="43180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2661" name="Object 21"/>
          <p:cNvGraphicFramePr>
            <a:graphicFrameLocks noChangeAspect="1"/>
          </p:cNvGraphicFramePr>
          <p:nvPr/>
        </p:nvGraphicFramePr>
        <p:xfrm>
          <a:off x="468313" y="5373688"/>
          <a:ext cx="8496300" cy="1336675"/>
        </p:xfrm>
        <a:graphic>
          <a:graphicData uri="http://schemas.openxmlformats.org/presentationml/2006/ole">
            <p:oleObj spid="_x0000_s112661" name="Формула" r:id="rId3" imgW="2908080" imgH="457200" progId="Equation.3">
              <p:embed/>
            </p:oleObj>
          </a:graphicData>
        </a:graphic>
      </p:graphicFrame>
      <p:sp>
        <p:nvSpPr>
          <p:cNvPr id="112662" name="AutoShape 2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448" y="116633"/>
            <a:ext cx="360685" cy="360040"/>
          </a:xfrm>
          <a:prstGeom prst="actionButtonHome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64" name="AutoShape 24"/>
          <p:cNvSpPr>
            <a:spLocks noChangeArrowheads="1"/>
          </p:cNvSpPr>
          <p:nvPr/>
        </p:nvSpPr>
        <p:spPr bwMode="auto">
          <a:xfrm>
            <a:off x="4211960" y="1556792"/>
            <a:ext cx="3312368" cy="1368276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Segoe Print" pitchFamily="2" charset="0"/>
              </a:rPr>
              <a:t>По двум сторонам</a:t>
            </a:r>
          </a:p>
          <a:p>
            <a:pPr algn="ctr"/>
            <a:r>
              <a:rPr lang="ru-RU" sz="2400" b="1" dirty="0">
                <a:latin typeface="Segoe Print" pitchFamily="2" charset="0"/>
              </a:rPr>
              <a:t>и углу между </a:t>
            </a:r>
            <a:r>
              <a:rPr lang="ru-RU" sz="2400" b="1" dirty="0" smtClean="0">
                <a:latin typeface="Segoe Print" pitchFamily="2" charset="0"/>
              </a:rPr>
              <a:t>ними</a:t>
            </a:r>
            <a:endParaRPr lang="ru-RU" sz="2400" b="1" dirty="0">
              <a:latin typeface="Segoe Print" pitchFamily="2" charset="0"/>
            </a:endParaRPr>
          </a:p>
        </p:txBody>
      </p:sp>
      <p:pic>
        <p:nvPicPr>
          <p:cNvPr id="27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6732240" y="2420888"/>
            <a:ext cx="2195736" cy="270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WordArt 2"/>
          <p:cNvSpPr>
            <a:spLocks noChangeArrowheads="1" noChangeShapeType="1" noTextEdit="1"/>
          </p:cNvSpPr>
          <p:nvPr/>
        </p:nvSpPr>
        <p:spPr bwMode="auto">
          <a:xfrm>
            <a:off x="250825" y="476250"/>
            <a:ext cx="864235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Второй признак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равенства 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треугольников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3668" name="AutoShape 4"/>
          <p:cNvSpPr>
            <a:spLocks noChangeArrowheads="1"/>
          </p:cNvSpPr>
          <p:nvPr/>
        </p:nvSpPr>
        <p:spPr bwMode="auto">
          <a:xfrm>
            <a:off x="323850" y="1989138"/>
            <a:ext cx="2016125" cy="2952750"/>
          </a:xfrm>
          <a:prstGeom prst="triangle">
            <a:avLst>
              <a:gd name="adj" fmla="val 31102"/>
            </a:avLst>
          </a:prstGeom>
          <a:noFill/>
          <a:ln w="508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3669" name="AutoShape 5"/>
          <p:cNvSpPr>
            <a:spLocks noChangeArrowheads="1"/>
          </p:cNvSpPr>
          <p:nvPr/>
        </p:nvSpPr>
        <p:spPr bwMode="auto">
          <a:xfrm>
            <a:off x="2843213" y="1989138"/>
            <a:ext cx="2016125" cy="2952750"/>
          </a:xfrm>
          <a:prstGeom prst="triangle">
            <a:avLst>
              <a:gd name="adj" fmla="val 31102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755650" y="14843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3203575" y="1484313"/>
            <a:ext cx="54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0" y="48688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2555875" y="4868863"/>
            <a:ext cx="54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В</a:t>
            </a:r>
            <a:r>
              <a:rPr lang="ru-RU" sz="2800" b="1" i="1" baseline="-25000" dirty="0">
                <a:latin typeface="Times New Roman" pitchFamily="18" charset="0"/>
              </a:rPr>
              <a:t>1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2051050" y="48688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4572000" y="4868863"/>
            <a:ext cx="54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3676" name="Freeform 12"/>
          <p:cNvSpPr>
            <a:spLocks/>
          </p:cNvSpPr>
          <p:nvPr/>
        </p:nvSpPr>
        <p:spPr bwMode="auto">
          <a:xfrm>
            <a:off x="1117600" y="4787900"/>
            <a:ext cx="114300" cy="266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68"/>
              </a:cxn>
            </a:cxnLst>
            <a:rect l="0" t="0" r="r" b="b"/>
            <a:pathLst>
              <a:path w="72" h="168">
                <a:moveTo>
                  <a:pt x="0" y="0"/>
                </a:moveTo>
                <a:lnTo>
                  <a:pt x="72" y="16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8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3" name="AutoShape 19"/>
          <p:cNvSpPr>
            <a:spLocks noChangeArrowheads="1"/>
          </p:cNvSpPr>
          <p:nvPr/>
        </p:nvSpPr>
        <p:spPr bwMode="auto">
          <a:xfrm rot="45237180">
            <a:off x="4211638" y="4292600"/>
            <a:ext cx="242887" cy="614363"/>
          </a:xfrm>
          <a:prstGeom prst="moon">
            <a:avLst>
              <a:gd name="adj" fmla="val 2444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684" name="AutoShape 20"/>
          <p:cNvSpPr>
            <a:spLocks noChangeArrowheads="1"/>
          </p:cNvSpPr>
          <p:nvPr/>
        </p:nvSpPr>
        <p:spPr bwMode="auto">
          <a:xfrm rot="30523786">
            <a:off x="539750" y="4437063"/>
            <a:ext cx="192088" cy="454025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3685" name="Object 21"/>
          <p:cNvGraphicFramePr>
            <a:graphicFrameLocks noChangeAspect="1"/>
          </p:cNvGraphicFramePr>
          <p:nvPr/>
        </p:nvGraphicFramePr>
        <p:xfrm>
          <a:off x="0" y="5373688"/>
          <a:ext cx="9144000" cy="1303337"/>
        </p:xfrm>
        <a:graphic>
          <a:graphicData uri="http://schemas.openxmlformats.org/presentationml/2006/ole">
            <p:oleObj spid="_x0000_s113685" name="Формула" r:id="rId3" imgW="3263760" imgH="457200" progId="Equation.3">
              <p:embed/>
            </p:oleObj>
          </a:graphicData>
        </a:graphic>
      </p:graphicFrame>
      <p:sp>
        <p:nvSpPr>
          <p:cNvPr id="113686" name="AutoShape 2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424" y="260351"/>
            <a:ext cx="576189" cy="288330"/>
          </a:xfrm>
          <a:prstGeom prst="actionButtonHome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687" name="AutoShape 23"/>
          <p:cNvSpPr>
            <a:spLocks noChangeArrowheads="1"/>
          </p:cNvSpPr>
          <p:nvPr/>
        </p:nvSpPr>
        <p:spPr bwMode="auto">
          <a:xfrm rot="30523786">
            <a:off x="3059113" y="4437063"/>
            <a:ext cx="192087" cy="454025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688" name="AutoShape 24"/>
          <p:cNvSpPr>
            <a:spLocks noChangeArrowheads="1"/>
          </p:cNvSpPr>
          <p:nvPr/>
        </p:nvSpPr>
        <p:spPr bwMode="auto">
          <a:xfrm rot="45237180">
            <a:off x="1692275" y="4292600"/>
            <a:ext cx="242888" cy="614363"/>
          </a:xfrm>
          <a:prstGeom prst="moon">
            <a:avLst>
              <a:gd name="adj" fmla="val 2444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689" name="AutoShape 25"/>
          <p:cNvSpPr>
            <a:spLocks noChangeArrowheads="1"/>
          </p:cNvSpPr>
          <p:nvPr/>
        </p:nvSpPr>
        <p:spPr bwMode="auto">
          <a:xfrm rot="45237180">
            <a:off x="4427538" y="4508500"/>
            <a:ext cx="173037" cy="406400"/>
          </a:xfrm>
          <a:prstGeom prst="moon">
            <a:avLst>
              <a:gd name="adj" fmla="val 2444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690" name="AutoShape 26"/>
          <p:cNvSpPr>
            <a:spLocks noChangeArrowheads="1"/>
          </p:cNvSpPr>
          <p:nvPr/>
        </p:nvSpPr>
        <p:spPr bwMode="auto">
          <a:xfrm rot="45237180">
            <a:off x="1908175" y="4508500"/>
            <a:ext cx="173038" cy="406400"/>
          </a:xfrm>
          <a:prstGeom prst="moon">
            <a:avLst>
              <a:gd name="adj" fmla="val 2444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691" name="Freeform 27"/>
          <p:cNvSpPr>
            <a:spLocks/>
          </p:cNvSpPr>
          <p:nvPr/>
        </p:nvSpPr>
        <p:spPr bwMode="auto">
          <a:xfrm>
            <a:off x="1187450" y="4797425"/>
            <a:ext cx="114300" cy="266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68"/>
              </a:cxn>
            </a:cxnLst>
            <a:rect l="0" t="0" r="r" b="b"/>
            <a:pathLst>
              <a:path w="72" h="168">
                <a:moveTo>
                  <a:pt x="0" y="0"/>
                </a:moveTo>
                <a:lnTo>
                  <a:pt x="72" y="16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92" name="Freeform 28"/>
          <p:cNvSpPr>
            <a:spLocks/>
          </p:cNvSpPr>
          <p:nvPr/>
        </p:nvSpPr>
        <p:spPr bwMode="auto">
          <a:xfrm>
            <a:off x="3638550" y="4787900"/>
            <a:ext cx="114300" cy="266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68"/>
              </a:cxn>
            </a:cxnLst>
            <a:rect l="0" t="0" r="r" b="b"/>
            <a:pathLst>
              <a:path w="72" h="168">
                <a:moveTo>
                  <a:pt x="0" y="0"/>
                </a:moveTo>
                <a:lnTo>
                  <a:pt x="72" y="16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93" name="Freeform 29"/>
          <p:cNvSpPr>
            <a:spLocks/>
          </p:cNvSpPr>
          <p:nvPr/>
        </p:nvSpPr>
        <p:spPr bwMode="auto">
          <a:xfrm>
            <a:off x="3708400" y="4797425"/>
            <a:ext cx="114300" cy="266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68"/>
              </a:cxn>
            </a:cxnLst>
            <a:rect l="0" t="0" r="r" b="b"/>
            <a:pathLst>
              <a:path w="72" h="168">
                <a:moveTo>
                  <a:pt x="0" y="0"/>
                </a:moveTo>
                <a:lnTo>
                  <a:pt x="72" y="16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94" name="AutoShape 30"/>
          <p:cNvSpPr>
            <a:spLocks noChangeArrowheads="1"/>
          </p:cNvSpPr>
          <p:nvPr/>
        </p:nvSpPr>
        <p:spPr bwMode="auto">
          <a:xfrm>
            <a:off x="4211960" y="1628800"/>
            <a:ext cx="3888432" cy="143986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Segoe Print" pitchFamily="2" charset="0"/>
              </a:rPr>
              <a:t>По  стороне и </a:t>
            </a:r>
          </a:p>
          <a:p>
            <a:pPr algn="ctr"/>
            <a:r>
              <a:rPr lang="ru-RU" sz="2400" b="1" dirty="0">
                <a:latin typeface="Segoe Print" pitchFamily="2" charset="0"/>
              </a:rPr>
              <a:t>прилежащим к ней</a:t>
            </a:r>
          </a:p>
          <a:p>
            <a:pPr algn="ctr"/>
            <a:r>
              <a:rPr lang="ru-RU" sz="2400" b="1" dirty="0">
                <a:latin typeface="Segoe Print" pitchFamily="2" charset="0"/>
              </a:rPr>
              <a:t>углам.</a:t>
            </a:r>
          </a:p>
        </p:txBody>
      </p:sp>
      <p:pic>
        <p:nvPicPr>
          <p:cNvPr id="29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6804248" y="2708920"/>
            <a:ext cx="2195736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WordArt 2"/>
          <p:cNvSpPr>
            <a:spLocks noChangeArrowheads="1" noChangeShapeType="1" noTextEdit="1"/>
          </p:cNvSpPr>
          <p:nvPr/>
        </p:nvSpPr>
        <p:spPr bwMode="auto">
          <a:xfrm>
            <a:off x="250825" y="476250"/>
            <a:ext cx="864235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Третий признак</a:t>
            </a:r>
          </a:p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равенства треугольников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7C80"/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4692" name="AutoShape 4"/>
          <p:cNvSpPr>
            <a:spLocks noChangeArrowheads="1"/>
          </p:cNvSpPr>
          <p:nvPr/>
        </p:nvSpPr>
        <p:spPr bwMode="auto">
          <a:xfrm>
            <a:off x="323850" y="1989138"/>
            <a:ext cx="2016125" cy="2952750"/>
          </a:xfrm>
          <a:prstGeom prst="triangle">
            <a:avLst>
              <a:gd name="adj" fmla="val 31102"/>
            </a:avLst>
          </a:prstGeom>
          <a:noFill/>
          <a:ln w="508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2843213" y="1989138"/>
            <a:ext cx="2016125" cy="2952750"/>
          </a:xfrm>
          <a:prstGeom prst="triangle">
            <a:avLst>
              <a:gd name="adj" fmla="val 31102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755650" y="14843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3203575" y="1484313"/>
            <a:ext cx="54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0" y="48688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2555875" y="4868863"/>
            <a:ext cx="54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2051050" y="48688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4572000" y="4868863"/>
            <a:ext cx="54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>
            <a:off x="468313" y="3644900"/>
            <a:ext cx="21590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1" name="Line 13"/>
          <p:cNvSpPr>
            <a:spLocks noChangeShapeType="1"/>
          </p:cNvSpPr>
          <p:nvPr/>
        </p:nvSpPr>
        <p:spPr bwMode="auto">
          <a:xfrm>
            <a:off x="2987675" y="3644900"/>
            <a:ext cx="215900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3" name="Freeform 15"/>
          <p:cNvSpPr>
            <a:spLocks/>
          </p:cNvSpPr>
          <p:nvPr/>
        </p:nvSpPr>
        <p:spPr bwMode="auto">
          <a:xfrm>
            <a:off x="3995738" y="3357563"/>
            <a:ext cx="228600" cy="144462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91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4" name="Freeform 16"/>
          <p:cNvSpPr>
            <a:spLocks/>
          </p:cNvSpPr>
          <p:nvPr/>
        </p:nvSpPr>
        <p:spPr bwMode="auto">
          <a:xfrm>
            <a:off x="4067175" y="3502025"/>
            <a:ext cx="228600" cy="144463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91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5" name="Freeform 17"/>
          <p:cNvSpPr>
            <a:spLocks/>
          </p:cNvSpPr>
          <p:nvPr/>
        </p:nvSpPr>
        <p:spPr bwMode="auto">
          <a:xfrm>
            <a:off x="1476375" y="3357563"/>
            <a:ext cx="228600" cy="144462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91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6" name="Freeform 18"/>
          <p:cNvSpPr>
            <a:spLocks/>
          </p:cNvSpPr>
          <p:nvPr/>
        </p:nvSpPr>
        <p:spPr bwMode="auto">
          <a:xfrm>
            <a:off x="1547813" y="3502025"/>
            <a:ext cx="228600" cy="144463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91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14709" name="Object 21"/>
          <p:cNvGraphicFramePr>
            <a:graphicFrameLocks noChangeAspect="1"/>
          </p:cNvGraphicFramePr>
          <p:nvPr/>
        </p:nvGraphicFramePr>
        <p:xfrm>
          <a:off x="1154113" y="5373688"/>
          <a:ext cx="7124700" cy="1336675"/>
        </p:xfrm>
        <a:graphic>
          <a:graphicData uri="http://schemas.openxmlformats.org/presentationml/2006/ole">
            <p:oleObj spid="_x0000_s114709" name="Формула" r:id="rId3" imgW="2438280" imgH="457200" progId="Equation.3">
              <p:embed/>
            </p:oleObj>
          </a:graphicData>
        </a:graphic>
      </p:graphicFrame>
      <p:sp>
        <p:nvSpPr>
          <p:cNvPr id="114710" name="AutoShape 2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440" y="188641"/>
            <a:ext cx="360685" cy="360040"/>
          </a:xfrm>
          <a:prstGeom prst="actionButtonHome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711" name="Freeform 23"/>
          <p:cNvSpPr>
            <a:spLocks/>
          </p:cNvSpPr>
          <p:nvPr/>
        </p:nvSpPr>
        <p:spPr bwMode="auto">
          <a:xfrm>
            <a:off x="1187450" y="4724400"/>
            <a:ext cx="1588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0"/>
              </a:cxn>
            </a:cxnLst>
            <a:rect l="0" t="0" r="r" b="b"/>
            <a:pathLst>
              <a:path w="1" h="200">
                <a:moveTo>
                  <a:pt x="0" y="0"/>
                </a:moveTo>
                <a:lnTo>
                  <a:pt x="0" y="20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12" name="Freeform 24"/>
          <p:cNvSpPr>
            <a:spLocks/>
          </p:cNvSpPr>
          <p:nvPr/>
        </p:nvSpPr>
        <p:spPr bwMode="auto">
          <a:xfrm>
            <a:off x="1258888" y="4724400"/>
            <a:ext cx="1587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0"/>
              </a:cxn>
            </a:cxnLst>
            <a:rect l="0" t="0" r="r" b="b"/>
            <a:pathLst>
              <a:path w="1" h="200">
                <a:moveTo>
                  <a:pt x="0" y="0"/>
                </a:moveTo>
                <a:lnTo>
                  <a:pt x="0" y="20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13" name="Freeform 25"/>
          <p:cNvSpPr>
            <a:spLocks/>
          </p:cNvSpPr>
          <p:nvPr/>
        </p:nvSpPr>
        <p:spPr bwMode="auto">
          <a:xfrm>
            <a:off x="1331913" y="4724400"/>
            <a:ext cx="1587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0"/>
              </a:cxn>
            </a:cxnLst>
            <a:rect l="0" t="0" r="r" b="b"/>
            <a:pathLst>
              <a:path w="1" h="200">
                <a:moveTo>
                  <a:pt x="0" y="0"/>
                </a:moveTo>
                <a:lnTo>
                  <a:pt x="0" y="20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14" name="Freeform 26"/>
          <p:cNvSpPr>
            <a:spLocks/>
          </p:cNvSpPr>
          <p:nvPr/>
        </p:nvSpPr>
        <p:spPr bwMode="auto">
          <a:xfrm>
            <a:off x="3779838" y="4724400"/>
            <a:ext cx="1587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0"/>
              </a:cxn>
            </a:cxnLst>
            <a:rect l="0" t="0" r="r" b="b"/>
            <a:pathLst>
              <a:path w="1" h="200">
                <a:moveTo>
                  <a:pt x="0" y="0"/>
                </a:moveTo>
                <a:lnTo>
                  <a:pt x="0" y="20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15" name="Freeform 27"/>
          <p:cNvSpPr>
            <a:spLocks/>
          </p:cNvSpPr>
          <p:nvPr/>
        </p:nvSpPr>
        <p:spPr bwMode="auto">
          <a:xfrm>
            <a:off x="3851275" y="4724400"/>
            <a:ext cx="1588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0"/>
              </a:cxn>
            </a:cxnLst>
            <a:rect l="0" t="0" r="r" b="b"/>
            <a:pathLst>
              <a:path w="1" h="200">
                <a:moveTo>
                  <a:pt x="0" y="0"/>
                </a:moveTo>
                <a:lnTo>
                  <a:pt x="0" y="20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16" name="Freeform 28"/>
          <p:cNvSpPr>
            <a:spLocks/>
          </p:cNvSpPr>
          <p:nvPr/>
        </p:nvSpPr>
        <p:spPr bwMode="auto">
          <a:xfrm>
            <a:off x="3924300" y="4724400"/>
            <a:ext cx="1588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0"/>
              </a:cxn>
            </a:cxnLst>
            <a:rect l="0" t="0" r="r" b="b"/>
            <a:pathLst>
              <a:path w="1" h="200">
                <a:moveTo>
                  <a:pt x="0" y="0"/>
                </a:moveTo>
                <a:lnTo>
                  <a:pt x="0" y="20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17" name="AutoShape 29"/>
          <p:cNvSpPr>
            <a:spLocks noChangeArrowheads="1"/>
          </p:cNvSpPr>
          <p:nvPr/>
        </p:nvSpPr>
        <p:spPr bwMode="auto">
          <a:xfrm>
            <a:off x="4283968" y="1556792"/>
            <a:ext cx="3960440" cy="143986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Segoe Print" pitchFamily="2" charset="0"/>
              </a:rPr>
              <a:t>По трём </a:t>
            </a:r>
            <a:r>
              <a:rPr lang="ru-RU" sz="2400" b="1" dirty="0" smtClean="0">
                <a:latin typeface="Segoe Print" pitchFamily="2" charset="0"/>
              </a:rPr>
              <a:t>сторонам</a:t>
            </a:r>
            <a:endParaRPr lang="ru-RU" sz="2400" b="1" dirty="0">
              <a:latin typeface="Segoe Print" pitchFamily="2" charset="0"/>
            </a:endParaRPr>
          </a:p>
        </p:txBody>
      </p:sp>
      <p:pic>
        <p:nvPicPr>
          <p:cNvPr id="31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6804248" y="2564904"/>
            <a:ext cx="2195736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4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WordArt 2"/>
          <p:cNvSpPr>
            <a:spLocks noChangeArrowheads="1" noChangeShapeType="1" noTextEdit="1"/>
          </p:cNvSpPr>
          <p:nvPr/>
        </p:nvSpPr>
        <p:spPr bwMode="auto">
          <a:xfrm>
            <a:off x="250824" y="260350"/>
            <a:ext cx="8137599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Медианы, биссектрисы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и высоты 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треугольников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7C80"/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323850" y="1989138"/>
            <a:ext cx="2016125" cy="2952750"/>
          </a:xfrm>
          <a:prstGeom prst="triangle">
            <a:avLst>
              <a:gd name="adj" fmla="val 31102"/>
            </a:avLst>
          </a:prstGeom>
          <a:noFill/>
          <a:ln w="508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17" name="AutoShape 5"/>
          <p:cNvSpPr>
            <a:spLocks noChangeArrowheads="1"/>
          </p:cNvSpPr>
          <p:nvPr/>
        </p:nvSpPr>
        <p:spPr bwMode="auto">
          <a:xfrm>
            <a:off x="2843213" y="1773238"/>
            <a:ext cx="2592387" cy="2160587"/>
          </a:xfrm>
          <a:prstGeom prst="triangle">
            <a:avLst>
              <a:gd name="adj" fmla="val 81079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755650" y="14843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4932363" y="1412875"/>
            <a:ext cx="42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К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0" y="48688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2484438" y="3933825"/>
            <a:ext cx="500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М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2051050" y="48688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5148263" y="3933825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Р</a:t>
            </a:r>
          </a:p>
        </p:txBody>
      </p:sp>
      <p:sp>
        <p:nvSpPr>
          <p:cNvPr id="115724" name="Freeform 12"/>
          <p:cNvSpPr>
            <a:spLocks/>
          </p:cNvSpPr>
          <p:nvPr/>
        </p:nvSpPr>
        <p:spPr bwMode="auto">
          <a:xfrm>
            <a:off x="3309938" y="6286500"/>
            <a:ext cx="254000" cy="21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0"/>
              </a:cxn>
              <a:cxn ang="0">
                <a:pos x="160" y="136"/>
              </a:cxn>
            </a:cxnLst>
            <a:rect l="0" t="0" r="r" b="b"/>
            <a:pathLst>
              <a:path w="160" h="136">
                <a:moveTo>
                  <a:pt x="0" y="0"/>
                </a:moveTo>
                <a:lnTo>
                  <a:pt x="160" y="0"/>
                </a:lnTo>
                <a:lnTo>
                  <a:pt x="160" y="136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>
            <a:off x="5219700" y="5662613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26" name="AutoShape 14"/>
          <p:cNvSpPr>
            <a:spLocks noChangeArrowheads="1"/>
          </p:cNvSpPr>
          <p:nvPr/>
        </p:nvSpPr>
        <p:spPr bwMode="auto">
          <a:xfrm rot="39511029">
            <a:off x="4420394" y="2277269"/>
            <a:ext cx="238125" cy="350837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27" name="AutoShape 15"/>
          <p:cNvSpPr>
            <a:spLocks noChangeArrowheads="1"/>
          </p:cNvSpPr>
          <p:nvPr/>
        </p:nvSpPr>
        <p:spPr bwMode="auto">
          <a:xfrm rot="15708354">
            <a:off x="4863306" y="2416969"/>
            <a:ext cx="214313" cy="365125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28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0432" y="260647"/>
            <a:ext cx="504181" cy="288033"/>
          </a:xfrm>
          <a:prstGeom prst="actionButtonHome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29" name="Freeform 17"/>
          <p:cNvSpPr>
            <a:spLocks/>
          </p:cNvSpPr>
          <p:nvPr/>
        </p:nvSpPr>
        <p:spPr bwMode="auto">
          <a:xfrm>
            <a:off x="952500" y="1993900"/>
            <a:ext cx="355600" cy="2933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4" y="1848"/>
              </a:cxn>
            </a:cxnLst>
            <a:rect l="0" t="0" r="r" b="b"/>
            <a:pathLst>
              <a:path w="224" h="1848">
                <a:moveTo>
                  <a:pt x="0" y="0"/>
                </a:moveTo>
                <a:lnTo>
                  <a:pt x="224" y="1848"/>
                </a:lnTo>
              </a:path>
            </a:pathLst>
          </a:cu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30" name="Freeform 18"/>
          <p:cNvSpPr>
            <a:spLocks/>
          </p:cNvSpPr>
          <p:nvPr/>
        </p:nvSpPr>
        <p:spPr bwMode="auto">
          <a:xfrm>
            <a:off x="812800" y="4787900"/>
            <a:ext cx="38100" cy="25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160"/>
              </a:cxn>
            </a:cxnLst>
            <a:rect l="0" t="0" r="r" b="b"/>
            <a:pathLst>
              <a:path w="24" h="160">
                <a:moveTo>
                  <a:pt x="0" y="0"/>
                </a:moveTo>
                <a:lnTo>
                  <a:pt x="24" y="16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31" name="Freeform 19"/>
          <p:cNvSpPr>
            <a:spLocks/>
          </p:cNvSpPr>
          <p:nvPr/>
        </p:nvSpPr>
        <p:spPr bwMode="auto">
          <a:xfrm>
            <a:off x="1763713" y="4797425"/>
            <a:ext cx="38100" cy="25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160"/>
              </a:cxn>
            </a:cxnLst>
            <a:rect l="0" t="0" r="r" b="b"/>
            <a:pathLst>
              <a:path w="24" h="160">
                <a:moveTo>
                  <a:pt x="0" y="0"/>
                </a:moveTo>
                <a:lnTo>
                  <a:pt x="24" y="16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32" name="Freeform 20"/>
          <p:cNvSpPr>
            <a:spLocks/>
          </p:cNvSpPr>
          <p:nvPr/>
        </p:nvSpPr>
        <p:spPr bwMode="auto">
          <a:xfrm>
            <a:off x="4305300" y="1816100"/>
            <a:ext cx="622300" cy="21209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336"/>
              </a:cxn>
            </a:cxnLst>
            <a:rect l="0" t="0" r="r" b="b"/>
            <a:pathLst>
              <a:path w="392" h="1336">
                <a:moveTo>
                  <a:pt x="392" y="0"/>
                </a:moveTo>
                <a:lnTo>
                  <a:pt x="0" y="1336"/>
                </a:lnTo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33" name="Text Box 21"/>
          <p:cNvSpPr txBox="1">
            <a:spLocks noChangeArrowheads="1"/>
          </p:cNvSpPr>
          <p:nvPr/>
        </p:nvSpPr>
        <p:spPr bwMode="auto">
          <a:xfrm>
            <a:off x="4067175" y="39338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О</a:t>
            </a:r>
          </a:p>
        </p:txBody>
      </p:sp>
      <p:sp>
        <p:nvSpPr>
          <p:cNvPr id="115734" name="AutoShape 22"/>
          <p:cNvSpPr>
            <a:spLocks noChangeArrowheads="1"/>
          </p:cNvSpPr>
          <p:nvPr/>
        </p:nvSpPr>
        <p:spPr bwMode="auto">
          <a:xfrm>
            <a:off x="2411413" y="4365625"/>
            <a:ext cx="2592387" cy="2160588"/>
          </a:xfrm>
          <a:prstGeom prst="triangle">
            <a:avLst>
              <a:gd name="adj" fmla="val 35028"/>
            </a:avLst>
          </a:prstGeom>
          <a:noFill/>
          <a:ln w="508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35" name="Freeform 23"/>
          <p:cNvSpPr>
            <a:spLocks/>
          </p:cNvSpPr>
          <p:nvPr/>
        </p:nvSpPr>
        <p:spPr bwMode="auto">
          <a:xfrm>
            <a:off x="3322638" y="4368800"/>
            <a:ext cx="1587" cy="2146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52"/>
              </a:cxn>
            </a:cxnLst>
            <a:rect l="0" t="0" r="r" b="b"/>
            <a:pathLst>
              <a:path w="1" h="1352">
                <a:moveTo>
                  <a:pt x="0" y="0"/>
                </a:moveTo>
                <a:lnTo>
                  <a:pt x="0" y="1352"/>
                </a:lnTo>
              </a:path>
            </a:pathLst>
          </a:custGeom>
          <a:noFill/>
          <a:ln w="5715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1979613" y="63388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N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3132138" y="3933825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L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4932363" y="63388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S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2843213" y="6021388"/>
            <a:ext cx="46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H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5740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163" y="5229225"/>
            <a:ext cx="3600450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latin typeface="Segoe Print" pitchFamily="2" charset="0"/>
              </a:rPr>
              <a:t>Медиана</a:t>
            </a:r>
          </a:p>
        </p:txBody>
      </p:sp>
      <p:sp>
        <p:nvSpPr>
          <p:cNvPr id="115741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163" y="5734050"/>
            <a:ext cx="3600450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latin typeface="Segoe Print" pitchFamily="2" charset="0"/>
              </a:rPr>
              <a:t>Биссектриса</a:t>
            </a:r>
          </a:p>
        </p:txBody>
      </p:sp>
      <p:sp>
        <p:nvSpPr>
          <p:cNvPr id="115742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163" y="6237288"/>
            <a:ext cx="3600450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latin typeface="Segoe Print" pitchFamily="2" charset="0"/>
              </a:rPr>
              <a:t>Высота</a:t>
            </a:r>
          </a:p>
        </p:txBody>
      </p:sp>
      <p:pic>
        <p:nvPicPr>
          <p:cNvPr id="34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6660232" y="2348880"/>
            <a:ext cx="2195736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5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4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5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10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4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5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1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42"/>
                  </p:tgtEl>
                </p:cond>
              </p:nextCondLst>
            </p:seq>
          </p:childTnLst>
        </p:cTn>
      </p:par>
    </p:tnLst>
    <p:bldLst>
      <p:bldP spid="115724" grpId="0" animBg="1"/>
      <p:bldP spid="115726" grpId="0" animBg="1"/>
      <p:bldP spid="115727" grpId="0" animBg="1"/>
      <p:bldP spid="115729" grpId="0" animBg="1"/>
      <p:bldP spid="115730" grpId="0" animBg="1"/>
      <p:bldP spid="115731" grpId="0" animBg="1"/>
      <p:bldP spid="115732" grpId="0" animBg="1"/>
      <p:bldP spid="115733" grpId="0"/>
      <p:bldP spid="115735" grpId="0" animBg="1"/>
      <p:bldP spid="1157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WordArt 2"/>
          <p:cNvSpPr>
            <a:spLocks noChangeArrowheads="1" noChangeShapeType="1" noTextEdit="1"/>
          </p:cNvSpPr>
          <p:nvPr/>
        </p:nvSpPr>
        <p:spPr bwMode="auto">
          <a:xfrm>
            <a:off x="179388" y="620713"/>
            <a:ext cx="86423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Равнобедренный 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треугольник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7C80"/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8788" name="AutoShape 4"/>
          <p:cNvSpPr>
            <a:spLocks noChangeArrowheads="1"/>
          </p:cNvSpPr>
          <p:nvPr/>
        </p:nvSpPr>
        <p:spPr bwMode="auto">
          <a:xfrm>
            <a:off x="323850" y="1700213"/>
            <a:ext cx="4464050" cy="2952750"/>
          </a:xfrm>
          <a:prstGeom prst="triangle">
            <a:avLst>
              <a:gd name="adj" fmla="val 48741"/>
            </a:avLst>
          </a:prstGeom>
          <a:noFill/>
          <a:ln w="508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051050" y="12684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0" y="45799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4643438" y="45815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18792" name="Freeform 8"/>
          <p:cNvSpPr>
            <a:spLocks/>
          </p:cNvSpPr>
          <p:nvPr/>
        </p:nvSpPr>
        <p:spPr bwMode="auto">
          <a:xfrm>
            <a:off x="1187450" y="3213100"/>
            <a:ext cx="241300" cy="165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2" y="104"/>
              </a:cxn>
            </a:cxnLst>
            <a:rect l="0" t="0" r="r" b="b"/>
            <a:pathLst>
              <a:path w="152" h="104">
                <a:moveTo>
                  <a:pt x="0" y="0"/>
                </a:moveTo>
                <a:lnTo>
                  <a:pt x="152" y="10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>
            <a:off x="5940425" y="53736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794" name="Freeform 10"/>
          <p:cNvSpPr>
            <a:spLocks/>
          </p:cNvSpPr>
          <p:nvPr/>
        </p:nvSpPr>
        <p:spPr bwMode="auto">
          <a:xfrm>
            <a:off x="3635375" y="3284538"/>
            <a:ext cx="228600" cy="144462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91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795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0432" y="116633"/>
            <a:ext cx="504701" cy="360039"/>
          </a:xfrm>
          <a:prstGeom prst="actionButtonHome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395288" y="5516563"/>
            <a:ext cx="8353425" cy="8651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Треугольник называется равнобедренном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если две его стороны равны. </a:t>
            </a:r>
            <a:r>
              <a:rPr lang="ru-RU" sz="2400" b="1" i="1">
                <a:latin typeface="Times New Roman" pitchFamily="18" charset="0"/>
              </a:rPr>
              <a:t>АВ = АС</a:t>
            </a:r>
          </a:p>
        </p:txBody>
      </p:sp>
      <p:pic>
        <p:nvPicPr>
          <p:cNvPr id="17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6516216" y="2420888"/>
            <a:ext cx="2195736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64235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Свойства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равнобедренного 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треугольника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7C80"/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9812" name="AutoShape 4"/>
          <p:cNvSpPr>
            <a:spLocks noChangeArrowheads="1"/>
          </p:cNvSpPr>
          <p:nvPr/>
        </p:nvSpPr>
        <p:spPr bwMode="auto">
          <a:xfrm>
            <a:off x="323850" y="1700213"/>
            <a:ext cx="2016125" cy="2952750"/>
          </a:xfrm>
          <a:prstGeom prst="triangle">
            <a:avLst>
              <a:gd name="adj" fmla="val 48741"/>
            </a:avLst>
          </a:prstGeom>
          <a:noFill/>
          <a:ln w="508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13" name="AutoShape 5"/>
          <p:cNvSpPr>
            <a:spLocks noChangeArrowheads="1"/>
          </p:cNvSpPr>
          <p:nvPr/>
        </p:nvSpPr>
        <p:spPr bwMode="auto">
          <a:xfrm>
            <a:off x="3059113" y="1700213"/>
            <a:ext cx="2016125" cy="2952750"/>
          </a:xfrm>
          <a:prstGeom prst="triangle">
            <a:avLst>
              <a:gd name="adj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900113" y="126841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3635375" y="1268413"/>
            <a:ext cx="500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М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0" y="45799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2700338" y="4581525"/>
            <a:ext cx="42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К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2051050" y="45815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4787900" y="45815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N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9820" name="Freeform 12"/>
          <p:cNvSpPr>
            <a:spLocks/>
          </p:cNvSpPr>
          <p:nvPr/>
        </p:nvSpPr>
        <p:spPr bwMode="auto">
          <a:xfrm>
            <a:off x="622300" y="3330575"/>
            <a:ext cx="241300" cy="165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2" y="104"/>
              </a:cxn>
            </a:cxnLst>
            <a:rect l="0" t="0" r="r" b="b"/>
            <a:pathLst>
              <a:path w="152" h="104">
                <a:moveTo>
                  <a:pt x="0" y="0"/>
                </a:moveTo>
                <a:lnTo>
                  <a:pt x="152" y="10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21" name="Line 13"/>
          <p:cNvSpPr>
            <a:spLocks noChangeShapeType="1"/>
          </p:cNvSpPr>
          <p:nvPr/>
        </p:nvSpPr>
        <p:spPr bwMode="auto">
          <a:xfrm>
            <a:off x="5940425" y="53736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22" name="Freeform 14"/>
          <p:cNvSpPr>
            <a:spLocks/>
          </p:cNvSpPr>
          <p:nvPr/>
        </p:nvSpPr>
        <p:spPr bwMode="auto">
          <a:xfrm>
            <a:off x="1763713" y="3355975"/>
            <a:ext cx="228600" cy="144463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91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23" name="AutoShape 15"/>
          <p:cNvSpPr>
            <a:spLocks noChangeArrowheads="1"/>
          </p:cNvSpPr>
          <p:nvPr/>
        </p:nvSpPr>
        <p:spPr bwMode="auto">
          <a:xfrm rot="15003311">
            <a:off x="4117975" y="2298700"/>
            <a:ext cx="100013" cy="201613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24" name="AutoShape 16"/>
          <p:cNvSpPr>
            <a:spLocks noChangeArrowheads="1"/>
          </p:cNvSpPr>
          <p:nvPr/>
        </p:nvSpPr>
        <p:spPr bwMode="auto">
          <a:xfrm rot="50676248">
            <a:off x="578644" y="4153694"/>
            <a:ext cx="234950" cy="503238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25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0432" y="260648"/>
            <a:ext cx="504181" cy="288329"/>
          </a:xfrm>
          <a:prstGeom prst="actionButtonHome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26" name="AutoShape 18"/>
          <p:cNvSpPr>
            <a:spLocks noChangeArrowheads="1"/>
          </p:cNvSpPr>
          <p:nvPr/>
        </p:nvSpPr>
        <p:spPr bwMode="auto">
          <a:xfrm rot="46372548">
            <a:off x="1878807" y="4150519"/>
            <a:ext cx="223837" cy="504825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229225"/>
            <a:ext cx="2411760" cy="792163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Углы при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основании.</a:t>
            </a:r>
          </a:p>
        </p:txBody>
      </p:sp>
      <p:sp>
        <p:nvSpPr>
          <p:cNvPr id="11982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63825" y="5229225"/>
            <a:ext cx="2592388" cy="792163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Медиана, высота,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биссектриса.</a:t>
            </a:r>
          </a:p>
        </p:txBody>
      </p:sp>
      <p:sp>
        <p:nvSpPr>
          <p:cNvPr id="119829" name="Freeform 21"/>
          <p:cNvSpPr>
            <a:spLocks/>
          </p:cNvSpPr>
          <p:nvPr/>
        </p:nvSpPr>
        <p:spPr bwMode="auto">
          <a:xfrm>
            <a:off x="4500563" y="3284538"/>
            <a:ext cx="228600" cy="144462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91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30" name="Freeform 22"/>
          <p:cNvSpPr>
            <a:spLocks/>
          </p:cNvSpPr>
          <p:nvPr/>
        </p:nvSpPr>
        <p:spPr bwMode="auto">
          <a:xfrm>
            <a:off x="3348038" y="3284538"/>
            <a:ext cx="241300" cy="165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2" y="104"/>
              </a:cxn>
            </a:cxnLst>
            <a:rect l="0" t="0" r="r" b="b"/>
            <a:pathLst>
              <a:path w="152" h="104">
                <a:moveTo>
                  <a:pt x="0" y="0"/>
                </a:moveTo>
                <a:lnTo>
                  <a:pt x="152" y="10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31" name="Rectangle 23"/>
          <p:cNvSpPr>
            <a:spLocks noChangeArrowheads="1"/>
          </p:cNvSpPr>
          <p:nvPr/>
        </p:nvSpPr>
        <p:spPr bwMode="auto">
          <a:xfrm>
            <a:off x="5508104" y="4941168"/>
            <a:ext cx="3455988" cy="180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В равнобедренном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треугольнике углы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при основании равны.</a:t>
            </a:r>
          </a:p>
        </p:txBody>
      </p:sp>
      <p:sp>
        <p:nvSpPr>
          <p:cNvPr id="119832" name="Rectangle 24"/>
          <p:cNvSpPr>
            <a:spLocks noChangeArrowheads="1"/>
          </p:cNvSpPr>
          <p:nvPr/>
        </p:nvSpPr>
        <p:spPr bwMode="auto">
          <a:xfrm>
            <a:off x="5364163" y="4869161"/>
            <a:ext cx="3779837" cy="198884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В равнобедренном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</a:rPr>
              <a:t>треугольнике </a:t>
            </a:r>
            <a:r>
              <a:rPr lang="ru-RU" sz="2400" b="1" dirty="0">
                <a:latin typeface="Times New Roman" pitchFamily="18" charset="0"/>
              </a:rPr>
              <a:t>биссектриса,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проведённая к основанию,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является медианой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и высотой.</a:t>
            </a:r>
          </a:p>
        </p:txBody>
      </p:sp>
      <p:sp>
        <p:nvSpPr>
          <p:cNvPr id="119833" name="Freeform 25"/>
          <p:cNvSpPr>
            <a:spLocks/>
          </p:cNvSpPr>
          <p:nvPr/>
        </p:nvSpPr>
        <p:spPr bwMode="auto">
          <a:xfrm>
            <a:off x="4064000" y="1778000"/>
            <a:ext cx="1588" cy="285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00"/>
              </a:cxn>
            </a:cxnLst>
            <a:rect l="0" t="0" r="r" b="b"/>
            <a:pathLst>
              <a:path w="1" h="1800">
                <a:moveTo>
                  <a:pt x="0" y="0"/>
                </a:moveTo>
                <a:lnTo>
                  <a:pt x="0" y="1800"/>
                </a:lnTo>
              </a:path>
            </a:pathLst>
          </a:custGeom>
          <a:noFill/>
          <a:ln w="5715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34" name="AutoShape 26"/>
          <p:cNvSpPr>
            <a:spLocks noChangeArrowheads="1"/>
          </p:cNvSpPr>
          <p:nvPr/>
        </p:nvSpPr>
        <p:spPr bwMode="auto">
          <a:xfrm rot="17236846">
            <a:off x="3906837" y="2293938"/>
            <a:ext cx="85725" cy="1968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35" name="Freeform 27"/>
          <p:cNvSpPr>
            <a:spLocks/>
          </p:cNvSpPr>
          <p:nvPr/>
        </p:nvSpPr>
        <p:spPr bwMode="auto">
          <a:xfrm>
            <a:off x="3490913" y="45085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36" name="Freeform 28"/>
          <p:cNvSpPr>
            <a:spLocks/>
          </p:cNvSpPr>
          <p:nvPr/>
        </p:nvSpPr>
        <p:spPr bwMode="auto">
          <a:xfrm>
            <a:off x="3563938" y="45085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37" name="Freeform 29"/>
          <p:cNvSpPr>
            <a:spLocks/>
          </p:cNvSpPr>
          <p:nvPr/>
        </p:nvSpPr>
        <p:spPr bwMode="auto">
          <a:xfrm>
            <a:off x="4427538" y="45085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38" name="Freeform 30"/>
          <p:cNvSpPr>
            <a:spLocks/>
          </p:cNvSpPr>
          <p:nvPr/>
        </p:nvSpPr>
        <p:spPr bwMode="auto">
          <a:xfrm>
            <a:off x="4500563" y="45085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9839" name="Freeform 31"/>
          <p:cNvSpPr>
            <a:spLocks/>
          </p:cNvSpPr>
          <p:nvPr/>
        </p:nvSpPr>
        <p:spPr bwMode="auto">
          <a:xfrm rot="-1088282">
            <a:off x="3779838" y="4365625"/>
            <a:ext cx="274637" cy="207963"/>
          </a:xfrm>
          <a:custGeom>
            <a:avLst/>
            <a:gdLst/>
            <a:ahLst/>
            <a:cxnLst>
              <a:cxn ang="0">
                <a:pos x="173" y="41"/>
              </a:cxn>
              <a:cxn ang="0">
                <a:pos x="41" y="0"/>
              </a:cxn>
              <a:cxn ang="0">
                <a:pos x="0" y="131"/>
              </a:cxn>
            </a:cxnLst>
            <a:rect l="0" t="0" r="r" b="b"/>
            <a:pathLst>
              <a:path w="173" h="131">
                <a:moveTo>
                  <a:pt x="173" y="41"/>
                </a:moveTo>
                <a:lnTo>
                  <a:pt x="41" y="0"/>
                </a:lnTo>
                <a:lnTo>
                  <a:pt x="0" y="131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5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6372200" y="2132856"/>
            <a:ext cx="2195736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98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1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9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82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98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19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19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1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19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19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119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828"/>
                  </p:tgtEl>
                </p:cond>
              </p:nextCondLst>
            </p:seq>
          </p:childTnLst>
        </p:cTn>
      </p:par>
    </p:tnLst>
    <p:bldLst>
      <p:bldP spid="119824" grpId="0" animBg="1"/>
      <p:bldP spid="119826" grpId="0" animBg="1"/>
      <p:bldP spid="119831" grpId="0" animBg="1"/>
      <p:bldP spid="119832" grpId="0" animBg="1"/>
      <p:bldP spid="119835" grpId="0" animBg="1"/>
      <p:bldP spid="119836" grpId="0" animBg="1"/>
      <p:bldP spid="119837" grpId="0" animBg="1"/>
      <p:bldP spid="119838" grpId="0" animBg="1"/>
      <p:bldP spid="1198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WordArt 2"/>
          <p:cNvSpPr>
            <a:spLocks noChangeArrowheads="1" noChangeShapeType="1" noTextEdit="1"/>
          </p:cNvSpPr>
          <p:nvPr/>
        </p:nvSpPr>
        <p:spPr bwMode="auto">
          <a:xfrm>
            <a:off x="251520" y="476672"/>
            <a:ext cx="864235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Решение задач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по готовым 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Print" pitchFamily="2" charset="0"/>
                <a:cs typeface="Times New Roman"/>
              </a:rPr>
              <a:t>чертежам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7C80"/>
                  </a:gs>
                  <a:gs pos="100000">
                    <a:srgbClr val="80008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0302" name="Line 14"/>
          <p:cNvSpPr>
            <a:spLocks noChangeShapeType="1"/>
          </p:cNvSpPr>
          <p:nvPr/>
        </p:nvSpPr>
        <p:spPr bwMode="auto">
          <a:xfrm>
            <a:off x="5724525" y="59499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10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260350"/>
            <a:ext cx="720725" cy="466725"/>
          </a:xfrm>
          <a:prstGeom prst="actionButtonHome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12" name="AutoShape 24"/>
          <p:cNvSpPr>
            <a:spLocks noChangeArrowheads="1"/>
          </p:cNvSpPr>
          <p:nvPr/>
        </p:nvSpPr>
        <p:spPr bwMode="auto">
          <a:xfrm>
            <a:off x="323850" y="1916113"/>
            <a:ext cx="4968875" cy="324167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Необходимо по рисунку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записать условие задачи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и ответить на поставленный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вопрос.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В задачах подсказки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отсутствуют.</a:t>
            </a:r>
          </a:p>
        </p:txBody>
      </p:sp>
      <p:sp>
        <p:nvSpPr>
          <p:cNvPr id="140313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16463" y="5805488"/>
            <a:ext cx="1042987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40314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56325" y="5805488"/>
            <a:ext cx="1042988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itchFamily="18" charset="0"/>
              </a:rPr>
              <a:t>3</a:t>
            </a:r>
          </a:p>
        </p:txBody>
      </p:sp>
      <p:sp>
        <p:nvSpPr>
          <p:cNvPr id="140315" name="AutoShap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805488"/>
            <a:ext cx="1042987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 smtClean="0">
                <a:latin typeface="Times New Roman" pitchFamily="18" charset="0"/>
              </a:rPr>
              <a:t>4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140319" name="AutoShape 3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6600" y="5805488"/>
            <a:ext cx="1042988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Times New Roman" pitchFamily="18" charset="0"/>
              </a:rPr>
              <a:t>1</a:t>
            </a:r>
            <a:endParaRPr lang="ru-RU" sz="2800" b="1" dirty="0">
              <a:latin typeface="Times New Roman" pitchFamily="18" charset="0"/>
            </a:endParaRPr>
          </a:p>
        </p:txBody>
      </p:sp>
      <p:pic>
        <p:nvPicPr>
          <p:cNvPr id="13" name="Picture 28" descr="&amp;Kcy;&amp;acy;&amp;rcy;&amp;tcy;&amp;icy;&amp;ncy;&amp;kcy;&amp;acy; 59 &amp;icy;&amp;zcy; 11629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59" r="6296" b="5359"/>
          <a:stretch>
            <a:fillRect/>
          </a:stretch>
        </p:blipFill>
        <p:spPr bwMode="auto">
          <a:xfrm>
            <a:off x="6516216" y="2492896"/>
            <a:ext cx="2195736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290</Words>
  <Application>Microsoft Office PowerPoint</Application>
  <PresentationFormat>Экран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Трек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UCL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КарМаН</dc:creator>
  <cp:lastModifiedBy>Lena</cp:lastModifiedBy>
  <cp:revision>87</cp:revision>
  <dcterms:created xsi:type="dcterms:W3CDTF">2012-06-18T08:30:05Z</dcterms:created>
  <dcterms:modified xsi:type="dcterms:W3CDTF">2014-12-22T13:13:48Z</dcterms:modified>
</cp:coreProperties>
</file>