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89" r:id="rId10"/>
    <p:sldId id="291" r:id="rId11"/>
    <p:sldId id="303" r:id="rId12"/>
    <p:sldId id="298" r:id="rId13"/>
    <p:sldId id="301" r:id="rId14"/>
    <p:sldId id="302" r:id="rId15"/>
    <p:sldId id="304" r:id="rId16"/>
    <p:sldId id="306" r:id="rId17"/>
    <p:sldId id="288" r:id="rId18"/>
    <p:sldId id="276" r:id="rId19"/>
    <p:sldId id="277" r:id="rId20"/>
    <p:sldId id="278" r:id="rId21"/>
    <p:sldId id="279" r:id="rId22"/>
    <p:sldId id="284" r:id="rId23"/>
    <p:sldId id="285" r:id="rId24"/>
    <p:sldId id="286" r:id="rId25"/>
    <p:sldId id="307" r:id="rId26"/>
    <p:sldId id="310" r:id="rId27"/>
    <p:sldId id="308" r:id="rId28"/>
    <p:sldId id="313" r:id="rId29"/>
    <p:sldId id="273" r:id="rId30"/>
    <p:sldId id="274" r:id="rId31"/>
    <p:sldId id="275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9EFFDB-A734-489F-8D25-3B87178FF76C}" type="doc">
      <dgm:prSet loTypeId="urn:microsoft.com/office/officeart/2005/8/layout/radial4" loCatId="relationship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4759D8A-9B21-4F8E-A750-91CC94135421}">
      <dgm:prSet phldrT="[Текст]"/>
      <dgm:spPr/>
      <dgm:t>
        <a:bodyPr/>
        <a:lstStyle/>
        <a:p>
          <a:r>
            <a:rPr lang="ru-RU" b="1" dirty="0" smtClean="0"/>
            <a:t>Иностранная военная интервенция – </a:t>
          </a:r>
          <a:r>
            <a:rPr lang="ru-RU" b="0" dirty="0" smtClean="0"/>
            <a:t>военное вмешательство Антанты и Центральных держав в Гражданскую войну</a:t>
          </a:r>
          <a:endParaRPr lang="ru-RU" b="0" dirty="0"/>
        </a:p>
      </dgm:t>
    </dgm:pt>
    <dgm:pt modelId="{501F83B6-99AB-4832-99B1-951D72D6BBE2}" type="parTrans" cxnId="{F7C24CAA-9544-4260-A94D-017C0B52BEDC}">
      <dgm:prSet/>
      <dgm:spPr/>
      <dgm:t>
        <a:bodyPr/>
        <a:lstStyle/>
        <a:p>
          <a:endParaRPr lang="ru-RU"/>
        </a:p>
      </dgm:t>
    </dgm:pt>
    <dgm:pt modelId="{5145670C-4D25-438C-A798-335AB0D80D93}" type="sibTrans" cxnId="{F7C24CAA-9544-4260-A94D-017C0B52BEDC}">
      <dgm:prSet/>
      <dgm:spPr/>
      <dgm:t>
        <a:bodyPr/>
        <a:lstStyle/>
        <a:p>
          <a:endParaRPr lang="ru-RU"/>
        </a:p>
      </dgm:t>
    </dgm:pt>
    <dgm:pt modelId="{8082A918-B50E-4287-9115-3036F545DD30}">
      <dgm:prSet phldrT="[Текст]"/>
      <dgm:spPr/>
      <dgm:t>
        <a:bodyPr/>
        <a:lstStyle/>
        <a:p>
          <a:r>
            <a:rPr lang="ru-RU" dirty="0" smtClean="0"/>
            <a:t>Подавление очага «революционной заразы»</a:t>
          </a:r>
          <a:endParaRPr lang="ru-RU" dirty="0"/>
        </a:p>
      </dgm:t>
    </dgm:pt>
    <dgm:pt modelId="{7B51A04F-293B-42D0-8F05-1893FF9F82C4}" type="parTrans" cxnId="{63DA14FF-7616-476E-B19B-F9F43A0F26D2}">
      <dgm:prSet/>
      <dgm:spPr/>
      <dgm:t>
        <a:bodyPr/>
        <a:lstStyle/>
        <a:p>
          <a:endParaRPr lang="ru-RU"/>
        </a:p>
      </dgm:t>
    </dgm:pt>
    <dgm:pt modelId="{10FFF9AF-150C-47E0-B5D5-DFEC35213AB6}" type="sibTrans" cxnId="{63DA14FF-7616-476E-B19B-F9F43A0F26D2}">
      <dgm:prSet/>
      <dgm:spPr/>
      <dgm:t>
        <a:bodyPr/>
        <a:lstStyle/>
        <a:p>
          <a:endParaRPr lang="ru-RU"/>
        </a:p>
      </dgm:t>
    </dgm:pt>
    <dgm:pt modelId="{5EF41C90-3C54-4757-BB7C-AF3BCB14F704}">
      <dgm:prSet/>
      <dgm:spPr/>
      <dgm:t>
        <a:bodyPr/>
        <a:lstStyle/>
        <a:p>
          <a:r>
            <a:rPr lang="ru-RU" dirty="0" smtClean="0"/>
            <a:t>Максимальное ослабление России</a:t>
          </a:r>
        </a:p>
      </dgm:t>
    </dgm:pt>
    <dgm:pt modelId="{5804240E-A88D-4150-8B21-CC94CBE79C17}" type="parTrans" cxnId="{FC971CAB-246C-40E5-B585-F9EBC999878A}">
      <dgm:prSet/>
      <dgm:spPr/>
      <dgm:t>
        <a:bodyPr/>
        <a:lstStyle/>
        <a:p>
          <a:endParaRPr lang="ru-RU"/>
        </a:p>
      </dgm:t>
    </dgm:pt>
    <dgm:pt modelId="{60A1D685-A06C-4595-8CE3-6F07CAF0D560}" type="sibTrans" cxnId="{FC971CAB-246C-40E5-B585-F9EBC999878A}">
      <dgm:prSet/>
      <dgm:spPr/>
      <dgm:t>
        <a:bodyPr/>
        <a:lstStyle/>
        <a:p>
          <a:endParaRPr lang="ru-RU"/>
        </a:p>
      </dgm:t>
    </dgm:pt>
    <dgm:pt modelId="{C068903E-652D-450A-9579-61C03410E3ED}">
      <dgm:prSet/>
      <dgm:spPr/>
      <dgm:t>
        <a:bodyPr/>
        <a:lstStyle/>
        <a:p>
          <a:r>
            <a:rPr lang="ru-RU" smtClean="0"/>
            <a:t>Территориальный раздел бывшей Российской империи</a:t>
          </a:r>
          <a:endParaRPr lang="ru-RU" dirty="0" smtClean="0"/>
        </a:p>
      </dgm:t>
    </dgm:pt>
    <dgm:pt modelId="{64F99F3A-F3D0-428D-8787-E03F92E1FFFF}" type="parTrans" cxnId="{01D28D23-4DA8-4421-A5ED-419C40D5D77B}">
      <dgm:prSet/>
      <dgm:spPr/>
      <dgm:t>
        <a:bodyPr/>
        <a:lstStyle/>
        <a:p>
          <a:endParaRPr lang="ru-RU"/>
        </a:p>
      </dgm:t>
    </dgm:pt>
    <dgm:pt modelId="{09098D6F-0628-4F45-84B7-48690563BF14}" type="sibTrans" cxnId="{01D28D23-4DA8-4421-A5ED-419C40D5D77B}">
      <dgm:prSet/>
      <dgm:spPr/>
      <dgm:t>
        <a:bodyPr/>
        <a:lstStyle/>
        <a:p>
          <a:endParaRPr lang="ru-RU"/>
        </a:p>
      </dgm:t>
    </dgm:pt>
    <dgm:pt modelId="{577571C0-E04A-4BBC-AF84-FCF6D6F753F8}">
      <dgm:prSet/>
      <dgm:spPr/>
      <dgm:t>
        <a:bodyPr/>
        <a:lstStyle/>
        <a:p>
          <a:r>
            <a:rPr lang="ru-RU" smtClean="0"/>
            <a:t>Борьба за возвращение вложенных капиталов в экономику России</a:t>
          </a:r>
          <a:endParaRPr lang="ru-RU" dirty="0" smtClean="0"/>
        </a:p>
      </dgm:t>
    </dgm:pt>
    <dgm:pt modelId="{37553F8D-2921-40AE-A863-FB1EE5B6BCA1}" type="parTrans" cxnId="{1DD8A082-3B7A-47D0-AB58-45B7B78FA0E8}">
      <dgm:prSet/>
      <dgm:spPr/>
      <dgm:t>
        <a:bodyPr/>
        <a:lstStyle/>
        <a:p>
          <a:endParaRPr lang="ru-RU"/>
        </a:p>
      </dgm:t>
    </dgm:pt>
    <dgm:pt modelId="{9D18783D-5C65-47BC-8936-40B56F072F0E}" type="sibTrans" cxnId="{1DD8A082-3B7A-47D0-AB58-45B7B78FA0E8}">
      <dgm:prSet/>
      <dgm:spPr/>
      <dgm:t>
        <a:bodyPr/>
        <a:lstStyle/>
        <a:p>
          <a:endParaRPr lang="ru-RU"/>
        </a:p>
      </dgm:t>
    </dgm:pt>
    <dgm:pt modelId="{FCDB96B6-B6E6-4E0F-A426-C878B2632144}" type="pres">
      <dgm:prSet presAssocID="{B09EFFDB-A734-489F-8D25-3B87178FF76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167461-51E5-4BF1-B26F-DB317811279D}" type="pres">
      <dgm:prSet presAssocID="{24759D8A-9B21-4F8E-A750-91CC94135421}" presName="centerShape" presStyleLbl="node0" presStyleIdx="0" presStyleCnt="1" custScaleX="110184" custScaleY="104778"/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  <dgm:pt modelId="{72118334-FFB2-41D8-81C4-0DE9DD0996F1}" type="pres">
      <dgm:prSet presAssocID="{7B51A04F-293B-42D0-8F05-1893FF9F82C4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D45AC0B0-5B8A-42F0-9C44-F5EEC1D2FA40}" type="pres">
      <dgm:prSet presAssocID="{8082A918-B50E-4287-9115-3036F545DD3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AC39B-8379-41F1-961F-0FD54EBEBEF2}" type="pres">
      <dgm:prSet presAssocID="{5804240E-A88D-4150-8B21-CC94CBE79C17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D831D940-2763-4985-9281-F7448ACD8E8F}" type="pres">
      <dgm:prSet presAssocID="{5EF41C90-3C54-4757-BB7C-AF3BCB14F70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5400D-8DC9-4938-B7A3-4EC95D8F2EDD}" type="pres">
      <dgm:prSet presAssocID="{64F99F3A-F3D0-428D-8787-E03F92E1FFFF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73013F47-336B-4C7D-A56D-2BE3E9E70A86}" type="pres">
      <dgm:prSet presAssocID="{C068903E-652D-450A-9579-61C03410E3E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701F2-3452-4D10-AA88-3386250C4533}" type="pres">
      <dgm:prSet presAssocID="{37553F8D-2921-40AE-A863-FB1EE5B6BCA1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F769A973-7B52-402D-B4A1-71A626FD491F}" type="pres">
      <dgm:prSet presAssocID="{577571C0-E04A-4BBC-AF84-FCF6D6F753F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5B39D4-2B92-46AC-8F45-CF4B47E550EB}" type="presOf" srcId="{B09EFFDB-A734-489F-8D25-3B87178FF76C}" destId="{FCDB96B6-B6E6-4E0F-A426-C878B2632144}" srcOrd="0" destOrd="0" presId="urn:microsoft.com/office/officeart/2005/8/layout/radial4"/>
    <dgm:cxn modelId="{FC971CAB-246C-40E5-B585-F9EBC999878A}" srcId="{24759D8A-9B21-4F8E-A750-91CC94135421}" destId="{5EF41C90-3C54-4757-BB7C-AF3BCB14F704}" srcOrd="1" destOrd="0" parTransId="{5804240E-A88D-4150-8B21-CC94CBE79C17}" sibTransId="{60A1D685-A06C-4595-8CE3-6F07CAF0D560}"/>
    <dgm:cxn modelId="{9D2A866F-EF16-44B3-B8B6-B0BFF34AB6F3}" type="presOf" srcId="{7B51A04F-293B-42D0-8F05-1893FF9F82C4}" destId="{72118334-FFB2-41D8-81C4-0DE9DD0996F1}" srcOrd="0" destOrd="0" presId="urn:microsoft.com/office/officeart/2005/8/layout/radial4"/>
    <dgm:cxn modelId="{1DD8A082-3B7A-47D0-AB58-45B7B78FA0E8}" srcId="{24759D8A-9B21-4F8E-A750-91CC94135421}" destId="{577571C0-E04A-4BBC-AF84-FCF6D6F753F8}" srcOrd="3" destOrd="0" parTransId="{37553F8D-2921-40AE-A863-FB1EE5B6BCA1}" sibTransId="{9D18783D-5C65-47BC-8936-40B56F072F0E}"/>
    <dgm:cxn modelId="{F7C24CAA-9544-4260-A94D-017C0B52BEDC}" srcId="{B09EFFDB-A734-489F-8D25-3B87178FF76C}" destId="{24759D8A-9B21-4F8E-A750-91CC94135421}" srcOrd="0" destOrd="0" parTransId="{501F83B6-99AB-4832-99B1-951D72D6BBE2}" sibTransId="{5145670C-4D25-438C-A798-335AB0D80D93}"/>
    <dgm:cxn modelId="{7E9E3032-9E1C-4113-96D7-43707CC23DD3}" type="presOf" srcId="{5EF41C90-3C54-4757-BB7C-AF3BCB14F704}" destId="{D831D940-2763-4985-9281-F7448ACD8E8F}" srcOrd="0" destOrd="0" presId="urn:microsoft.com/office/officeart/2005/8/layout/radial4"/>
    <dgm:cxn modelId="{63DA14FF-7616-476E-B19B-F9F43A0F26D2}" srcId="{24759D8A-9B21-4F8E-A750-91CC94135421}" destId="{8082A918-B50E-4287-9115-3036F545DD30}" srcOrd="0" destOrd="0" parTransId="{7B51A04F-293B-42D0-8F05-1893FF9F82C4}" sibTransId="{10FFF9AF-150C-47E0-B5D5-DFEC35213AB6}"/>
    <dgm:cxn modelId="{01D28D23-4DA8-4421-A5ED-419C40D5D77B}" srcId="{24759D8A-9B21-4F8E-A750-91CC94135421}" destId="{C068903E-652D-450A-9579-61C03410E3ED}" srcOrd="2" destOrd="0" parTransId="{64F99F3A-F3D0-428D-8787-E03F92E1FFFF}" sibTransId="{09098D6F-0628-4F45-84B7-48690563BF14}"/>
    <dgm:cxn modelId="{453150A0-407C-42B2-AC56-2E15CBA7629F}" type="presOf" srcId="{577571C0-E04A-4BBC-AF84-FCF6D6F753F8}" destId="{F769A973-7B52-402D-B4A1-71A626FD491F}" srcOrd="0" destOrd="0" presId="urn:microsoft.com/office/officeart/2005/8/layout/radial4"/>
    <dgm:cxn modelId="{EABBF8C4-0313-45D2-8693-5F8A40E14CE4}" type="presOf" srcId="{8082A918-B50E-4287-9115-3036F545DD30}" destId="{D45AC0B0-5B8A-42F0-9C44-F5EEC1D2FA40}" srcOrd="0" destOrd="0" presId="urn:microsoft.com/office/officeart/2005/8/layout/radial4"/>
    <dgm:cxn modelId="{9F7B5B8C-130A-4308-A8CC-9BFE003576C5}" type="presOf" srcId="{C068903E-652D-450A-9579-61C03410E3ED}" destId="{73013F47-336B-4C7D-A56D-2BE3E9E70A86}" srcOrd="0" destOrd="0" presId="urn:microsoft.com/office/officeart/2005/8/layout/radial4"/>
    <dgm:cxn modelId="{E2EE1BCB-D814-4968-98EE-180F5009C646}" type="presOf" srcId="{5804240E-A88D-4150-8B21-CC94CBE79C17}" destId="{67AAC39B-8379-41F1-961F-0FD54EBEBEF2}" srcOrd="0" destOrd="0" presId="urn:microsoft.com/office/officeart/2005/8/layout/radial4"/>
    <dgm:cxn modelId="{4F842131-2BC0-41F8-A77B-561E88FE67DF}" type="presOf" srcId="{24759D8A-9B21-4F8E-A750-91CC94135421}" destId="{CC167461-51E5-4BF1-B26F-DB317811279D}" srcOrd="0" destOrd="0" presId="urn:microsoft.com/office/officeart/2005/8/layout/radial4"/>
    <dgm:cxn modelId="{8D97F08A-5CF0-48CF-8A4A-6B18CB518212}" type="presOf" srcId="{64F99F3A-F3D0-428D-8787-E03F92E1FFFF}" destId="{EBF5400D-8DC9-4938-B7A3-4EC95D8F2EDD}" srcOrd="0" destOrd="0" presId="urn:microsoft.com/office/officeart/2005/8/layout/radial4"/>
    <dgm:cxn modelId="{3E78D874-8EEE-4BDB-AB59-71145489B704}" type="presOf" srcId="{37553F8D-2921-40AE-A863-FB1EE5B6BCA1}" destId="{41E701F2-3452-4D10-AA88-3386250C4533}" srcOrd="0" destOrd="0" presId="urn:microsoft.com/office/officeart/2005/8/layout/radial4"/>
    <dgm:cxn modelId="{928A1A6D-92DD-4078-9393-36AADC62497E}" type="presParOf" srcId="{FCDB96B6-B6E6-4E0F-A426-C878B2632144}" destId="{CC167461-51E5-4BF1-B26F-DB317811279D}" srcOrd="0" destOrd="0" presId="urn:microsoft.com/office/officeart/2005/8/layout/radial4"/>
    <dgm:cxn modelId="{B3E84213-F920-49F7-94AB-0979D5CF645C}" type="presParOf" srcId="{FCDB96B6-B6E6-4E0F-A426-C878B2632144}" destId="{72118334-FFB2-41D8-81C4-0DE9DD0996F1}" srcOrd="1" destOrd="0" presId="urn:microsoft.com/office/officeart/2005/8/layout/radial4"/>
    <dgm:cxn modelId="{D5FF6038-564B-4FBC-8096-7F2628D5061C}" type="presParOf" srcId="{FCDB96B6-B6E6-4E0F-A426-C878B2632144}" destId="{D45AC0B0-5B8A-42F0-9C44-F5EEC1D2FA40}" srcOrd="2" destOrd="0" presId="urn:microsoft.com/office/officeart/2005/8/layout/radial4"/>
    <dgm:cxn modelId="{1EA511C3-A352-4760-B677-3FC174BB6C3B}" type="presParOf" srcId="{FCDB96B6-B6E6-4E0F-A426-C878B2632144}" destId="{67AAC39B-8379-41F1-961F-0FD54EBEBEF2}" srcOrd="3" destOrd="0" presId="urn:microsoft.com/office/officeart/2005/8/layout/radial4"/>
    <dgm:cxn modelId="{244EF09D-6184-4311-AED4-F6A95E6B21CC}" type="presParOf" srcId="{FCDB96B6-B6E6-4E0F-A426-C878B2632144}" destId="{D831D940-2763-4985-9281-F7448ACD8E8F}" srcOrd="4" destOrd="0" presId="urn:microsoft.com/office/officeart/2005/8/layout/radial4"/>
    <dgm:cxn modelId="{B4AF2F44-2526-4D93-AA60-35A057E27F56}" type="presParOf" srcId="{FCDB96B6-B6E6-4E0F-A426-C878B2632144}" destId="{EBF5400D-8DC9-4938-B7A3-4EC95D8F2EDD}" srcOrd="5" destOrd="0" presId="urn:microsoft.com/office/officeart/2005/8/layout/radial4"/>
    <dgm:cxn modelId="{8F4719E1-FAF7-4FBD-B218-CDAD5B942518}" type="presParOf" srcId="{FCDB96B6-B6E6-4E0F-A426-C878B2632144}" destId="{73013F47-336B-4C7D-A56D-2BE3E9E70A86}" srcOrd="6" destOrd="0" presId="urn:microsoft.com/office/officeart/2005/8/layout/radial4"/>
    <dgm:cxn modelId="{9FCF8BCE-8F15-4D30-BEC6-D005EDB85F14}" type="presParOf" srcId="{FCDB96B6-B6E6-4E0F-A426-C878B2632144}" destId="{41E701F2-3452-4D10-AA88-3386250C4533}" srcOrd="7" destOrd="0" presId="urn:microsoft.com/office/officeart/2005/8/layout/radial4"/>
    <dgm:cxn modelId="{B644AC87-1EDD-4AF3-9931-B506F2A7CBC7}" type="presParOf" srcId="{FCDB96B6-B6E6-4E0F-A426-C878B2632144}" destId="{F769A973-7B52-402D-B4A1-71A626FD491F}" srcOrd="8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67461-51E5-4BF1-B26F-DB317811279D}">
      <dsp:nvSpPr>
        <dsp:cNvPr id="0" name=""/>
        <dsp:cNvSpPr/>
      </dsp:nvSpPr>
      <dsp:spPr>
        <a:xfrm>
          <a:off x="2890660" y="3242811"/>
          <a:ext cx="2448279" cy="2328158"/>
        </a:xfrm>
        <a:prstGeom prst="flowChartProces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Иностранная военная интервенция – </a:t>
          </a:r>
          <a:r>
            <a:rPr lang="ru-RU" sz="2000" b="0" kern="1200" dirty="0" smtClean="0"/>
            <a:t>военное вмешательство Антанты и Центральных держав в Гражданскую войну</a:t>
          </a:r>
          <a:endParaRPr lang="ru-RU" sz="2000" b="0" kern="1200" dirty="0"/>
        </a:p>
      </dsp:txBody>
      <dsp:txXfrm>
        <a:off x="2890660" y="3242811"/>
        <a:ext cx="2448279" cy="2328158"/>
      </dsp:txXfrm>
    </dsp:sp>
    <dsp:sp modelId="{72118334-FFB2-41D8-81C4-0DE9DD0996F1}">
      <dsp:nvSpPr>
        <dsp:cNvPr id="0" name=""/>
        <dsp:cNvSpPr/>
      </dsp:nvSpPr>
      <dsp:spPr>
        <a:xfrm rot="11700000">
          <a:off x="1025497" y="3508859"/>
          <a:ext cx="1838991" cy="6332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5AC0B0-5B8A-42F0-9C44-F5EEC1D2FA40}">
      <dsp:nvSpPr>
        <dsp:cNvPr id="0" name=""/>
        <dsp:cNvSpPr/>
      </dsp:nvSpPr>
      <dsp:spPr>
        <a:xfrm>
          <a:off x="1382" y="2743153"/>
          <a:ext cx="2110892" cy="1688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Подавление очага «революционной заразы»</a:t>
          </a:r>
          <a:endParaRPr lang="ru-RU" sz="1900" kern="1200" dirty="0"/>
        </a:p>
      </dsp:txBody>
      <dsp:txXfrm>
        <a:off x="50843" y="2792614"/>
        <a:ext cx="2011970" cy="1589791"/>
      </dsp:txXfrm>
    </dsp:sp>
    <dsp:sp modelId="{67AAC39B-8379-41F1-961F-0FD54EBEBEF2}">
      <dsp:nvSpPr>
        <dsp:cNvPr id="0" name=""/>
        <dsp:cNvSpPr/>
      </dsp:nvSpPr>
      <dsp:spPr>
        <a:xfrm rot="14700000">
          <a:off x="2233498" y="2073927"/>
          <a:ext cx="1882142" cy="6332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31D940-2763-4985-9281-F7448ACD8E8F}">
      <dsp:nvSpPr>
        <dsp:cNvPr id="0" name=""/>
        <dsp:cNvSpPr/>
      </dsp:nvSpPr>
      <dsp:spPr>
        <a:xfrm>
          <a:off x="1721409" y="693304"/>
          <a:ext cx="2110892" cy="1688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Максимальное ослабление России</a:t>
          </a:r>
        </a:p>
      </dsp:txBody>
      <dsp:txXfrm>
        <a:off x="1770870" y="742765"/>
        <a:ext cx="2011970" cy="1589791"/>
      </dsp:txXfrm>
    </dsp:sp>
    <dsp:sp modelId="{EBF5400D-8DC9-4938-B7A3-4EC95D8F2EDD}">
      <dsp:nvSpPr>
        <dsp:cNvPr id="0" name=""/>
        <dsp:cNvSpPr/>
      </dsp:nvSpPr>
      <dsp:spPr>
        <a:xfrm rot="17700000">
          <a:off x="4113958" y="2073927"/>
          <a:ext cx="1882142" cy="6332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013F47-336B-4C7D-A56D-2BE3E9E70A86}">
      <dsp:nvSpPr>
        <dsp:cNvPr id="0" name=""/>
        <dsp:cNvSpPr/>
      </dsp:nvSpPr>
      <dsp:spPr>
        <a:xfrm>
          <a:off x="4397297" y="693304"/>
          <a:ext cx="2110892" cy="1688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Территориальный раздел бывшей Российской империи</a:t>
          </a:r>
          <a:endParaRPr lang="ru-RU" sz="1900" kern="1200" dirty="0" smtClean="0"/>
        </a:p>
      </dsp:txBody>
      <dsp:txXfrm>
        <a:off x="4446758" y="742765"/>
        <a:ext cx="2011970" cy="1589791"/>
      </dsp:txXfrm>
    </dsp:sp>
    <dsp:sp modelId="{41E701F2-3452-4D10-AA88-3386250C4533}">
      <dsp:nvSpPr>
        <dsp:cNvPr id="0" name=""/>
        <dsp:cNvSpPr/>
      </dsp:nvSpPr>
      <dsp:spPr>
        <a:xfrm rot="20700000">
          <a:off x="5365111" y="3508859"/>
          <a:ext cx="1838991" cy="6332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69A973-7B52-402D-B4A1-71A626FD491F}">
      <dsp:nvSpPr>
        <dsp:cNvPr id="0" name=""/>
        <dsp:cNvSpPr/>
      </dsp:nvSpPr>
      <dsp:spPr>
        <a:xfrm>
          <a:off x="6117325" y="2743153"/>
          <a:ext cx="2110892" cy="1688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Борьба за возвращение вложенных капиталов в экономику России</a:t>
          </a:r>
          <a:endParaRPr lang="ru-RU" sz="1900" kern="1200" dirty="0" smtClean="0"/>
        </a:p>
      </dsp:txBody>
      <dsp:txXfrm>
        <a:off x="6166786" y="2792614"/>
        <a:ext cx="2011970" cy="1589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AF041-B2D7-4003-B0C5-C1155FD345EC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2C730-9124-4553-85AD-DE0FB4DE2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848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2C730-9124-4553-85AD-DE0FB4DE2EE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A3DA-3532-43AE-A4B0-CCF7617F789E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270A-B503-42B9-8911-608471F07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A3DA-3532-43AE-A4B0-CCF7617F789E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270A-B503-42B9-8911-608471F07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A3DA-3532-43AE-A4B0-CCF7617F789E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270A-B503-42B9-8911-608471F07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A3DA-3532-43AE-A4B0-CCF7617F789E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270A-B503-42B9-8911-608471F07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A3DA-3532-43AE-A4B0-CCF7617F789E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270A-B503-42B9-8911-608471F07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A3DA-3532-43AE-A4B0-CCF7617F789E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270A-B503-42B9-8911-608471F07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A3DA-3532-43AE-A4B0-CCF7617F789E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270A-B503-42B9-8911-608471F07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A3DA-3532-43AE-A4B0-CCF7617F789E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270A-B503-42B9-8911-608471F07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A3DA-3532-43AE-A4B0-CCF7617F789E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270A-B503-42B9-8911-608471F07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A3DA-3532-43AE-A4B0-CCF7617F789E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270A-B503-42B9-8911-608471F07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A3DA-3532-43AE-A4B0-CCF7617F789E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270A-B503-42B9-8911-608471F07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6A3DA-3532-43AE-A4B0-CCF7617F789E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6270A-B503-42B9-8911-608471F07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0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32.jpeg"/><Relationship Id="rId10" Type="http://schemas.microsoft.com/office/2007/relationships/diagramDrawing" Target="../diagrams/drawing5.xml"/><Relationship Id="rId4" Type="http://schemas.openxmlformats.org/officeDocument/2006/relationships/image" Target="../media/image31.jpeg"/><Relationship Id="rId9" Type="http://schemas.openxmlformats.org/officeDocument/2006/relationships/diagramColors" Target="../diagrams/colors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630616" cy="305177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Россия в годы Гражданской войны 1918-1922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066130"/>
          </a:xfrm>
        </p:spPr>
        <p:txBody>
          <a:bodyPr>
            <a:noAutofit/>
          </a:bodyPr>
          <a:lstStyle/>
          <a:p>
            <a:r>
              <a:rPr lang="ru-RU" sz="3600" dirty="0" smtClean="0"/>
              <a:t>Военачальники армий Красного движения в ходе Гражданской войны 1918-1922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84787"/>
          <a:ext cx="8784976" cy="512474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088232"/>
                <a:gridCol w="6696744"/>
              </a:tblGrid>
              <a:tr h="54982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Командующий генерал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Военные</a:t>
                      </a:r>
                      <a:r>
                        <a:rPr lang="ru-RU" sz="1600" baseline="0" dirty="0" smtClean="0"/>
                        <a:t> заслуги в ходе Гражданской войны 1018-1922</a:t>
                      </a:r>
                      <a:endParaRPr lang="ru-RU" sz="1600" dirty="0"/>
                    </a:p>
                  </a:txBody>
                  <a:tcPr/>
                </a:tc>
              </a:tr>
              <a:tr h="1475842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М.В.Фрунзе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Наступательные операции против главных сил адмирала А. В. Колчака; 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Руководство штурмом Бухары 30 августа — 2 сентября 1920 (Бухарский эмир);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изгнания войск генерала П. Н. Врангеля из Северной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Таврии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Крыма;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Штурм Перекопа и Чонгара, форсирование залива Сиваш </a:t>
                      </a:r>
                      <a:endParaRPr lang="ru-RU" sz="1600" dirty="0"/>
                    </a:p>
                  </a:txBody>
                  <a:tcPr/>
                </a:tc>
              </a:tr>
              <a:tr h="549823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И.И.Вацетис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Подавление мятежа польского корпуса генерала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Довбор-Мусницкого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Подавление левоэсеровского мятежа в Москве в июле 1918 года</a:t>
                      </a:r>
                      <a:endParaRPr lang="ru-RU" sz="1600" dirty="0"/>
                    </a:p>
                  </a:txBody>
                  <a:tcPr/>
                </a:tc>
              </a:tr>
              <a:tr h="1707346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С.С.Каменев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Наступление Красной армии на Волге и Урале, проведение оборонительных и наступательных операций против армий адмирала Колчака;</a:t>
                      </a:r>
                    </a:p>
                    <a:p>
                      <a:pPr algn="just"/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Операции по разгрому Деникина и Врангеля, отражению нападения Польши;</a:t>
                      </a:r>
                    </a:p>
                    <a:p>
                      <a:pPr algn="just"/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Подавление контрреволюционных восстаний в Карелии, Бухаре, Фергане и Тамбовское восстание</a:t>
                      </a:r>
                      <a:endParaRPr lang="ru-RU" sz="1600" b="1" dirty="0"/>
                    </a:p>
                  </a:txBody>
                  <a:tcPr/>
                </a:tc>
              </a:tr>
              <a:tr h="613706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А.И.Егоров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 в боевых действиях под Самарой и Царицыном;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советско-польской войне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066130"/>
          </a:xfrm>
        </p:spPr>
        <p:txBody>
          <a:bodyPr>
            <a:noAutofit/>
          </a:bodyPr>
          <a:lstStyle/>
          <a:p>
            <a:r>
              <a:rPr lang="ru-RU" sz="3600" dirty="0" smtClean="0"/>
              <a:t>Военачальники армий Красного движения в ходе Гражданской войны 1918-1922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84787"/>
          <a:ext cx="8784976" cy="50901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088232"/>
                <a:gridCol w="6696744"/>
              </a:tblGrid>
              <a:tr h="32517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Командующий генерал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Военные</a:t>
                      </a:r>
                      <a:r>
                        <a:rPr lang="ru-RU" sz="1600" baseline="0" dirty="0" smtClean="0"/>
                        <a:t> заслуги в ходе Гражданской войны 1018-1922</a:t>
                      </a:r>
                      <a:endParaRPr lang="ru-RU" sz="1600" dirty="0"/>
                    </a:p>
                  </a:txBody>
                  <a:tcPr/>
                </a:tc>
              </a:tr>
              <a:tr h="998944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С.М.Будёный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августе 1919 года в боях в верховьях Дона в упорных боях с Кавказской армией генерала П. Н. Врангеля; </a:t>
                      </a:r>
                    </a:p>
                    <a:p>
                      <a:pPr algn="just"/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Победы Конного корпуса Будённого над войсками генерала Деникина под Воронежем и Касторной;</a:t>
                      </a:r>
                    </a:p>
                    <a:p>
                      <a:pPr algn="just"/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Разгром войск Деникина и Врангеля в Северной </a:t>
                      </a:r>
                      <a:r>
                        <a:rPr lang="ru-RU" sz="160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Таврии</a:t>
                      </a:r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Крыму;</a:t>
                      </a:r>
                    </a:p>
                    <a:p>
                      <a:pPr algn="just"/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Советско-польской войне в боях с армией Пилсудского </a:t>
                      </a:r>
                      <a:endParaRPr lang="ru-RU" sz="1600" dirty="0"/>
                    </a:p>
                  </a:txBody>
                  <a:tcPr/>
                </a:tc>
              </a:tr>
              <a:tr h="326619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Н.М.Тухачевский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Командование  Восточным и Южным (Кавказским) фронтами, разгром армий Колчака и Деникина;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Подавление мятежа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Кронштадтских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матросов и крестьянского мятежа под руководством Антонова на Тамбовщине;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советско-польской войне</a:t>
                      </a:r>
                      <a:endParaRPr lang="ru-RU" sz="1600" dirty="0"/>
                    </a:p>
                  </a:txBody>
                  <a:tcPr/>
                </a:tc>
              </a:tr>
              <a:tr h="326619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К.Е.Ворошилов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Командование Царицынской группой войск, 10-й армией Харьковским военным округом,  14-й армией и внутренним Украинским фронтом;</a:t>
                      </a:r>
                    </a:p>
                    <a:p>
                      <a:pPr algn="just"/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Подавление </a:t>
                      </a:r>
                      <a:r>
                        <a:rPr lang="ru-RU" sz="160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Кронштадтского</a:t>
                      </a:r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восстания</a:t>
                      </a:r>
                      <a:endParaRPr lang="ru-RU" sz="1600" dirty="0"/>
                    </a:p>
                  </a:txBody>
                  <a:tcPr/>
                </a:tc>
              </a:tr>
              <a:tr h="326619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К.В.Блюхер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Командование уральской армией, Уральский поход;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Военный министр и главнокомандующий Народно-освободительной армией Дальневосточной республики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332656"/>
            <a:ext cx="4032448" cy="28803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/>
              <a:t>Михаил Васильевич Фрунзе</a:t>
            </a:r>
            <a:r>
              <a:rPr lang="ru-RU" sz="2000" dirty="0" smtClean="0"/>
              <a:t> (1885—1925) — революционер, советский государственный и военный деятель, один из наиболее крупных военачальников</a:t>
            </a:r>
            <a:r>
              <a:rPr lang="ru-RU" sz="2000" baseline="30000" dirty="0" smtClean="0"/>
              <a:t> </a:t>
            </a:r>
            <a:r>
              <a:rPr lang="ru-RU" sz="2000" dirty="0" smtClean="0"/>
              <a:t>Красной Армии во время Гражданской войны, военный теоретик</a:t>
            </a:r>
            <a:endParaRPr lang="ru-RU" sz="2000" dirty="0"/>
          </a:p>
        </p:txBody>
      </p:sp>
      <p:pic>
        <p:nvPicPr>
          <p:cNvPr id="55298" name="Picture 2" descr="File:Mikhail Frunze by Isaak Brodsky (192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76672"/>
            <a:ext cx="3933825" cy="5705476"/>
          </a:xfrm>
          <a:prstGeom prst="rect">
            <a:avLst/>
          </a:prstGeom>
          <a:noFill/>
        </p:spPr>
      </p:pic>
      <p:pic>
        <p:nvPicPr>
          <p:cNvPr id="55300" name="Picture 4" descr="File:Frunze plaque in St. Petersbu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12976"/>
            <a:ext cx="4392488" cy="3294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332656"/>
            <a:ext cx="3888432" cy="28803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/>
              <a:t>Александр Ильич Егоров</a:t>
            </a:r>
            <a:r>
              <a:rPr lang="ru-RU" sz="2000" dirty="0" smtClean="0"/>
              <a:t> (1883—1939) — советский военачальник, один из первых Маршалов Советского Союза (1935). Член РКП(б) с июля 1918 года, кандидат в члены ЦК РКП(б) (1934—1938). Депутат ВС СССР 1 созыва</a:t>
            </a:r>
            <a:endParaRPr lang="ru-RU" sz="2000" dirty="0"/>
          </a:p>
        </p:txBody>
      </p:sp>
      <p:pic>
        <p:nvPicPr>
          <p:cNvPr id="58370" name="Picture 2" descr="File:&amp;Acy;&amp;lcy;&amp;iecy;&amp;kcy;&amp;scy;&amp;acy;&amp;ncy;&amp;dcy;&amp;rcy; &amp;IEcy;&amp;gcy;&amp;ocy;&amp;rcy;&amp;ocy;&amp;vcy;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764704"/>
            <a:ext cx="3638550" cy="4829176"/>
          </a:xfrm>
          <a:prstGeom prst="rect">
            <a:avLst/>
          </a:prstGeom>
          <a:noFill/>
        </p:spPr>
      </p:pic>
      <p:pic>
        <p:nvPicPr>
          <p:cNvPr id="58372" name="Picture 4" descr="&amp;Fcy;&amp;acy;&amp;jcy;&amp;lcy;:St 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24944"/>
            <a:ext cx="4752528" cy="3622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332656"/>
            <a:ext cx="3888432" cy="28803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/>
              <a:t>Семён Михайлович Будённый</a:t>
            </a:r>
            <a:r>
              <a:rPr lang="ru-RU" sz="2000" dirty="0" smtClean="0"/>
              <a:t> (1883—1973) — советский военачальник, командующий Первой конной армией РККА в годы Гражданской войны, один из первых Маршалов Советского Союза, трижды Герой Советского Союза, полный Георгиевский кавалер</a:t>
            </a:r>
            <a:endParaRPr lang="ru-RU" sz="2000" dirty="0"/>
          </a:p>
        </p:txBody>
      </p:sp>
      <p:pic>
        <p:nvPicPr>
          <p:cNvPr id="60418" name="Picture 2" descr="File:Marshal of the USSR 1974 CPA 4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620688"/>
            <a:ext cx="3971925" cy="5705476"/>
          </a:xfrm>
          <a:prstGeom prst="rect">
            <a:avLst/>
          </a:prstGeom>
          <a:noFill/>
        </p:spPr>
      </p:pic>
      <p:pic>
        <p:nvPicPr>
          <p:cNvPr id="60420" name="Picture 4" descr="File:SM-Budyonny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212976"/>
            <a:ext cx="26670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4176464" cy="28803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/>
              <a:t>Михаил Николаевич Тухачевский</a:t>
            </a:r>
            <a:r>
              <a:rPr lang="ru-RU" sz="2000" dirty="0" smtClean="0"/>
              <a:t> (1893—1937) — советский военный деятель, военачальник РККА времён Гражданской войны, военный теоретик, Маршал Советского Союза (1935). Репрессирован в 1937 году по «делу военных», реабилитирован в 1957 году</a:t>
            </a:r>
            <a:endParaRPr lang="ru-RU" sz="2000" dirty="0"/>
          </a:p>
        </p:txBody>
      </p:sp>
      <p:pic>
        <p:nvPicPr>
          <p:cNvPr id="63490" name="Picture 2" descr="http://t3.gstatic.com/images?q=tbn:ANd9GcRt_UBFkz07elfp-D0C97Ij938pQNvfzZ9xpF6o8D-sqbRq0I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92696"/>
            <a:ext cx="4248150" cy="5476875"/>
          </a:xfrm>
          <a:prstGeom prst="rect">
            <a:avLst/>
          </a:prstGeom>
          <a:noFill/>
        </p:spPr>
      </p:pic>
      <p:pic>
        <p:nvPicPr>
          <p:cNvPr id="63492" name="Picture 4" descr="File:USSR stamp M.Tukhachevsky 1963 4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56992"/>
            <a:ext cx="4427984" cy="3188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332656"/>
            <a:ext cx="4104456" cy="367240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b="1" dirty="0" smtClean="0"/>
              <a:t>Василий Константинович Блюхер</a:t>
            </a:r>
            <a:r>
              <a:rPr lang="ru-RU" sz="2000" dirty="0" smtClean="0"/>
              <a:t> (1890—1938) — советский военный, государственный и партийный деятель, Маршал Советского Союза (1935). Кавалер Ордена Красного Знамени № 1 (1918) и Ордена Красной Звезды № 1 (1930). В 1938 году был арестован,  умер от побоев на следствии в </a:t>
            </a:r>
            <a:r>
              <a:rPr lang="ru-RU" sz="2000" dirty="0" err="1" smtClean="0"/>
              <a:t>Лефортовской</a:t>
            </a:r>
            <a:r>
              <a:rPr lang="ru-RU" sz="2000" dirty="0" smtClean="0"/>
              <a:t> тюрьме. После смерти Сталина реабилитирован</a:t>
            </a:r>
            <a:endParaRPr lang="ru-RU" sz="2000" dirty="0"/>
          </a:p>
        </p:txBody>
      </p:sp>
      <p:pic>
        <p:nvPicPr>
          <p:cNvPr id="61442" name="Picture 2" descr="File:1923 vasily bljuch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620688"/>
            <a:ext cx="3810000" cy="5495926"/>
          </a:xfrm>
          <a:prstGeom prst="rect">
            <a:avLst/>
          </a:prstGeom>
          <a:noFill/>
        </p:spPr>
      </p:pic>
      <p:pic>
        <p:nvPicPr>
          <p:cNvPr id="61444" name="Picture 4" descr="&amp;Fcy;&amp;acy;&amp;jcy;&amp;lcy;:Rus Stamp-Bluher V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861048"/>
            <a:ext cx="3960440" cy="2825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Лозунги Белого движения </a:t>
            </a:r>
            <a:br>
              <a:rPr lang="ru-RU" dirty="0" smtClean="0"/>
            </a:br>
            <a:r>
              <a:rPr lang="ru-RU" dirty="0" smtClean="0"/>
              <a:t>в Гражданской войне 1918-1922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/>
              <a:t>«Умрём за Родину»;</a:t>
            </a:r>
          </a:p>
          <a:p>
            <a:pPr>
              <a:buNone/>
            </a:pPr>
            <a:r>
              <a:rPr lang="ru-RU" sz="2400" i="1" dirty="0" smtClean="0"/>
              <a:t>«Отечество или смерть»;</a:t>
            </a:r>
          </a:p>
          <a:p>
            <a:pPr>
              <a:buNone/>
            </a:pPr>
            <a:r>
              <a:rPr lang="ru-RU" sz="2400" i="1" dirty="0" smtClean="0"/>
              <a:t>«Лучше смерть, чем гибель России»; </a:t>
            </a:r>
          </a:p>
          <a:p>
            <a:pPr>
              <a:buNone/>
            </a:pPr>
            <a:r>
              <a:rPr lang="ru-RU" sz="2400" i="1" dirty="0" smtClean="0"/>
              <a:t>«За Веру, Царя и Отечество!»;</a:t>
            </a:r>
          </a:p>
          <a:p>
            <a:pPr>
              <a:buNone/>
            </a:pPr>
            <a:r>
              <a:rPr lang="ru-RU" sz="2400" i="1" dirty="0" smtClean="0"/>
              <a:t>«Законность и порядок!»</a:t>
            </a:r>
            <a:endParaRPr lang="ru-RU" sz="2400" i="1" dirty="0"/>
          </a:p>
        </p:txBody>
      </p:sp>
      <p:pic>
        <p:nvPicPr>
          <p:cNvPr id="1026" name="Picture 2" descr="File:Beloe Delo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412776"/>
            <a:ext cx="3283787" cy="5273428"/>
          </a:xfrm>
          <a:prstGeom prst="rect">
            <a:avLst/>
          </a:prstGeom>
          <a:noFill/>
        </p:spPr>
      </p:pic>
      <p:pic>
        <p:nvPicPr>
          <p:cNvPr id="1028" name="Picture 4" descr="&amp;Fcy;&amp;acy;&amp;jcy;&amp;lcy;:G3 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933056"/>
            <a:ext cx="3333750" cy="2266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066130"/>
          </a:xfrm>
        </p:spPr>
        <p:txBody>
          <a:bodyPr>
            <a:noAutofit/>
          </a:bodyPr>
          <a:lstStyle/>
          <a:p>
            <a:r>
              <a:rPr lang="ru-RU" sz="3600" dirty="0" smtClean="0"/>
              <a:t>Военачальники армий Белого движения в ходе Гражданской войны 1918-1922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4787"/>
          <a:ext cx="8229600" cy="5000205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/>
                <a:gridCol w="2743200"/>
                <a:gridCol w="2743200"/>
              </a:tblGrid>
              <a:tr h="32350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Командующий генерал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Армия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Район действия войск</a:t>
                      </a:r>
                      <a:endParaRPr lang="ru-RU" sz="1600" dirty="0"/>
                    </a:p>
                  </a:txBody>
                  <a:tcPr/>
                </a:tc>
              </a:tr>
              <a:tr h="32350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М.В.Алексеев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Добровольческая армия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Донская область</a:t>
                      </a:r>
                      <a:endParaRPr lang="ru-RU" sz="1600" dirty="0"/>
                    </a:p>
                  </a:txBody>
                  <a:tcPr/>
                </a:tc>
              </a:tr>
              <a:tr h="32350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Л.Г.Корнилов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Добровольческая армия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Юг России</a:t>
                      </a:r>
                      <a:endParaRPr lang="ru-RU" sz="1600" dirty="0"/>
                    </a:p>
                  </a:txBody>
                  <a:tcPr/>
                </a:tc>
              </a:tr>
              <a:tr h="55877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А.В.Колчак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Верховный правитель России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Восток России</a:t>
                      </a:r>
                      <a:endParaRPr lang="ru-RU" sz="1600" dirty="0"/>
                    </a:p>
                  </a:txBody>
                  <a:tcPr/>
                </a:tc>
              </a:tr>
              <a:tr h="32350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П.Н.Краснов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Донская армия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Донская область</a:t>
                      </a:r>
                      <a:endParaRPr lang="ru-RU" sz="1600" dirty="0"/>
                    </a:p>
                  </a:txBody>
                  <a:tcPr/>
                </a:tc>
              </a:tr>
              <a:tr h="32350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А.М.Каледин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Донская армия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Донская область</a:t>
                      </a:r>
                      <a:endParaRPr lang="ru-RU" sz="1600" dirty="0"/>
                    </a:p>
                  </a:txBody>
                  <a:tcPr/>
                </a:tc>
              </a:tr>
              <a:tr h="3367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А.И.Дутов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Оренбургское казачье войско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Оренбургская область</a:t>
                      </a:r>
                      <a:endParaRPr lang="ru-RU" sz="1600" dirty="0"/>
                    </a:p>
                  </a:txBody>
                  <a:tcPr/>
                </a:tc>
              </a:tr>
              <a:tr h="55877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Г.М.Семёнов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Конный бурят-монгольский Казачий отряд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Забайкалье и Дальний Восток</a:t>
                      </a:r>
                      <a:endParaRPr lang="ru-RU" sz="1600" dirty="0"/>
                    </a:p>
                  </a:txBody>
                  <a:tcPr/>
                </a:tc>
              </a:tr>
              <a:tr h="79405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А.И.Деникин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Добровольческая армия, Вооружённые силы Юга России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Кубань</a:t>
                      </a:r>
                      <a:endParaRPr lang="ru-RU" sz="1600" dirty="0"/>
                    </a:p>
                  </a:txBody>
                  <a:tcPr/>
                </a:tc>
              </a:tr>
              <a:tr h="32350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Н.Н.Юденич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Северно-западная армия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Северо-запад России</a:t>
                      </a:r>
                      <a:endParaRPr lang="ru-RU" sz="1600" dirty="0"/>
                    </a:p>
                  </a:txBody>
                  <a:tcPr/>
                </a:tc>
              </a:tr>
              <a:tr h="32350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П.Н.Врангель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Русская армия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Крым</a:t>
                      </a:r>
                      <a:endParaRPr lang="ru-RU" sz="1600" dirty="0"/>
                    </a:p>
                  </a:txBody>
                  <a:tcPr/>
                </a:tc>
              </a:tr>
              <a:tr h="32350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Е.К.Миллер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Северная армия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Север России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052736"/>
            <a:ext cx="4392488" cy="446449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/>
              <a:t>Михаил Васильевич Алексеев </a:t>
            </a:r>
            <a:r>
              <a:rPr lang="ru-RU" sz="2000" dirty="0" smtClean="0"/>
              <a:t>(1857—1918) — крупнейший русский военачальник периода Первой мировой войны, «общепризнанный крупнейший военный авторитет» страны;</a:t>
            </a:r>
          </a:p>
          <a:p>
            <a:pPr algn="just">
              <a:buNone/>
            </a:pPr>
            <a:r>
              <a:rPr lang="ru-RU" sz="2000" dirty="0" smtClean="0"/>
              <a:t> Участник русско-турецкой (1877-1878), русско-японской (1904-1905) войн;</a:t>
            </a:r>
          </a:p>
          <a:p>
            <a:pPr algn="just">
              <a:buNone/>
            </a:pPr>
            <a:r>
              <a:rPr lang="ru-RU" sz="2000" dirty="0" smtClean="0"/>
              <a:t>Активный участник Белого движения в годы гражданской войны;</a:t>
            </a:r>
          </a:p>
          <a:p>
            <a:pPr algn="just">
              <a:buNone/>
            </a:pPr>
            <a:r>
              <a:rPr lang="ru-RU" sz="2000" dirty="0" smtClean="0"/>
              <a:t>Создатель и Верховный руководитель Добровольческой армии</a:t>
            </a:r>
          </a:p>
          <a:p>
            <a:endParaRPr lang="ru-RU" dirty="0"/>
          </a:p>
        </p:txBody>
      </p:sp>
      <p:pic>
        <p:nvPicPr>
          <p:cNvPr id="24578" name="Picture 2" descr="&amp;Fcy;&amp;acy;&amp;jcy;&amp;lcy;:&amp;Acy;&amp;lcy;&amp;iecy;&amp;kcy;&amp;scy;&amp;iecy;&amp;iecy;&amp;vcy; &amp;pcy;&amp;lcy;&amp;acy;&amp;kcy;&amp;acy;&amp;tcy; &amp;Vcy;&amp;Scy;&amp;YUcy;&amp;Rcy;.jpg"/>
          <p:cNvPicPr>
            <a:picLocks noChangeAspect="1" noChangeArrowheads="1"/>
          </p:cNvPicPr>
          <p:nvPr/>
        </p:nvPicPr>
        <p:blipFill>
          <a:blip r:embed="rId2" cstate="print"/>
          <a:srcRect l="4898" t="2520" r="5297" b="2981"/>
          <a:stretch>
            <a:fillRect/>
          </a:stretch>
        </p:blipFill>
        <p:spPr bwMode="auto">
          <a:xfrm>
            <a:off x="4860032" y="692696"/>
            <a:ext cx="396044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6749942" cy="345638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/>
              <a:t>Гражданская война в России</a:t>
            </a:r>
            <a:r>
              <a:rPr lang="ru-RU" sz="2400" dirty="0" smtClean="0"/>
              <a:t> — цепь вооружённых конфликтов между различными политическими, этническими и социальными группами на территории бывшей Российской империи, последовавших за Февральской и октябрьской революциями 1917 года</a:t>
            </a:r>
            <a:endParaRPr lang="ru-RU" sz="2400" dirty="0"/>
          </a:p>
        </p:txBody>
      </p:sp>
      <p:pic>
        <p:nvPicPr>
          <p:cNvPr id="38914" name="Picture 2" descr="File:CWRArticleImage.jpg"/>
          <p:cNvPicPr>
            <a:picLocks noChangeAspect="1" noChangeArrowheads="1"/>
          </p:cNvPicPr>
          <p:nvPr/>
        </p:nvPicPr>
        <p:blipFill>
          <a:blip r:embed="rId2" cstate="print"/>
          <a:srcRect b="55901"/>
          <a:stretch>
            <a:fillRect/>
          </a:stretch>
        </p:blipFill>
        <p:spPr bwMode="auto">
          <a:xfrm>
            <a:off x="2357422" y="4000504"/>
            <a:ext cx="4486275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484784"/>
            <a:ext cx="4032448" cy="4248472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3200" b="1" dirty="0" smtClean="0"/>
              <a:t>Лавр Георгиевич Корнилов</a:t>
            </a:r>
            <a:r>
              <a:rPr lang="ru-RU" sz="3200" dirty="0" smtClean="0"/>
              <a:t> (1870—1918) — русский военачальник, военный разведчик, дипломат и путешественник-исследователь; </a:t>
            </a:r>
          </a:p>
          <a:p>
            <a:pPr algn="just">
              <a:buNone/>
            </a:pPr>
            <a:r>
              <a:rPr lang="ru-RU" sz="3200" dirty="0" smtClean="0"/>
              <a:t>Герой русско-японской и Первой мировой войн;</a:t>
            </a:r>
          </a:p>
          <a:p>
            <a:pPr algn="just">
              <a:buNone/>
            </a:pPr>
            <a:r>
              <a:rPr lang="ru-RU" sz="3200" dirty="0" smtClean="0"/>
              <a:t>Верховный Главнокомандующий Русской армии (август 1917 года);</a:t>
            </a:r>
          </a:p>
          <a:p>
            <a:pPr algn="just">
              <a:buNone/>
            </a:pPr>
            <a:r>
              <a:rPr lang="ru-RU" sz="3200" dirty="0" smtClean="0"/>
              <a:t> Участник Гражданской войны, один из организаторов и Главнокомандующий Добровольческой армии, вождь Белого движения на Юге России</a:t>
            </a:r>
            <a:endParaRPr lang="ru-RU" dirty="0"/>
          </a:p>
        </p:txBody>
      </p:sp>
      <p:pic>
        <p:nvPicPr>
          <p:cNvPr id="23554" name="Picture 2" descr="File:Kornilov191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76672"/>
            <a:ext cx="4184397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692696"/>
            <a:ext cx="4392488" cy="5400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b="1" dirty="0" smtClean="0"/>
              <a:t>Александр Васильевич Колчак</a:t>
            </a:r>
            <a:r>
              <a:rPr lang="ru-RU" sz="2000" dirty="0" smtClean="0"/>
              <a:t> (1874—1920) — российский политический деятель, вице-адмирал (1916), адмирал (1918);</a:t>
            </a:r>
          </a:p>
          <a:p>
            <a:pPr algn="just">
              <a:buNone/>
            </a:pPr>
            <a:r>
              <a:rPr lang="ru-RU" sz="2000" dirty="0" smtClean="0"/>
              <a:t>Полярный исследователь и учёный-океанограф, участник экспедиций;</a:t>
            </a:r>
          </a:p>
          <a:p>
            <a:pPr algn="just">
              <a:buNone/>
            </a:pPr>
            <a:r>
              <a:rPr lang="ru-RU" sz="2000" dirty="0" smtClean="0"/>
              <a:t>Участник Русско-японской, Первой мировой и Гражданской войны;</a:t>
            </a:r>
          </a:p>
          <a:p>
            <a:pPr algn="just">
              <a:buNone/>
            </a:pPr>
            <a:r>
              <a:rPr lang="ru-RU" sz="2000" dirty="0" smtClean="0"/>
              <a:t> Руководитель Белого движения как в общероссийском масштабе, так и непосредственно на Востоке России;</a:t>
            </a:r>
          </a:p>
          <a:p>
            <a:pPr algn="just">
              <a:buNone/>
            </a:pPr>
            <a:r>
              <a:rPr lang="ru-RU" sz="2000" dirty="0" smtClean="0"/>
              <a:t> Верховный правитель России (1918—1920 гг.), был признан на этом посту всеми руководителями Белого движения</a:t>
            </a:r>
          </a:p>
          <a:p>
            <a:endParaRPr lang="ru-RU" sz="1100" dirty="0"/>
          </a:p>
        </p:txBody>
      </p:sp>
      <p:pic>
        <p:nvPicPr>
          <p:cNvPr id="22530" name="Picture 2" descr="&amp;Fcy;&amp;acy;&amp;jcy;&amp;lcy;:&amp;Vcy;&amp;iecy;&amp;rcy;&amp;khcy;&amp;ocy;&amp;vcy;&amp;ncy;&amp;ycy;&amp;jcy;&amp;Pcy;&amp;rcy;&amp;acy;&amp;vcy;&amp;icy;&amp;tcy;&amp;iecy;&amp;lcy;&amp;softcy;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692696"/>
            <a:ext cx="3851646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260648"/>
            <a:ext cx="4104456" cy="619268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b="1" dirty="0" smtClean="0"/>
              <a:t>Антон Иванович Деникин</a:t>
            </a:r>
            <a:r>
              <a:rPr lang="ru-RU" sz="2000" dirty="0" smtClean="0"/>
              <a:t> (1872—1947) — русский военачальник, политический и общественный деятель, писатель, мемуарист, публицист и военный документалист;</a:t>
            </a:r>
          </a:p>
          <a:p>
            <a:pPr algn="just">
              <a:buNone/>
            </a:pPr>
            <a:r>
              <a:rPr lang="ru-RU" sz="2000" dirty="0" smtClean="0"/>
              <a:t>Участник Русско-японской, Первой мировой войн;</a:t>
            </a:r>
          </a:p>
          <a:p>
            <a:pPr algn="just">
              <a:buNone/>
            </a:pPr>
            <a:r>
              <a:rPr lang="ru-RU" sz="2000" dirty="0" smtClean="0"/>
              <a:t>Один из основных руководителей Белого движения в годы Гражданской войны, его лидер на Юге России;</a:t>
            </a:r>
          </a:p>
          <a:p>
            <a:pPr algn="just">
              <a:buNone/>
            </a:pPr>
            <a:r>
              <a:rPr lang="ru-RU" sz="2000" dirty="0" smtClean="0"/>
              <a:t>Один из основных организаторов, командующий Добровольческой армией. Главнокомандующий Вооружёнными силами Юга России, заместитель верховного правителя и верховного главнокомандующего Русской армии адмирала Колчака</a:t>
            </a:r>
          </a:p>
          <a:p>
            <a:pPr algn="just">
              <a:buNone/>
            </a:pPr>
            <a:endParaRPr lang="ru-RU" sz="1000" dirty="0"/>
          </a:p>
        </p:txBody>
      </p:sp>
      <p:pic>
        <p:nvPicPr>
          <p:cNvPr id="44034" name="Picture 2" descr="File:Anton Denikin 1918-1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76672"/>
            <a:ext cx="366712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4464496" cy="403244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b="1" dirty="0" smtClean="0"/>
              <a:t>Николай Николаевич Юденич</a:t>
            </a:r>
            <a:r>
              <a:rPr lang="ru-RU" sz="2000" dirty="0" smtClean="0"/>
              <a:t> (1862—1933) — русский военный деятель, генерал от инфантерии (1915) </a:t>
            </a:r>
          </a:p>
          <a:p>
            <a:pPr algn="just">
              <a:buNone/>
            </a:pPr>
            <a:r>
              <a:rPr lang="ru-RU" sz="2000" dirty="0" smtClean="0"/>
              <a:t>Один из самых успешных генералов России во время Первой мировой войны; </a:t>
            </a:r>
          </a:p>
          <a:p>
            <a:pPr algn="just">
              <a:buNone/>
            </a:pPr>
            <a:r>
              <a:rPr lang="ru-RU" sz="2000" dirty="0" smtClean="0"/>
              <a:t>Во время Гражданской войны возглавлял силы, действовавшие против советской власти на Северо-Западном направлении</a:t>
            </a:r>
            <a:endParaRPr lang="ru-RU" sz="900" dirty="0"/>
          </a:p>
        </p:txBody>
      </p:sp>
      <p:pic>
        <p:nvPicPr>
          <p:cNvPr id="45058" name="Picture 2" descr="File:Yudenic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9675" y="764704"/>
            <a:ext cx="4081533" cy="5112568"/>
          </a:xfrm>
          <a:prstGeom prst="rect">
            <a:avLst/>
          </a:prstGeom>
          <a:noFill/>
        </p:spPr>
      </p:pic>
      <p:pic>
        <p:nvPicPr>
          <p:cNvPr id="24578" name="Picture 2" descr="File:Nikolai Yudenich gra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717032"/>
            <a:ext cx="3769060" cy="2822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620688"/>
            <a:ext cx="4176464" cy="511256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b="1" dirty="0" smtClean="0"/>
              <a:t>Пётр Николаевич Врангель</a:t>
            </a:r>
            <a:r>
              <a:rPr lang="ru-RU" sz="2000" dirty="0" smtClean="0"/>
              <a:t> (1878—1928) — русский военачальник, участник Русско-японской и Первой мировой войн;</a:t>
            </a:r>
          </a:p>
          <a:p>
            <a:pPr algn="just">
              <a:buNone/>
            </a:pPr>
            <a:r>
              <a:rPr lang="ru-RU" sz="2000" dirty="0" smtClean="0"/>
              <a:t>Один из главных руководителей Белого движения в годы Гражданской войны;</a:t>
            </a:r>
          </a:p>
          <a:p>
            <a:pPr algn="just">
              <a:buNone/>
            </a:pPr>
            <a:r>
              <a:rPr lang="ru-RU" sz="2000" dirty="0" smtClean="0"/>
              <a:t>Главнокомандующий Русской Армии в Крыму и Польше (1920);</a:t>
            </a:r>
          </a:p>
          <a:p>
            <a:pPr algn="just">
              <a:buNone/>
            </a:pPr>
            <a:r>
              <a:rPr lang="ru-RU" sz="2000" dirty="0" smtClean="0"/>
              <a:t>Получил прозвище «чёрный барон» за свою традиционную (с сентября 1918 года) повседневную форму одежды — чёрную казачью черкеску с газырями</a:t>
            </a:r>
            <a:endParaRPr lang="ru-RU" sz="2400" dirty="0"/>
          </a:p>
        </p:txBody>
      </p:sp>
      <p:pic>
        <p:nvPicPr>
          <p:cNvPr id="46082" name="Picture 2" descr="File:Wrangel Pyot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8639"/>
            <a:ext cx="3909814" cy="6479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Лозунги Зелёного движения в Гражданской войне 1918-1922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064896" cy="252028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i="1" dirty="0" smtClean="0"/>
              <a:t>«Бей красных, пока не побелеют, бей белых, пока не покраснеют!»;</a:t>
            </a:r>
          </a:p>
          <a:p>
            <a:pPr algn="just">
              <a:buNone/>
            </a:pPr>
            <a:r>
              <a:rPr lang="ru-RU" sz="2400" i="1" dirty="0" smtClean="0"/>
              <a:t>«Даёшь коммунизм без большевиков!»;</a:t>
            </a:r>
          </a:p>
          <a:p>
            <a:pPr algn="just">
              <a:buNone/>
            </a:pPr>
            <a:r>
              <a:rPr lang="ru-RU" sz="2400" i="1" dirty="0" smtClean="0"/>
              <a:t>«За Советы без большевиков!»;</a:t>
            </a:r>
          </a:p>
          <a:p>
            <a:pPr algn="just">
              <a:buNone/>
            </a:pPr>
            <a:r>
              <a:rPr lang="ru-RU" sz="2400" i="1" dirty="0" smtClean="0"/>
              <a:t>«Вся власть Учредительному Собранию!»</a:t>
            </a:r>
            <a:endParaRPr lang="ru-RU" sz="2400" i="1" dirty="0"/>
          </a:p>
        </p:txBody>
      </p:sp>
      <p:pic>
        <p:nvPicPr>
          <p:cNvPr id="64514" name="Picture 2" descr="File:Darker green and Black flag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668786"/>
            <a:ext cx="4573386" cy="3047019"/>
          </a:xfrm>
          <a:prstGeom prst="rect">
            <a:avLst/>
          </a:prstGeom>
          <a:noFill/>
        </p:spPr>
      </p:pic>
      <p:pic>
        <p:nvPicPr>
          <p:cNvPr id="64516" name="Picture 4" descr="http://www.hrono.ru/img/1917/dybenko_mah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3810000" cy="275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Крупные выступления зелёного движения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70912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1920-1921 – восстание крестьян на Тамбовщине под предводительством эсеров;</a:t>
            </a:r>
          </a:p>
          <a:p>
            <a:pPr algn="just">
              <a:buNone/>
            </a:pPr>
            <a:r>
              <a:rPr lang="ru-RU" dirty="0" smtClean="0"/>
              <a:t>28 февраля 1921 – 18 марта 1921 – Кронштадское восстание с целью ликвидации монополии власти большевиков;</a:t>
            </a:r>
          </a:p>
          <a:p>
            <a:pPr algn="just">
              <a:buNone/>
            </a:pPr>
            <a:r>
              <a:rPr lang="ru-RU" dirty="0" smtClean="0"/>
              <a:t>Махновщина - анархистско-бандитское движение во время гражданской войны на Украине, возглавлявшееся Махно и выражавшее идеологию кулачества</a:t>
            </a:r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File:Darker green and Black flag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88640"/>
            <a:ext cx="2125114" cy="1415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3816424" cy="331236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b="1" dirty="0" smtClean="0"/>
              <a:t>Нестор Иванович Махно</a:t>
            </a:r>
            <a:r>
              <a:rPr lang="ru-RU" sz="2000" dirty="0" smtClean="0"/>
              <a:t> (1888—1934) — наиболее противоречиво известный предводитель крестьянского повстанческого движения на юге Украины во время гражданской войны 1918—1920. Известен также как </a:t>
            </a:r>
            <a:r>
              <a:rPr lang="ru-RU" sz="2000" i="1" dirty="0" err="1" smtClean="0"/>
              <a:t>батько</a:t>
            </a:r>
            <a:r>
              <a:rPr lang="ru-RU" sz="2000" i="1" dirty="0" smtClean="0"/>
              <a:t> Махно</a:t>
            </a:r>
            <a:r>
              <a:rPr lang="ru-RU" sz="2000" dirty="0" smtClean="0"/>
              <a:t> (официально подписывал так некоторые приказы). Автор мемуаров «Воспоминания»</a:t>
            </a:r>
            <a:endParaRPr lang="ru-RU" sz="2000" dirty="0"/>
          </a:p>
        </p:txBody>
      </p:sp>
      <p:pic>
        <p:nvPicPr>
          <p:cNvPr id="67586" name="Picture 2" descr="File:1921. &amp;Ncy;&amp;iecy;&amp;scy;&amp;tcy;&amp;ocy;&amp;rcy; &amp;Mcy;&amp;acy;&amp;khcy;&amp;ncy;&amp;ocy; &amp;vcy; &amp;lcy;&amp;acy;&amp;gcy;&amp;iecy;&amp;rcy;&amp;iecy; &amp;dcy;&amp;lcy;&amp;yacy; &amp;pcy;&amp;iecy;&amp;rcy;&amp;iecy;&amp;mcy;&amp;iecy;&amp;shchcy;&amp;iecy;&amp;ncy;&amp;ncy;&amp;ycy;&amp;khcy; &amp;lcy;&amp;icy;&amp;tscy; &amp;vcy; &amp;Rcy;&amp;ucy;&amp;mcy;&amp;ycy;&amp;ncy;&amp;icy;&amp;icy;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76672"/>
            <a:ext cx="3695700" cy="5715000"/>
          </a:xfrm>
          <a:prstGeom prst="rect">
            <a:avLst/>
          </a:prstGeom>
          <a:noFill/>
        </p:spPr>
      </p:pic>
      <p:pic>
        <p:nvPicPr>
          <p:cNvPr id="67588" name="Picture 4" descr="File:&amp;Mcy;&amp;acy;&amp;khcy;&amp;ncy;&amp;ocy;&amp;vcy;&amp;scy;&amp;kcy;&amp;icy;&amp;jcy; &amp;fcy;&amp;lcy;&amp;acy;&amp;gcy;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933056"/>
            <a:ext cx="4392488" cy="2668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File:Wolfhounds on parade in Vladavostock, August 1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09120"/>
            <a:ext cx="3524335" cy="2144355"/>
          </a:xfrm>
          <a:prstGeom prst="rect">
            <a:avLst/>
          </a:prstGeom>
          <a:noFill/>
        </p:spPr>
      </p:pic>
      <p:pic>
        <p:nvPicPr>
          <p:cNvPr id="68614" name="Picture 6" descr="File:&amp;Gcy;&amp;lcy;&amp;acy;&amp;vcy;&amp;ncy;&amp;ocy;&amp;kcy;&amp;ocy;&amp;mcy;&amp;acy;&amp;ncy;&amp;dcy;&amp;ucy;&amp;yucy;&amp;shchcy;&amp;icy;&amp;jcy; &amp;Vcy;&amp;ocy;&amp;ocy;&amp;rcy;&amp;ucy;&amp;zhcy;&amp;iocy;&amp;ncy;&amp;ncy;&amp;ycy;&amp;mcy;&amp;icy; &amp;scy;&amp;icy;&amp;lcy;&amp;acy;&amp;mcy;&amp;icy; &amp;YUcy;&amp;gcy;&amp;acy; &amp;Rcy;&amp;ocy;&amp;scy;&amp;scy;&amp;icy;&amp;icy; &amp;Acy;. &amp;Icy;. &amp;Dcy;&amp;iecy;&amp;ncy;&amp;icy;&amp;kcy;&amp;icy;&amp;ncy; &amp;icy; &amp;acy;&amp;ncy;&amp;gcy;&amp;lcy;&amp;icy;&amp;jcy;&amp;scy;&amp;kcy;&amp;icy;&amp;jcy; &amp;gcy;&amp;iecy;&amp;ncy;&amp;iecy;&amp;rcy;&amp;acy;&amp;lcy; &amp;Fcy;. &amp;Pcy;&amp;ucy;&amp;lcy;&amp;softcy;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346652"/>
            <a:ext cx="3419872" cy="2227192"/>
          </a:xfrm>
          <a:prstGeom prst="rect">
            <a:avLst/>
          </a:prstGeom>
          <a:noFill/>
        </p:spPr>
      </p:pic>
      <p:pic>
        <p:nvPicPr>
          <p:cNvPr id="68610" name="Picture 2" descr="File:Monument victims of Interven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88640"/>
            <a:ext cx="2286254" cy="3048338"/>
          </a:xfrm>
          <a:prstGeom prst="rect">
            <a:avLst/>
          </a:prstGeom>
          <a:noFill/>
        </p:spPr>
      </p:pic>
      <p:pic>
        <p:nvPicPr>
          <p:cNvPr id="68616" name="Picture 8" descr="&amp;Fcy;&amp;acy;&amp;jcy;&amp;lcy;:&amp;Mcy;&amp;ucy;&amp;rcy;&amp;mcy;&amp;acy;&amp;ncy;&amp;scy;&amp;kcy; &amp;acy;&amp;ncy;&amp;tcy;&amp;acy;&amp;ncy;&amp;tcy;&amp;acy;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76672"/>
            <a:ext cx="2860590" cy="2088232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33375"/>
          <a:ext cx="8229600" cy="626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Причины победы красных в Гражданской войне 1918-1922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707088" cy="492514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Социальная и идейная разрозненность Белого движения;</a:t>
            </a:r>
          </a:p>
          <a:p>
            <a:pPr algn="just">
              <a:buNone/>
            </a:pPr>
            <a:r>
              <a:rPr lang="ru-RU" dirty="0" smtClean="0"/>
              <a:t>Использование возможностей мощного государственного аппарата;</a:t>
            </a:r>
          </a:p>
          <a:p>
            <a:pPr algn="just">
              <a:buNone/>
            </a:pPr>
            <a:r>
              <a:rPr lang="ru-RU" dirty="0" smtClean="0"/>
              <a:t>Способность проводить массовые мобилизации и репрессии;</a:t>
            </a:r>
          </a:p>
          <a:p>
            <a:pPr algn="just">
              <a:buNone/>
            </a:pPr>
            <a:r>
              <a:rPr lang="ru-RU" dirty="0" smtClean="0"/>
              <a:t>Продуманное идеологическое обеспечение военных кампаний;</a:t>
            </a:r>
          </a:p>
          <a:p>
            <a:pPr algn="just">
              <a:buNone/>
            </a:pPr>
            <a:r>
              <a:rPr lang="ru-RU" dirty="0" smtClean="0"/>
              <a:t>Поддержка значительной частью населения лозунгов и политиков большевиков;</a:t>
            </a:r>
          </a:p>
          <a:p>
            <a:pPr algn="just">
              <a:buNone/>
            </a:pPr>
            <a:r>
              <a:rPr lang="ru-RU" dirty="0" smtClean="0"/>
              <a:t>Отсутствие массовой поддержки Белого движения;</a:t>
            </a:r>
          </a:p>
          <a:p>
            <a:pPr algn="just">
              <a:buNone/>
            </a:pPr>
            <a:r>
              <a:rPr lang="ru-RU" dirty="0" smtClean="0"/>
              <a:t>Центральное положение РСФСР 9возможность маневрирования резервами);</a:t>
            </a:r>
          </a:p>
          <a:p>
            <a:pPr algn="just">
              <a:buNone/>
            </a:pPr>
            <a:r>
              <a:rPr lang="ru-RU" dirty="0" smtClean="0"/>
              <a:t>Нескоординированность действий Белого движения и интервентов</a:t>
            </a:r>
            <a:endParaRPr lang="ru-RU" dirty="0"/>
          </a:p>
        </p:txBody>
      </p:sp>
      <p:pic>
        <p:nvPicPr>
          <p:cNvPr id="4" name="Picture 2" descr="http://lh4.google.ru/Dedushkin1/R2pKJribadI/AAAAAAAADfY/aFjKo-V4qbU/s800/%D0%9A%D1%80%D0%B0%D1%81%D0%BD%D0%BE%D0%B0%D1%80%D0%BC%D0%B5%D0%B9%D1%81%D0%BA%D0%B8%D0%B9%20%D0%BF%D0%BB%D0%B0%D0%BA%D0%B0%D1%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32656"/>
            <a:ext cx="1777534" cy="3024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142984"/>
            <a:ext cx="7772400" cy="1362075"/>
          </a:xfrm>
        </p:spPr>
        <p:txBody>
          <a:bodyPr/>
          <a:lstStyle/>
          <a:p>
            <a:r>
              <a:rPr lang="ru-RU" dirty="0" smtClean="0"/>
              <a:t>Враждующие стороны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4000" dirty="0" smtClean="0">
                <a:solidFill>
                  <a:srgbClr val="C00000"/>
                </a:solidFill>
              </a:rPr>
              <a:t>Красные</a:t>
            </a:r>
            <a:endParaRPr lang="ru-RU" sz="4000" dirty="0" smtClean="0">
              <a:solidFill>
                <a:srgbClr val="C00000"/>
              </a:solidFill>
            </a:endParaRPr>
          </a:p>
          <a:p>
            <a:r>
              <a:rPr lang="ru-RU" sz="4000" dirty="0" smtClean="0">
                <a:solidFill>
                  <a:srgbClr val="C00000"/>
                </a:solidFill>
              </a:rPr>
              <a:t>Белые</a:t>
            </a:r>
            <a:endParaRPr lang="ru-RU" sz="4000" dirty="0" smtClean="0">
              <a:solidFill>
                <a:srgbClr val="C00000"/>
              </a:solidFill>
            </a:endParaRPr>
          </a:p>
          <a:p>
            <a:r>
              <a:rPr lang="ru-RU" sz="4000" dirty="0" smtClean="0">
                <a:solidFill>
                  <a:srgbClr val="C00000"/>
                </a:solidFill>
              </a:rPr>
              <a:t>Зелёные</a:t>
            </a:r>
            <a:endParaRPr lang="ru-RU" sz="40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Потери в ходе Гражданской войны 1918-1922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628800"/>
          <a:ext cx="7848872" cy="4803792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3924436"/>
                <a:gridCol w="3924436"/>
              </a:tblGrid>
              <a:tr h="3295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Категория потерь</a:t>
                      </a:r>
                    </a:p>
                  </a:txBody>
                  <a:tcPr marL="71298" marR="71298" marT="35649" marB="356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Численность (тыс. чел</a:t>
                      </a:r>
                      <a:r>
                        <a:rPr lang="ru-RU" sz="1400" dirty="0" smtClean="0"/>
                        <a:t>.)</a:t>
                      </a:r>
                      <a:endParaRPr lang="ru-RU" sz="1400" dirty="0"/>
                    </a:p>
                  </a:txBody>
                  <a:tcPr marL="71298" marR="71298" marT="35649" marB="35649" anchor="ctr"/>
                </a:tc>
              </a:tr>
              <a:tr h="576738">
                <a:tc>
                  <a:txBody>
                    <a:bodyPr/>
                    <a:lstStyle/>
                    <a:p>
                      <a:r>
                        <a:rPr lang="ru-RU" sz="1600" b="1" dirty="0"/>
                        <a:t>Всего убито и умерло от ран</a:t>
                      </a:r>
                    </a:p>
                  </a:txBody>
                  <a:tcPr marL="71298" marR="71298" marT="35649" marB="356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2500</a:t>
                      </a:r>
                    </a:p>
                  </a:txBody>
                  <a:tcPr marL="71298" marR="71298" marT="35649" marB="35649" anchor="ctr"/>
                </a:tc>
              </a:tr>
              <a:tr h="329565">
                <a:tc>
                  <a:txBody>
                    <a:bodyPr/>
                    <a:lstStyle/>
                    <a:p>
                      <a:r>
                        <a:rPr lang="ru-RU" sz="1400" dirty="0"/>
                        <a:t>Красная армия</a:t>
                      </a:r>
                    </a:p>
                  </a:txBody>
                  <a:tcPr marL="71298" marR="71298" marT="35649" marB="356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950</a:t>
                      </a:r>
                    </a:p>
                  </a:txBody>
                  <a:tcPr marL="71298" marR="71298" marT="35649" marB="35649" anchor="ctr"/>
                </a:tc>
              </a:tr>
              <a:tr h="3295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Белая </a:t>
                      </a:r>
                      <a:r>
                        <a:rPr lang="ru-RU" sz="1400" dirty="0"/>
                        <a:t>и национальные армии</a:t>
                      </a:r>
                    </a:p>
                  </a:txBody>
                  <a:tcPr marL="71298" marR="71298" marT="35649" marB="356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650</a:t>
                      </a:r>
                    </a:p>
                  </a:txBody>
                  <a:tcPr marL="71298" marR="71298" marT="35649" marB="35649" anchor="ctr"/>
                </a:tc>
              </a:tr>
              <a:tr h="3295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Партизанские </a:t>
                      </a:r>
                      <a:r>
                        <a:rPr lang="ru-RU" sz="1400" dirty="0"/>
                        <a:t>отряды</a:t>
                      </a:r>
                    </a:p>
                  </a:txBody>
                  <a:tcPr marL="71298" marR="71298" marT="35649" marB="356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900</a:t>
                      </a:r>
                    </a:p>
                  </a:txBody>
                  <a:tcPr marL="71298" marR="71298" marT="35649" marB="35649" anchor="ctr"/>
                </a:tc>
              </a:tr>
              <a:tr h="576738">
                <a:tc>
                  <a:txBody>
                    <a:bodyPr/>
                    <a:lstStyle/>
                    <a:p>
                      <a:r>
                        <a:rPr lang="ru-RU" sz="1600" b="1" dirty="0"/>
                        <a:t>Погибло в результате террора</a:t>
                      </a:r>
                    </a:p>
                  </a:txBody>
                  <a:tcPr marL="71298" marR="71298" marT="35649" marB="356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2000</a:t>
                      </a:r>
                    </a:p>
                  </a:txBody>
                  <a:tcPr marL="71298" marR="71298" marT="35649" marB="35649" anchor="ctr"/>
                </a:tc>
              </a:tr>
              <a:tr h="3295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 </a:t>
                      </a:r>
                      <a:r>
                        <a:rPr lang="ru-RU" sz="1400" dirty="0"/>
                        <a:t>красного террора</a:t>
                      </a:r>
                    </a:p>
                  </a:txBody>
                  <a:tcPr marL="71298" marR="71298" marT="35649" marB="356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1200</a:t>
                      </a:r>
                    </a:p>
                  </a:txBody>
                  <a:tcPr marL="71298" marR="71298" marT="35649" marB="35649" anchor="ctr"/>
                </a:tc>
              </a:tr>
              <a:tr h="3295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 </a:t>
                      </a:r>
                      <a:r>
                        <a:rPr lang="ru-RU" sz="1400" dirty="0"/>
                        <a:t>белого террора</a:t>
                      </a:r>
                    </a:p>
                  </a:txBody>
                  <a:tcPr marL="71298" marR="71298" marT="35649" marB="356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300</a:t>
                      </a:r>
                    </a:p>
                  </a:txBody>
                  <a:tcPr marL="71298" marR="71298" marT="35649" marB="35649" anchor="ctr"/>
                </a:tc>
              </a:tr>
              <a:tr h="3295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 </a:t>
                      </a:r>
                      <a:r>
                        <a:rPr lang="ru-RU" sz="1400" dirty="0"/>
                        <a:t>партизанского террора</a:t>
                      </a:r>
                    </a:p>
                  </a:txBody>
                  <a:tcPr marL="71298" marR="71298" marT="35649" marB="356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500</a:t>
                      </a:r>
                    </a:p>
                  </a:txBody>
                  <a:tcPr marL="71298" marR="71298" marT="35649" marB="35649" anchor="ctr"/>
                </a:tc>
              </a:tr>
              <a:tr h="576738">
                <a:tc>
                  <a:txBody>
                    <a:bodyPr/>
                    <a:lstStyle/>
                    <a:p>
                      <a:r>
                        <a:rPr lang="ru-RU" sz="1600" b="1" dirty="0"/>
                        <a:t>Умерло от голода и эпидемий</a:t>
                      </a:r>
                    </a:p>
                  </a:txBody>
                  <a:tcPr marL="71298" marR="71298" marT="35649" marB="356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6000</a:t>
                      </a:r>
                    </a:p>
                  </a:txBody>
                  <a:tcPr marL="71298" marR="71298" marT="35649" marB="35649" anchor="ctr"/>
                </a:tc>
              </a:tr>
              <a:tr h="329565">
                <a:tc>
                  <a:txBody>
                    <a:bodyPr/>
                    <a:lstStyle/>
                    <a:p>
                      <a:r>
                        <a:rPr lang="ru-RU" sz="2400" b="1" dirty="0"/>
                        <a:t>Всего погибло</a:t>
                      </a:r>
                    </a:p>
                  </a:txBody>
                  <a:tcPr marL="71298" marR="71298" marT="35649" marB="356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10 500</a:t>
                      </a:r>
                    </a:p>
                  </a:txBody>
                  <a:tcPr marL="71298" marR="71298" marT="35649" marB="35649" anchor="ctr"/>
                </a:tc>
              </a:tr>
              <a:tr h="329565">
                <a:tc>
                  <a:txBody>
                    <a:bodyPr/>
                    <a:lstStyle/>
                    <a:p>
                      <a:r>
                        <a:rPr lang="ru-RU" sz="1600" b="1" dirty="0"/>
                        <a:t>Эмигрировало</a:t>
                      </a:r>
                    </a:p>
                  </a:txBody>
                  <a:tcPr marL="71298" marR="71298" marT="35649" marB="356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2000</a:t>
                      </a:r>
                    </a:p>
                  </a:txBody>
                  <a:tcPr marL="71298" marR="71298" marT="35649" marB="35649" anchor="ctr"/>
                </a:tc>
              </a:tr>
            </a:tbl>
          </a:graphicData>
        </a:graphic>
      </p:graphicFrame>
      <p:pic>
        <p:nvPicPr>
          <p:cNvPr id="5" name="Picture 2" descr="http://lh4.google.ru/Dedushkin1/R2pKJribadI/AAAAAAAADfY/aFjKo-V4qbU/s800/%D0%9A%D1%80%D0%B0%D1%81%D0%BD%D0%BE%D0%B0%D1%80%D0%BC%D0%B5%D0%B9%D1%81%D0%BA%D0%B8%D0%B9%20%D0%BF%D0%BB%D0%B0%D0%BA%D0%B0%D1%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32656"/>
            <a:ext cx="1777534" cy="3024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Итоги Гражданской войны 1918-1922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635080" cy="452596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Сокращение численности населения;</a:t>
            </a:r>
          </a:p>
          <a:p>
            <a:pPr algn="just">
              <a:buNone/>
            </a:pPr>
            <a:r>
              <a:rPr lang="ru-RU" dirty="0" smtClean="0"/>
              <a:t>Уничтожение большей части имперской интеллигенции (оставшиеся в живых вынуждены были эмигрировать);</a:t>
            </a:r>
          </a:p>
          <a:p>
            <a:pPr algn="just">
              <a:buNone/>
            </a:pPr>
            <a:r>
              <a:rPr lang="ru-RU" dirty="0" smtClean="0"/>
              <a:t>Сокращение сельского производства почти на 40%;</a:t>
            </a:r>
          </a:p>
          <a:p>
            <a:pPr algn="just">
              <a:buNone/>
            </a:pPr>
            <a:r>
              <a:rPr lang="ru-RU" dirty="0" smtClean="0"/>
              <a:t>Спад темпов производства,</a:t>
            </a:r>
            <a:r>
              <a:rPr lang="ru-RU" dirty="0"/>
              <a:t> </a:t>
            </a:r>
            <a:r>
              <a:rPr lang="ru-RU" dirty="0" smtClean="0"/>
              <a:t>низкая производительность труда, </a:t>
            </a:r>
            <a:r>
              <a:rPr lang="ru-RU" dirty="0" err="1" smtClean="0"/>
              <a:t>уапдок</a:t>
            </a:r>
            <a:r>
              <a:rPr lang="ru-RU" dirty="0" smtClean="0"/>
              <a:t> транспортной системы;</a:t>
            </a:r>
          </a:p>
          <a:p>
            <a:pPr algn="just">
              <a:buNone/>
            </a:pPr>
            <a:r>
              <a:rPr lang="ru-RU" dirty="0" smtClean="0"/>
              <a:t>Нищета и голод;</a:t>
            </a:r>
          </a:p>
          <a:p>
            <a:pPr algn="just">
              <a:buNone/>
            </a:pPr>
            <a:r>
              <a:rPr lang="ru-RU" dirty="0" smtClean="0"/>
              <a:t>Рост числа детей-беспризорников</a:t>
            </a:r>
            <a:endParaRPr lang="ru-RU" dirty="0"/>
          </a:p>
        </p:txBody>
      </p:sp>
      <p:pic>
        <p:nvPicPr>
          <p:cNvPr id="4" name="Picture 2" descr="http://lh4.google.ru/Dedushkin1/R2pKJribadI/AAAAAAAADfY/aFjKo-V4qbU/s800/%D0%9A%D1%80%D0%B0%D1%81%D0%BD%D0%BE%D0%B0%D1%80%D0%BC%D0%B5%D0%B9%D1%81%D0%BA%D0%B8%D0%B9%20%D0%BF%D0%BB%D0%B0%D0%BA%D0%B0%D1%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32656"/>
            <a:ext cx="1777534" cy="3024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i="1" dirty="0" smtClean="0"/>
              <a:t>Главный итог, который мы вынесли, в том, что гражданская война есть ни с чем ни сравнимая трагедия народа, в которой никогда не было победителей. Братья, щедро проливавшие кровь друг друга, сражались за Россию, за её завтрашний день, которая каждая из сторон видела и понимала по-разному. Они поступили так, как велела им совесть</a:t>
            </a:r>
          </a:p>
          <a:p>
            <a:pPr algn="r">
              <a:buNone/>
            </a:pPr>
            <a:r>
              <a:rPr lang="ru-RU" dirty="0" smtClean="0">
                <a:solidFill>
                  <a:schemeClr val="tx2"/>
                </a:solidFill>
              </a:rPr>
              <a:t>Б. Васильев, писатель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Причины Гражданской войны 1918-1922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779096" cy="4853136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1. Социальные</a:t>
            </a:r>
            <a:r>
              <a:rPr lang="ru-RU" dirty="0" smtClean="0"/>
              <a:t>, политические и национально-этнические противоречия;</a:t>
            </a:r>
          </a:p>
          <a:p>
            <a:pPr algn="just">
              <a:buNone/>
            </a:pPr>
            <a:r>
              <a:rPr lang="ru-RU" dirty="0" smtClean="0"/>
              <a:t>2. Национализация </a:t>
            </a:r>
            <a:r>
              <a:rPr lang="ru-RU" dirty="0" smtClean="0"/>
              <a:t>средств производства, банков и крупной недвижимости, решение аграрного вопроса в соответствии с программой партии эсеров, вопреки интересам помещиков;</a:t>
            </a:r>
          </a:p>
          <a:p>
            <a:pPr algn="just">
              <a:buNone/>
            </a:pPr>
            <a:r>
              <a:rPr lang="ru-RU" dirty="0" smtClean="0"/>
              <a:t>3.  Разгон </a:t>
            </a:r>
            <a:r>
              <a:rPr lang="ru-RU" dirty="0" smtClean="0"/>
              <a:t>Учредительного собрания;</a:t>
            </a:r>
          </a:p>
          <a:p>
            <a:pPr algn="just">
              <a:buNone/>
            </a:pPr>
            <a:r>
              <a:rPr lang="ru-RU" dirty="0" smtClean="0"/>
              <a:t>4. Выход </a:t>
            </a:r>
            <a:r>
              <a:rPr lang="ru-RU" dirty="0" smtClean="0"/>
              <a:t>из войны путём подписания разорительного Брестского мира с Германией;</a:t>
            </a:r>
          </a:p>
          <a:p>
            <a:pPr algn="just">
              <a:buNone/>
            </a:pPr>
            <a:r>
              <a:rPr lang="ru-RU" dirty="0" smtClean="0"/>
              <a:t>5. Деятельность </a:t>
            </a:r>
            <a:r>
              <a:rPr lang="ru-RU" dirty="0" smtClean="0"/>
              <a:t>большевистских продотрядов и комбедов в деревне, резкое обострение отношений между Советской властью и крестьянством</a:t>
            </a:r>
          </a:p>
          <a:p>
            <a:endParaRPr lang="ru-RU" dirty="0"/>
          </a:p>
        </p:txBody>
      </p:sp>
      <p:pic>
        <p:nvPicPr>
          <p:cNvPr id="4" name="Picture 2" descr="http://lh4.google.ru/Dedushkin1/R2pKJribadI/AAAAAAAADfY/aFjKo-V4qbU/s800/%D0%9A%D1%80%D0%B0%D1%81%D0%BD%D0%BE%D0%B0%D1%80%D0%BC%D0%B5%D0%B9%D1%81%D0%BA%D0%B8%D0%B9%20%D0%BF%D0%BB%D0%B0%D0%BA%D0%B0%D1%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32656"/>
            <a:ext cx="1777534" cy="3024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07288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Гражданской войны 1918-1922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980728"/>
          <a:ext cx="8712968" cy="5632038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145926"/>
                <a:gridCol w="1437738"/>
                <a:gridCol w="6129304"/>
              </a:tblGrid>
              <a:tr h="419958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/>
                        <a:t>Этап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/>
                        <a:t>Дата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/>
                        <a:t>Характеристика</a:t>
                      </a:r>
                      <a:endParaRPr lang="ru-RU" sz="1800" dirty="0"/>
                    </a:p>
                  </a:txBody>
                  <a:tcPr/>
                </a:tc>
              </a:tr>
              <a:tr h="223666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/>
                        <a:t>I</a:t>
                      </a:r>
                      <a:r>
                        <a:rPr lang="ru-RU" sz="1800" dirty="0" smtClean="0"/>
                        <a:t> этап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/>
                        <a:t>октябрь 1917 - ноябрь 1918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/>
                        <a:t>Формирование и становление вооружённых сил противоборствующих сторон, образование основных фронтов борьбы между ними.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Гражданская война разворачивалась одновременно с продолжающейся 1-й мировой войной, что влекло за собой активное участие войск Четверного союза и Антанты. Боевые действия характеризовались постепенным переходом от локальных</a:t>
                      </a:r>
                      <a:r>
                        <a:rPr lang="ru-RU" sz="1800" baseline="0" dirty="0" smtClean="0"/>
                        <a:t> стычек </a:t>
                      </a:r>
                      <a:r>
                        <a:rPr lang="ru-RU" sz="1800" dirty="0" smtClean="0"/>
                        <a:t>к широкомасштабным действиям</a:t>
                      </a:r>
                      <a:endParaRPr lang="ru-RU" sz="1800" dirty="0"/>
                    </a:p>
                  </a:txBody>
                  <a:tcPr/>
                </a:tc>
              </a:tr>
              <a:tr h="1993333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/>
                        <a:t>II</a:t>
                      </a:r>
                      <a:r>
                        <a:rPr lang="ru-RU" sz="1800" dirty="0" smtClean="0"/>
                        <a:t> этап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/>
                        <a:t>ноябрь 1918 - март 1920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/>
                        <a:t>Главные сражения между РККА и Белыми армиями, коренной перелом в Гражданской войне. Резкое сокращение боевых действий со стороны интервентов. Широкомасштабные боевые действия развернулись по всей территории России, принеся вначале успех «белым», а затем «красным», разбившим войска противника и взявшим под свой контроль основную территорию страны</a:t>
                      </a:r>
                      <a:endParaRPr lang="ru-RU" sz="1800" dirty="0"/>
                    </a:p>
                  </a:txBody>
                  <a:tcPr/>
                </a:tc>
              </a:tr>
              <a:tr h="894664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/>
                        <a:t>III</a:t>
                      </a:r>
                      <a:r>
                        <a:rPr lang="ru-RU" sz="1800" dirty="0" smtClean="0"/>
                        <a:t> этап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/>
                        <a:t>март 1920 -октябрь 1922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/>
                        <a:t>Основная борьба происходила на окраинах страны и уже не представляла непосредственной угрозы власти большевиков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</a:t>
            </a:r>
            <a:r>
              <a:rPr lang="ru-RU" sz="2800" dirty="0" smtClean="0"/>
              <a:t> этап Гражданской войны 1918-1920</a:t>
            </a:r>
            <a:br>
              <a:rPr lang="ru-RU" sz="2800" dirty="0" smtClean="0"/>
            </a:br>
            <a:r>
              <a:rPr lang="ru-RU" sz="2800" dirty="0" smtClean="0"/>
              <a:t>(октябрь 1917 – ноябрь 1918)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707088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200" dirty="0" smtClean="0"/>
              <a:t>Октябрь 1917 – мятеж Краснова-Керенского в Петрограде;</a:t>
            </a:r>
          </a:p>
          <a:p>
            <a:pPr algn="just">
              <a:buNone/>
            </a:pPr>
            <a:r>
              <a:rPr lang="ru-RU" sz="2200" dirty="0" smtClean="0"/>
              <a:t>Май-август 1918 - Восстание чехословацкого корпуса;</a:t>
            </a:r>
          </a:p>
          <a:p>
            <a:pPr algn="just">
              <a:buNone/>
            </a:pPr>
            <a:r>
              <a:rPr lang="ru-RU" sz="2200" dirty="0" smtClean="0"/>
              <a:t>Начало интервенции (Румыния, Германия, Турция, Великобритания, США, Япония, Франция);</a:t>
            </a:r>
          </a:p>
          <a:p>
            <a:pPr algn="just">
              <a:buNone/>
            </a:pPr>
            <a:r>
              <a:rPr lang="ru-RU" sz="2200" dirty="0" smtClean="0"/>
              <a:t>Формирование Добровольческой армии(Алексеев, Корнилов, Деникин);</a:t>
            </a:r>
          </a:p>
          <a:p>
            <a:pPr algn="just">
              <a:buNone/>
            </a:pPr>
            <a:r>
              <a:rPr lang="ru-RU" sz="2200" dirty="0" smtClean="0"/>
              <a:t>Складывание двух основных центров сопротивления Советской власти(Сибирь – Дон-Кубань)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7410" name="Picture 2" descr="http://lh4.google.ru/Dedushkin1/R2pKJribadI/AAAAAAAADfY/aFjKo-V4qbU/s800/%D0%9A%D1%80%D0%B0%D1%81%D0%BD%D0%BE%D0%B0%D1%80%D0%BC%D0%B5%D0%B9%D1%81%D0%BA%D0%B8%D0%B9%20%D0%BF%D0%BB%D0%B0%D0%BA%D0%B0%D1%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32656"/>
            <a:ext cx="1777534" cy="3024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II</a:t>
            </a:r>
            <a:r>
              <a:rPr lang="ru-RU" sz="2800" dirty="0" smtClean="0"/>
              <a:t> этап Гражданской войны 1918-1920</a:t>
            </a:r>
            <a:br>
              <a:rPr lang="ru-RU" sz="2800" dirty="0" smtClean="0"/>
            </a:br>
            <a:r>
              <a:rPr lang="ru-RU" sz="2800" dirty="0" smtClean="0"/>
              <a:t>(ноябрь 1918 – март 1920)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635080" cy="4525963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2900" dirty="0"/>
              <a:t>Ноябрь 1918 - в Сибири  адмирала А.В. Колчака  объявляют "Верховным правителем России"; </a:t>
            </a:r>
          </a:p>
          <a:p>
            <a:pPr algn="just">
              <a:buNone/>
            </a:pPr>
            <a:r>
              <a:rPr lang="ru-RU" sz="2900" dirty="0"/>
              <a:t>На Кубани и Северном Кавказе А.И. Деникин объединяет Донскую и Добровольческую армии в Вооруженные силы юга России;</a:t>
            </a:r>
          </a:p>
          <a:p>
            <a:pPr algn="just">
              <a:buNone/>
            </a:pPr>
            <a:r>
              <a:rPr lang="ru-RU" sz="2900" dirty="0"/>
              <a:t>На севере с помощью Антанты генерал Е.К. Миллер формирует свою армию;</a:t>
            </a:r>
          </a:p>
          <a:p>
            <a:pPr algn="just">
              <a:buNone/>
            </a:pPr>
            <a:r>
              <a:rPr lang="ru-RU" sz="2900" dirty="0"/>
              <a:t>Генерал Н.Н. Юденич готовится к походу на Петроград;</a:t>
            </a:r>
          </a:p>
          <a:p>
            <a:pPr algn="just">
              <a:buNone/>
            </a:pPr>
            <a:r>
              <a:rPr lang="ru-RU" sz="2900" dirty="0"/>
              <a:t>Ноябрь, 1918 - А.В. Колчак начинает наступление в </a:t>
            </a:r>
            <a:r>
              <a:rPr lang="ru-RU" sz="2900" dirty="0" err="1"/>
              <a:t>Приуралье</a:t>
            </a:r>
            <a:r>
              <a:rPr lang="ru-RU" sz="2900" dirty="0"/>
              <a:t>;</a:t>
            </a:r>
          </a:p>
          <a:p>
            <a:pPr algn="just">
              <a:buNone/>
            </a:pPr>
            <a:r>
              <a:rPr lang="ru-RU" sz="2900" dirty="0" smtClean="0"/>
              <a:t>15 </a:t>
            </a:r>
            <a:r>
              <a:rPr lang="ru-RU" sz="2900" dirty="0"/>
              <a:t>декабря 1918 - войска А.В. Колчака берут город Пермь, 31 декабря наступление колчаковцев было приостановлено Красной </a:t>
            </a:r>
            <a:r>
              <a:rPr lang="ru-RU" sz="2900" dirty="0" smtClean="0"/>
              <a:t>Армией</a:t>
            </a:r>
            <a:endParaRPr lang="ru-RU" sz="2900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4" name="Picture 2" descr="http://lh4.google.ru/Dedushkin1/R2pKJribadI/AAAAAAAADfY/aFjKo-V4qbU/s800/%D0%9A%D1%80%D0%B0%D1%81%D0%BD%D0%BE%D0%B0%D1%80%D0%BC%D0%B5%D0%B9%D1%81%D0%BA%D0%B8%D0%B9%20%D0%BF%D0%BB%D0%B0%D0%BA%D0%B0%D1%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32656"/>
            <a:ext cx="1777534" cy="3024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II</a:t>
            </a:r>
            <a:r>
              <a:rPr lang="ru-RU" sz="2800" dirty="0" smtClean="0"/>
              <a:t> этап Гражданской войны 1918-1920</a:t>
            </a:r>
            <a:br>
              <a:rPr lang="ru-RU" sz="2800" dirty="0" smtClean="0"/>
            </a:br>
            <a:r>
              <a:rPr lang="ru-RU" sz="2800" dirty="0" smtClean="0"/>
              <a:t>(март 1919 – ноябрь 1920)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707088" cy="4997152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sz="4600" dirty="0"/>
              <a:t>Март 1919 - армия А.В. Колчака начинает  мощное наступление с Востока. Колчаковцы захватывают город </a:t>
            </a:r>
            <a:r>
              <a:rPr lang="ru-RU" sz="4600" dirty="0" smtClean="0"/>
              <a:t>Уфу, </a:t>
            </a:r>
            <a:r>
              <a:rPr lang="ru-RU" sz="4600" dirty="0"/>
              <a:t>начинают пробиваться к Симбирску, Самаре, Воткинску;</a:t>
            </a:r>
          </a:p>
          <a:p>
            <a:pPr algn="just">
              <a:buNone/>
            </a:pPr>
            <a:r>
              <a:rPr lang="ru-RU" sz="4600" dirty="0" smtClean="0"/>
              <a:t>Апрель </a:t>
            </a:r>
            <a:r>
              <a:rPr lang="ru-RU" sz="4600" dirty="0"/>
              <a:t>1919 -  войска Красной Армии под командованием С.С. Каменева и М.В. Фрунзе переходят в наступление, останавливают колчаковцев, </a:t>
            </a:r>
            <a:r>
              <a:rPr lang="ru-RU" sz="4600" dirty="0" smtClean="0"/>
              <a:t>к </a:t>
            </a:r>
            <a:r>
              <a:rPr lang="ru-RU" sz="4600" dirty="0"/>
              <a:t>лету оттесняют их в Сибирь, мощное крестьянское восстание и партизанское движение против правительства А.В. Колчака. К началу 1920 колчаковцы были окончательно разбиты, а сам адмирал арестован;</a:t>
            </a:r>
          </a:p>
          <a:p>
            <a:pPr algn="just">
              <a:buNone/>
            </a:pPr>
            <a:r>
              <a:rPr lang="ru-RU" sz="4600" dirty="0" smtClean="0"/>
              <a:t>1919-1921 </a:t>
            </a:r>
            <a:r>
              <a:rPr lang="ru-RU" sz="4600" dirty="0"/>
              <a:t>– Советско-польская война;</a:t>
            </a:r>
          </a:p>
          <a:p>
            <a:pPr algn="just">
              <a:buNone/>
            </a:pPr>
            <a:r>
              <a:rPr lang="ru-RU" sz="4600" dirty="0"/>
              <a:t>Ноябрь 1920 – войска Южного фронта во главе с М.В.Фрунзе штурмом овладевают укреплениями на Перекопе и Чонгаре, форсировали залив Сиваш, победа над П.В. Врангелем</a:t>
            </a:r>
          </a:p>
          <a:p>
            <a:endParaRPr lang="ru-RU" dirty="0"/>
          </a:p>
        </p:txBody>
      </p:sp>
      <p:pic>
        <p:nvPicPr>
          <p:cNvPr id="4" name="Picture 2" descr="http://lh4.google.ru/Dedushkin1/R2pKJribadI/AAAAAAAADfY/aFjKo-V4qbU/s800/%D0%9A%D1%80%D0%B0%D1%81%D0%BD%D0%BE%D0%B0%D1%80%D0%BC%D0%B5%D0%B9%D1%81%D0%BA%D0%B8%D0%B9%20%D0%BF%D0%BB%D0%B0%D0%BA%D0%B0%D1%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32656"/>
            <a:ext cx="1777534" cy="3024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Лозунги Красного движения </a:t>
            </a:r>
            <a:br>
              <a:rPr lang="ru-RU" dirty="0" smtClean="0"/>
            </a:br>
            <a:r>
              <a:rPr lang="ru-RU" dirty="0" smtClean="0"/>
              <a:t>в Гражданской войне 1918-1922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556793"/>
            <a:ext cx="5194920" cy="2520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/>
              <a:t>«Да здравствует мировая революция»;</a:t>
            </a:r>
          </a:p>
          <a:p>
            <a:pPr>
              <a:buNone/>
            </a:pPr>
            <a:r>
              <a:rPr lang="ru-RU" sz="2400" i="1" dirty="0" smtClean="0"/>
              <a:t> «Смерть мировому капиталу»;</a:t>
            </a:r>
          </a:p>
          <a:p>
            <a:pPr>
              <a:buNone/>
            </a:pPr>
            <a:r>
              <a:rPr lang="ru-RU" sz="2400" i="1" dirty="0" smtClean="0"/>
              <a:t> «Мир хижинам, война дворцам»;</a:t>
            </a:r>
          </a:p>
          <a:p>
            <a:pPr>
              <a:buNone/>
            </a:pPr>
            <a:r>
              <a:rPr lang="ru-RU" sz="2400" i="1" dirty="0" smtClean="0"/>
              <a:t> «Социалистическое Отечество в опасности»</a:t>
            </a:r>
            <a:endParaRPr lang="ru-RU" sz="2400" i="1" dirty="0"/>
          </a:p>
        </p:txBody>
      </p:sp>
      <p:pic>
        <p:nvPicPr>
          <p:cNvPr id="49154" name="Picture 2" descr="http://img-fotki.yandex.ru/get/4402/ivanych90.a9/0_46cbd_a2aef30d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3228975" cy="4762500"/>
          </a:xfrm>
          <a:prstGeom prst="rect">
            <a:avLst/>
          </a:prstGeom>
          <a:noFill/>
        </p:spPr>
      </p:pic>
      <p:pic>
        <p:nvPicPr>
          <p:cNvPr id="49156" name="Picture 4" descr="http://img-fotki.yandex.ru/get/4402/ivanych90.a9/0_46cbb_5967de1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77072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1320</Words>
  <Application>Microsoft Office PowerPoint</Application>
  <PresentationFormat>Экран (4:3)</PresentationFormat>
  <Paragraphs>218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Россия в годы Гражданской войны 1918-1922</vt:lpstr>
      <vt:lpstr>Слайд 2</vt:lpstr>
      <vt:lpstr>Враждующие стороны</vt:lpstr>
      <vt:lpstr>Причины Гражданской войны 1918-1922</vt:lpstr>
      <vt:lpstr>Этапы Гражданской войны 1918-1922</vt:lpstr>
      <vt:lpstr>I этап Гражданской войны 1918-1920 (октябрь 1917 – ноябрь 1918)</vt:lpstr>
      <vt:lpstr>II этап Гражданской войны 1918-1920 (ноябрь 1918 – март 1920)</vt:lpstr>
      <vt:lpstr>II этап Гражданской войны 1918-1920 (март 1919 – ноябрь 1920)</vt:lpstr>
      <vt:lpstr>Лозунги Красного движения  в Гражданской войне 1918-1922</vt:lpstr>
      <vt:lpstr>Военачальники армий Красного движения в ходе Гражданской войны 1918-1922</vt:lpstr>
      <vt:lpstr>Военачальники армий Красного движения в ходе Гражданской войны 1918-1922</vt:lpstr>
      <vt:lpstr>Слайд 12</vt:lpstr>
      <vt:lpstr>Слайд 13</vt:lpstr>
      <vt:lpstr>Слайд 14</vt:lpstr>
      <vt:lpstr>Слайд 15</vt:lpstr>
      <vt:lpstr>Слайд 16</vt:lpstr>
      <vt:lpstr>Лозунги Белого движения  в Гражданской войне 1918-1922</vt:lpstr>
      <vt:lpstr>Военачальники армий Белого движения в ходе Гражданской войны 1918-1922</vt:lpstr>
      <vt:lpstr>Слайд 19</vt:lpstr>
      <vt:lpstr>Слайд 20</vt:lpstr>
      <vt:lpstr>Слайд 21</vt:lpstr>
      <vt:lpstr>Слайд 22</vt:lpstr>
      <vt:lpstr>Слайд 23</vt:lpstr>
      <vt:lpstr>Слайд 24</vt:lpstr>
      <vt:lpstr>Лозунги Зелёного движения в Гражданской войне 1918-1922</vt:lpstr>
      <vt:lpstr>Крупные выступления зелёного движения</vt:lpstr>
      <vt:lpstr>Слайд 27</vt:lpstr>
      <vt:lpstr>Слайд 28</vt:lpstr>
      <vt:lpstr>Причины победы красных в Гражданской войне 1918-1922</vt:lpstr>
      <vt:lpstr>Потери в ходе Гражданской войны 1918-1922</vt:lpstr>
      <vt:lpstr>Итоги Гражданской войны 1918-1922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в годы гражданской войны 1918-1920</dc:title>
  <dc:creator>Виктория</dc:creator>
  <cp:lastModifiedBy>User</cp:lastModifiedBy>
  <cp:revision>54</cp:revision>
  <dcterms:created xsi:type="dcterms:W3CDTF">2013-02-15T09:01:40Z</dcterms:created>
  <dcterms:modified xsi:type="dcterms:W3CDTF">2014-11-30T15:37:57Z</dcterms:modified>
</cp:coreProperties>
</file>