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3" r:id="rId2"/>
    <p:sldId id="256" r:id="rId3"/>
    <p:sldId id="257" r:id="rId4"/>
    <p:sldId id="315" r:id="rId5"/>
    <p:sldId id="317" r:id="rId6"/>
    <p:sldId id="318" r:id="rId7"/>
    <p:sldId id="319" r:id="rId8"/>
    <p:sldId id="320" r:id="rId9"/>
    <p:sldId id="321" r:id="rId10"/>
    <p:sldId id="323" r:id="rId11"/>
    <p:sldId id="324" r:id="rId12"/>
    <p:sldId id="325" r:id="rId13"/>
    <p:sldId id="322" r:id="rId14"/>
    <p:sldId id="30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76EDD-3426-42FE-B6EE-3FF019B0E2B5}" type="datetimeFigureOut">
              <a:rPr lang="ru-RU" smtClean="0"/>
              <a:pPr/>
              <a:t>04.01.2015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18F50-396D-4B7C-922D-464621473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0FDCE-67C6-488C-8D92-0DDF246783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отрицаю вашу реальность и заменяю её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свою собственную.</a:t>
            </a:r>
          </a:p>
          <a:p>
            <a:pPr algn="r">
              <a:buNone/>
            </a:pP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Адам </a:t>
            </a:r>
            <a:r>
              <a:rPr lang="ru-RU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Сэвидж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/>
              <a:t>Задача №6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Объем сообщения, содержащего 2048 символов, составил 1/512 часть </a:t>
            </a:r>
            <a:r>
              <a:rPr lang="ru-RU" sz="3600" b="1" dirty="0" err="1" smtClean="0"/>
              <a:t>Мбайта</a:t>
            </a:r>
            <a:r>
              <a:rPr lang="ru-RU" sz="3600" b="1" dirty="0" smtClean="0"/>
              <a:t>. </a:t>
            </a:r>
          </a:p>
          <a:p>
            <a:pPr>
              <a:buNone/>
            </a:pPr>
            <a:r>
              <a:rPr lang="ru-RU" sz="3600" b="1" dirty="0" smtClean="0"/>
              <a:t>Каков размер алфавита, с помощью которого записано сообщение?</a:t>
            </a:r>
            <a:endParaRPr lang="ru-RU" sz="3600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/>
              <a:t>Задача №7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/>
              <a:t>Для записи текста использовался 256-символьный алфавит. Каждая страница содержит 30 строк по 70 символов в строке. </a:t>
            </a:r>
          </a:p>
          <a:p>
            <a:pPr>
              <a:buNone/>
            </a:pPr>
            <a:r>
              <a:rPr lang="ru-RU" sz="3600" b="1" dirty="0" smtClean="0"/>
              <a:t>Какой объем информации содержат 5 страниц текста?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577483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marL="514350" indent="-514350">
              <a:buFont typeface="+mj-lt"/>
              <a:buAutoNum type="arabicPeriod"/>
            </a:pPr>
            <a:endParaRPr lang="ru-RU" sz="36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Информационное </a:t>
            </a:r>
            <a:r>
              <a:rPr lang="ru-RU" sz="3600" b="1" dirty="0" smtClean="0"/>
              <a:t>сообщение объемом 4 </a:t>
            </a:r>
            <a:r>
              <a:rPr lang="ru-RU" sz="3600" b="1" dirty="0" err="1" smtClean="0"/>
              <a:t>Кбайта</a:t>
            </a:r>
            <a:r>
              <a:rPr lang="ru-RU" sz="3600" b="1" dirty="0" smtClean="0"/>
              <a:t> содержит 4096 символов. Сколько символов содержит алфавит, при помощи которого было записано это сообщение?</a:t>
            </a:r>
          </a:p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57748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None/>
            </a:pPr>
            <a:r>
              <a:rPr lang="ru-RU" b="1" dirty="0" smtClean="0"/>
              <a:t>2. </a:t>
            </a:r>
            <a:r>
              <a:rPr lang="ru-RU" sz="3600" b="1" dirty="0" smtClean="0"/>
              <a:t>Сколько </a:t>
            </a:r>
            <a:r>
              <a:rPr lang="ru-RU" sz="3600" b="1" dirty="0" smtClean="0"/>
              <a:t>килобайтов составляет сообщение из 512 символов 16-символьного алфавита?</a:t>
            </a:r>
          </a:p>
          <a:p>
            <a:pPr marL="514350" indent="-514350">
              <a:buNone/>
            </a:pPr>
            <a:r>
              <a:rPr lang="ru-RU" sz="3600" b="1" dirty="0" smtClean="0"/>
              <a:t>3. Сколько </a:t>
            </a:r>
            <a:r>
              <a:rPr lang="ru-RU" sz="3600" b="1" dirty="0" smtClean="0"/>
              <a:t>символов содержит сообщение, записанное с помощью 256-символьного алфавита, если объем его составил 1/32 часть </a:t>
            </a:r>
            <a:r>
              <a:rPr lang="ru-RU" sz="3600" b="1" dirty="0" err="1" smtClean="0"/>
              <a:t>Мбайта</a:t>
            </a:r>
            <a:r>
              <a:rPr lang="ru-RU" sz="3600" b="1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539750" y="1052513"/>
            <a:ext cx="8183563" cy="4187825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4000" b="1" dirty="0" smtClean="0"/>
              <a:t>4. </a:t>
            </a:r>
            <a:r>
              <a:rPr lang="ru-RU" sz="3600" b="1" dirty="0" smtClean="0"/>
              <a:t>Загадано </a:t>
            </a:r>
            <a:r>
              <a:rPr lang="ru-RU" sz="3600" b="1" dirty="0" smtClean="0"/>
              <a:t>число из промежутка от 32 до 64. Какое количество вопросов необходимо задать для угадывания числа и какое количество информации при этом получится?</a:t>
            </a:r>
            <a:endParaRPr lang="ru-RU" sz="4000" b="1" dirty="0" smtClean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44824"/>
            <a:ext cx="7272808" cy="309634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Алфавитный подход.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задач.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013176"/>
            <a:ext cx="3632448" cy="694928"/>
          </a:xfrm>
        </p:spPr>
        <p:txBody>
          <a:bodyPr>
            <a:normAutofit/>
          </a:bodyPr>
          <a:lstStyle/>
          <a:p>
            <a:pPr algn="r"/>
            <a:r>
              <a:rPr lang="ru-RU" sz="3600" b="1" i="1" dirty="0" smtClean="0">
                <a:solidFill>
                  <a:schemeClr val="tx1"/>
                </a:solidFill>
              </a:rPr>
              <a:t>Модуль 1, урок 6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F:\Уроки\ПРЕЗЕНТАЦИИ\Материалы для презентаций\смайлы\из аси\Юзер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847551"/>
            <a:ext cx="23574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84784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   отработать  понятие алфавитного подхода к нахождению количества информации;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      закрепить решение типовых задач по теме;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  изучить роль информации в жизни общества.</a:t>
            </a:r>
            <a:endParaRPr lang="ru-RU" sz="36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5915000" cy="150304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Повторение: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МИГ\Desktop\363613694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6638" y="633673"/>
            <a:ext cx="1743794" cy="1715207"/>
          </a:xfrm>
          <a:prstGeom prst="rect">
            <a:avLst/>
          </a:prstGeom>
          <a:noFill/>
        </p:spPr>
      </p:pic>
      <p:pic>
        <p:nvPicPr>
          <p:cNvPr id="5" name="Picture 3" descr="C:\Users\МИГ\Desktop\370019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619672" cy="19574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836107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№1</a:t>
            </a:r>
            <a:r>
              <a:rPr lang="ru-RU" sz="2800" b="1" dirty="0" smtClean="0"/>
              <a:t>.</a:t>
            </a:r>
            <a:r>
              <a:rPr lang="ru-RU" sz="2800" dirty="0" smtClean="0"/>
              <a:t> Перевести объем книги 260000 байт в другие единицы измерения.   а)</a:t>
            </a:r>
            <a:r>
              <a:rPr lang="ru-RU" sz="2800" dirty="0" err="1" smtClean="0"/>
              <a:t>Кб=</a:t>
            </a:r>
            <a:r>
              <a:rPr lang="ru-RU" sz="2800" dirty="0" smtClean="0"/>
              <a:t>? ;  б) </a:t>
            </a:r>
            <a:r>
              <a:rPr lang="ru-RU" sz="2800" dirty="0" err="1" smtClean="0"/>
              <a:t>Мб=</a:t>
            </a:r>
            <a:r>
              <a:rPr lang="ru-RU" sz="2800" dirty="0" smtClean="0"/>
              <a:t>?</a:t>
            </a:r>
          </a:p>
          <a:p>
            <a:r>
              <a:rPr lang="ru-RU" sz="2800" b="1" dirty="0" smtClean="0"/>
              <a:t>№2.</a:t>
            </a:r>
            <a:r>
              <a:rPr lang="ru-RU" sz="2800" dirty="0" smtClean="0"/>
              <a:t> Найти </a:t>
            </a:r>
            <a:r>
              <a:rPr lang="ru-RU" sz="2800" dirty="0" err="1" smtClean="0"/>
              <a:t>х</a:t>
            </a:r>
            <a:r>
              <a:rPr lang="ru-RU" sz="2800" dirty="0" smtClean="0"/>
              <a:t> из соотношения: 16</a:t>
            </a:r>
            <a:r>
              <a:rPr lang="ru-RU" sz="2800" baseline="30000" dirty="0" smtClean="0"/>
              <a:t>х</a:t>
            </a:r>
            <a:r>
              <a:rPr lang="ru-RU" sz="2800" dirty="0" smtClean="0"/>
              <a:t> байт=256 Мбайт.</a:t>
            </a:r>
          </a:p>
          <a:p>
            <a:r>
              <a:rPr lang="ru-RU" sz="2800" b="1" dirty="0" smtClean="0"/>
              <a:t>№3. </a:t>
            </a:r>
            <a:r>
              <a:rPr lang="ru-RU" sz="2800" dirty="0" smtClean="0"/>
              <a:t>Информационный объем одного символа некоторого сообщения равен 6 битам. Сколько символов входит в алфавит, с помощью которого  было составлено это сообщение.</a:t>
            </a:r>
          </a:p>
          <a:p>
            <a:r>
              <a:rPr lang="ru-RU" sz="2800" b="1" dirty="0" smtClean="0"/>
              <a:t>№4. </a:t>
            </a:r>
            <a:r>
              <a:rPr lang="ru-RU" sz="2800" dirty="0" smtClean="0"/>
              <a:t>Сообщение, записанное буквами из 128-символьного алфавита, содержит 30 символов. Какой объем информации оно несет?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b="1" i="1" dirty="0" smtClean="0"/>
              <a:t>Задача №1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3600" b="1" dirty="0" smtClean="0"/>
              <a:t>Найти количество информации, содержащейся в немецком тексте из 2000 символов, если мощность немецкого алфавита</a:t>
            </a:r>
          </a:p>
          <a:p>
            <a:pPr>
              <a:spcBef>
                <a:spcPts val="0"/>
              </a:spcBef>
              <a:buNone/>
            </a:pPr>
            <a:r>
              <a:rPr lang="ru-RU" sz="3600" b="1" dirty="0" smtClean="0"/>
              <a:t> 	N = 26 немецких прописных буквы + 26 немецких строчных букв + 21</a:t>
            </a:r>
            <a:br>
              <a:rPr lang="ru-RU" sz="3600" b="1" dirty="0" smtClean="0"/>
            </a:br>
            <a:r>
              <a:rPr lang="ru-RU" sz="3600" b="1" dirty="0" smtClean="0"/>
              <a:t>специальный знак = 73 символа.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b="1" i="1" dirty="0" smtClean="0"/>
              <a:t>Задача №2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3600" b="1" dirty="0" smtClean="0"/>
              <a:t>Сообщение, записанное буквами из 128-символьного алфавита, содержит 30 символов. </a:t>
            </a:r>
          </a:p>
          <a:p>
            <a:pPr lvl="0">
              <a:buNone/>
            </a:pPr>
            <a:r>
              <a:rPr lang="ru-RU" sz="3600" b="1" dirty="0" smtClean="0"/>
              <a:t>Какой объем информации оно несет?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b="1" i="1" dirty="0" smtClean="0"/>
              <a:t>Задача №3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Для записи текста использовался 256-символьный алфавит. Каждая страница содержит 30 строк по 70 символов в строке. </a:t>
            </a:r>
          </a:p>
          <a:p>
            <a:pPr>
              <a:buNone/>
            </a:pPr>
            <a:r>
              <a:rPr lang="ru-RU" sz="3600" b="1" dirty="0" smtClean="0"/>
              <a:t>Какой объем информации содержат 5 страниц текста?</a:t>
            </a:r>
            <a:endParaRPr lang="ru-RU" sz="3600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b="1" i="1" dirty="0" smtClean="0"/>
              <a:t>Задача №4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Ученик 9 класса читает текст со скоростью 250 символов в минуту. При записи текста использовался алфавит, содержащий 64 символа.</a:t>
            </a:r>
          </a:p>
          <a:p>
            <a:pPr>
              <a:buNone/>
            </a:pPr>
            <a:r>
              <a:rPr lang="ru-RU" sz="3600" b="1" dirty="0" smtClean="0"/>
              <a:t> Какой объем информации получит ученик, если будет непрерывно читать 20 минут?</a:t>
            </a:r>
            <a:endParaRPr lang="ru-RU" sz="3600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b="1" i="1" dirty="0" smtClean="0"/>
              <a:t>Задача №5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Сообщение, составленное с помощью 32-символьного алфавита, содер­жит 80 символов. Другое сообщение составлено с использованием 64-символьного алфавита и содержит 70 символов. </a:t>
            </a:r>
          </a:p>
          <a:p>
            <a:pPr>
              <a:buNone/>
            </a:pPr>
            <a:r>
              <a:rPr lang="ru-RU" sz="3600" b="1" dirty="0" smtClean="0"/>
              <a:t>Сравните объемы информации, содержащейся в сообщениях.</a:t>
            </a:r>
            <a:endParaRPr lang="ru-RU" sz="3600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421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 Алфавитный подход. Решение задач.</vt:lpstr>
      <vt:lpstr>Цели:</vt:lpstr>
      <vt:lpstr> Повторение:</vt:lpstr>
      <vt:lpstr> Задача №1</vt:lpstr>
      <vt:lpstr> Задача №2</vt:lpstr>
      <vt:lpstr> Задача №3</vt:lpstr>
      <vt:lpstr> Задача №4</vt:lpstr>
      <vt:lpstr> Задача №5</vt:lpstr>
      <vt:lpstr>Задача №6</vt:lpstr>
      <vt:lpstr>Задача №7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  в живой и неживой природе. Информационные процессы  в обществе и технике.</dc:title>
  <dc:creator>МИГ</dc:creator>
  <cp:lastModifiedBy>МИГ</cp:lastModifiedBy>
  <cp:revision>101</cp:revision>
  <dcterms:created xsi:type="dcterms:W3CDTF">2014-06-19T16:56:54Z</dcterms:created>
  <dcterms:modified xsi:type="dcterms:W3CDTF">2015-01-04T06:29:09Z</dcterms:modified>
</cp:coreProperties>
</file>