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6722893183038171E-2"/>
          <c:y val="9.7616123642439559E-2"/>
          <c:w val="0.49853647200349982"/>
          <c:h val="0.815095597733741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explosion val="8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 </a:t>
                    </a:r>
                    <a:r>
                      <a:rPr lang="en-US" baseline="0" dirty="0" smtClean="0"/>
                      <a:t> students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 </a:t>
                    </a:r>
                    <a:r>
                      <a:rPr lang="en-US" baseline="0" dirty="0" smtClean="0"/>
                      <a:t> students 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2"/>
                <c:pt idx="0">
                  <c:v> have health problems</c:v>
                </c:pt>
                <c:pt idx="1">
                  <c:v> have not health problems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14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3600" baseline="0"/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605295822397208"/>
          <c:y val="0.11879547391497798"/>
          <c:w val="0.30598013955985043"/>
          <c:h val="0.68954761904761963"/>
        </c:manualLayout>
      </c:layout>
      <c:txPr>
        <a:bodyPr/>
        <a:lstStyle/>
        <a:p>
          <a:pPr>
            <a:defRPr sz="3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EB820-3FCB-4721-AE03-7642333C6F20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D7FB8F-4CD0-481E-9CCF-84A47D36B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EB820-3FCB-4721-AE03-7642333C6F20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D7FB8F-4CD0-481E-9CCF-84A47D36B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EB820-3FCB-4721-AE03-7642333C6F20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D7FB8F-4CD0-481E-9CCF-84A47D36B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EB820-3FCB-4721-AE03-7642333C6F20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D7FB8F-4CD0-481E-9CCF-84A47D36B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EB820-3FCB-4721-AE03-7642333C6F20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D7FB8F-4CD0-481E-9CCF-84A47D36B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EB820-3FCB-4721-AE03-7642333C6F20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D7FB8F-4CD0-481E-9CCF-84A47D36B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EB820-3FCB-4721-AE03-7642333C6F20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D7FB8F-4CD0-481E-9CCF-84A47D36B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EB820-3FCB-4721-AE03-7642333C6F20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D7FB8F-4CD0-481E-9CCF-84A47D36B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EB820-3FCB-4721-AE03-7642333C6F20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D7FB8F-4CD0-481E-9CCF-84A47D36B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EB820-3FCB-4721-AE03-7642333C6F20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D7FB8F-4CD0-481E-9CCF-84A47D36BF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EB820-3FCB-4721-AE03-7642333C6F20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D7FB8F-4CD0-481E-9CCF-84A47D36B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DCEB820-3FCB-4721-AE03-7642333C6F20}" type="datetimeFigureOut">
              <a:rPr lang="ru-RU" smtClean="0"/>
              <a:pPr/>
              <a:t>16.04.2010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4D7FB8F-4CD0-481E-9CCF-84A47D36BF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143636" y="0"/>
            <a:ext cx="3000364" cy="4663440"/>
          </a:xfrm>
        </p:spPr>
        <p:txBody>
          <a:bodyPr>
            <a:normAutofit/>
          </a:bodyPr>
          <a:lstStyle/>
          <a:p>
            <a:r>
              <a:rPr lang="en-US" dirty="0" smtClean="0"/>
              <a:t>Nina Petrovna Titova is a  </a:t>
            </a:r>
          </a:p>
          <a:p>
            <a:r>
              <a:rPr lang="en-US" sz="3200" dirty="0" smtClean="0"/>
              <a:t>She</a:t>
            </a:r>
            <a:r>
              <a:rPr lang="en-US" dirty="0" smtClean="0"/>
              <a:t> lives in Vazhiny.Nina Petrovna has been working as a dentist for</a:t>
            </a:r>
            <a:r>
              <a:rPr lang="ru-RU" dirty="0" smtClean="0"/>
              <a:t> 30</a:t>
            </a:r>
            <a:r>
              <a:rPr lang="en-US" dirty="0" smtClean="0"/>
              <a:t> years .</a:t>
            </a:r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51435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929454" y="100010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072462" y="42860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dentist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357298"/>
            <a:ext cx="4143372" cy="4830142"/>
          </a:xfrm>
        </p:spPr>
        <p:txBody>
          <a:bodyPr/>
          <a:lstStyle/>
          <a:p>
            <a:r>
              <a:rPr lang="en-US" dirty="0" smtClean="0"/>
              <a:t>Olga  Albertovna Vasilyeva is a</a:t>
            </a:r>
            <a:endParaRPr lang="en-US" sz="3200" dirty="0" smtClean="0"/>
          </a:p>
          <a:p>
            <a:r>
              <a:rPr lang="en-US" sz="3200" dirty="0" smtClean="0"/>
              <a:t>She</a:t>
            </a:r>
            <a:r>
              <a:rPr lang="en-US" dirty="0" smtClean="0"/>
              <a:t> lives in Vazhiny too. Olga Albertovna has been working as a veterinarian for </a:t>
            </a:r>
            <a:r>
              <a:rPr lang="ru-RU" dirty="0" smtClean="0"/>
              <a:t>19 </a:t>
            </a:r>
            <a:r>
              <a:rPr lang="en-US" dirty="0" smtClean="0"/>
              <a:t>years. </a:t>
            </a:r>
            <a:endParaRPr lang="ru-RU" dirty="0"/>
          </a:p>
        </p:txBody>
      </p:sp>
      <p:pic>
        <p:nvPicPr>
          <p:cNvPr id="2050" name="Picture 2" descr="C:\Documents and Settings\Администратор\Мои документы\Родина И.А\фото\P813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3998132" cy="53308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58050" y="1785926"/>
            <a:ext cx="2000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veterinarian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Vera Zinovyevna </a:t>
            </a:r>
            <a:r>
              <a:rPr lang="en-US" sz="3200" dirty="0" smtClean="0"/>
              <a:t>Safronova</a:t>
            </a:r>
            <a:r>
              <a:rPr lang="en-US" dirty="0" smtClean="0"/>
              <a:t> is a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            </a:t>
            </a:r>
            <a:r>
              <a:rPr lang="en-US" dirty="0" smtClean="0"/>
              <a:t>.She lives in our village too. Vera Zinovyevna has been working as a pediatrician for </a:t>
            </a:r>
            <a:r>
              <a:rPr lang="ru-RU" dirty="0" smtClean="0"/>
              <a:t>30 </a:t>
            </a:r>
            <a:r>
              <a:rPr lang="en-US" dirty="0" smtClean="0"/>
              <a:t>years 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3998132" cy="533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572132" y="2500306"/>
            <a:ext cx="1861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pediatrician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428736"/>
            <a:ext cx="3657600" cy="475870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Dr Andy Collings</a:t>
            </a:r>
            <a:r>
              <a:rPr lang="ru-RU" sz="3200" b="1" dirty="0" smtClean="0"/>
              <a:t> </a:t>
            </a:r>
            <a:r>
              <a:rPr lang="en-US" sz="3200" dirty="0" smtClean="0"/>
              <a:t>is a</a:t>
            </a:r>
            <a:r>
              <a:rPr lang="ru-RU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general practitioner </a:t>
            </a:r>
            <a:r>
              <a:rPr lang="en-US" sz="3200" dirty="0" smtClean="0"/>
              <a:t>from the UK. </a:t>
            </a:r>
            <a:endParaRPr lang="ru-RU" sz="3200" dirty="0" smtClean="0"/>
          </a:p>
          <a:p>
            <a:pPr>
              <a:buNone/>
            </a:pPr>
            <a:r>
              <a:rPr lang="en-US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http://www.taradalemedical.co.nz/Portals/4/images/Andy%20jpg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371477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pediatrician’s advice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Play sports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 smtClean="0"/>
              <a:t>Eat a lot of vegetables and fruit</a:t>
            </a:r>
          </a:p>
          <a:p>
            <a:r>
              <a:rPr lang="en-US" dirty="0" smtClean="0"/>
              <a:t>Walk</a:t>
            </a:r>
            <a:endParaRPr lang="ru-RU" dirty="0" smtClean="0"/>
          </a:p>
          <a:p>
            <a:r>
              <a:rPr lang="en-US" dirty="0" smtClean="0"/>
              <a:t>Don’t smoke and drink alcohol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401838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As a result</a:t>
            </a:r>
            <a:endParaRPr lang="ru-RU" sz="6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692000" y="1785926"/>
          <a:ext cx="7452000" cy="478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29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Test yourself 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000108"/>
            <a:ext cx="4361688" cy="5857892"/>
          </a:xfrm>
        </p:spPr>
        <p:txBody>
          <a:bodyPr>
            <a:normAutofit lnSpcReduction="10000"/>
          </a:bodyPr>
          <a:lstStyle/>
          <a:p>
            <a:pPr marL="596646" indent="-514350">
              <a:buFont typeface="+mj-lt"/>
              <a:buAutoNum type="alphaLcParenR"/>
            </a:pPr>
            <a:r>
              <a:rPr lang="en-US" sz="4000" dirty="0" smtClean="0"/>
              <a:t>I have a headache </a:t>
            </a:r>
          </a:p>
          <a:p>
            <a:pPr marL="596646" indent="-514350">
              <a:buFont typeface="+mj-lt"/>
              <a:buAutoNum type="alphaLcParenR"/>
            </a:pPr>
            <a:r>
              <a:rPr lang="en-US" sz="4000" dirty="0" smtClean="0"/>
              <a:t>I have earache</a:t>
            </a:r>
          </a:p>
          <a:p>
            <a:pPr marL="596646" indent="-514350">
              <a:buFont typeface="+mj-lt"/>
              <a:buAutoNum type="alphaLcParenR"/>
            </a:pPr>
            <a:r>
              <a:rPr lang="en-US" sz="4000" dirty="0" smtClean="0"/>
              <a:t>I have toothache</a:t>
            </a:r>
          </a:p>
          <a:p>
            <a:pPr marL="596646" indent="-514350">
              <a:buFont typeface="+mj-lt"/>
              <a:buAutoNum type="alphaLcParenR"/>
            </a:pPr>
            <a:r>
              <a:rPr lang="en-US" sz="4000" dirty="0" smtClean="0"/>
              <a:t>I have a cold</a:t>
            </a:r>
          </a:p>
          <a:p>
            <a:pPr marL="596646" indent="-514350">
              <a:buFont typeface="+mj-lt"/>
              <a:buAutoNum type="alphaLcParenR"/>
            </a:pPr>
            <a:r>
              <a:rPr lang="en-US" sz="4000" dirty="0" smtClean="0"/>
              <a:t>I have a sore throat</a:t>
            </a:r>
          </a:p>
          <a:p>
            <a:pPr marL="596646" indent="-514350">
              <a:buFont typeface="+mj-lt"/>
              <a:buAutoNum type="alphaLcParenR"/>
            </a:pPr>
            <a:r>
              <a:rPr lang="en-US" sz="4000" dirty="0" smtClean="0"/>
              <a:t>I have a stomachache</a:t>
            </a:r>
          </a:p>
          <a:p>
            <a:pPr marL="596646" indent="-514350">
              <a:buFont typeface="+mj-lt"/>
              <a:buAutoNum type="alphaLcParenR"/>
            </a:pPr>
            <a:endParaRPr lang="en-US" sz="4000" dirty="0" smtClean="0"/>
          </a:p>
          <a:p>
            <a:pPr marL="596646" indent="-514350">
              <a:buFont typeface="+mj-lt"/>
              <a:buAutoNum type="alphaLcParenR"/>
            </a:pPr>
            <a:endParaRPr lang="en-US" sz="4000" dirty="0" smtClean="0"/>
          </a:p>
          <a:p>
            <a:pPr marL="596646" indent="-514350">
              <a:buFont typeface="+mj-lt"/>
              <a:buAutoNum type="alphaLcParenR"/>
            </a:pPr>
            <a:endParaRPr lang="ru-RU" sz="4000" dirty="0"/>
          </a:p>
        </p:txBody>
      </p:sp>
      <p:pic>
        <p:nvPicPr>
          <p:cNvPr id="1026" name="Picture 2" descr="G:\фото 6\i[8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1097" cy="2214554"/>
          </a:xfrm>
          <a:prstGeom prst="rect">
            <a:avLst/>
          </a:prstGeom>
          <a:noFill/>
        </p:spPr>
      </p:pic>
      <p:pic>
        <p:nvPicPr>
          <p:cNvPr id="1027" name="Picture 3" descr="G:\фото 6\i[34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14290"/>
            <a:ext cx="2430380" cy="1643074"/>
          </a:xfrm>
          <a:prstGeom prst="rect">
            <a:avLst/>
          </a:prstGeom>
          <a:noFill/>
        </p:spPr>
      </p:pic>
      <p:pic>
        <p:nvPicPr>
          <p:cNvPr id="1028" name="Picture 4" descr="G:\фото 6\i[29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3" y="2000240"/>
            <a:ext cx="2559467" cy="1857388"/>
          </a:xfrm>
          <a:prstGeom prst="rect">
            <a:avLst/>
          </a:prstGeom>
          <a:noFill/>
        </p:spPr>
      </p:pic>
      <p:pic>
        <p:nvPicPr>
          <p:cNvPr id="1029" name="Picture 5" descr="G:\фото 6\i[15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672444"/>
            <a:ext cx="1643042" cy="2185556"/>
          </a:xfrm>
          <a:prstGeom prst="rect">
            <a:avLst/>
          </a:prstGeom>
          <a:noFill/>
        </p:spPr>
      </p:pic>
      <p:pic>
        <p:nvPicPr>
          <p:cNvPr id="1031" name="Picture 7" descr="G:\фото 6\i[14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0199" y="5143512"/>
            <a:ext cx="2571732" cy="1714488"/>
          </a:xfrm>
          <a:prstGeom prst="rect">
            <a:avLst/>
          </a:prstGeom>
          <a:noFill/>
        </p:spPr>
      </p:pic>
      <p:pic>
        <p:nvPicPr>
          <p:cNvPr id="1034" name="Picture 10" descr="C:\Documents and Settings\Администратор\Мои документы\Родина И.А\зуб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" y="2714620"/>
            <a:ext cx="1934185" cy="1863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400800" cy="78581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Check  your  answers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2285958" y="928670"/>
          <a:ext cx="6858042" cy="269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7"/>
                <a:gridCol w="1143007"/>
                <a:gridCol w="1071598"/>
                <a:gridCol w="1214416"/>
                <a:gridCol w="1143007"/>
                <a:gridCol w="1143007"/>
              </a:tblGrid>
              <a:tr h="1309802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2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3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4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5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6</a:t>
                      </a:r>
                      <a:endParaRPr lang="ru-RU" sz="4000" dirty="0"/>
                    </a:p>
                  </a:txBody>
                  <a:tcPr/>
                </a:tc>
              </a:tr>
              <a:tr h="1381032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a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d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c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f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e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b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357422" y="4572008"/>
          <a:ext cx="664373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47"/>
                <a:gridCol w="1328747"/>
                <a:gridCol w="1328747"/>
                <a:gridCol w="1328747"/>
                <a:gridCol w="1328747"/>
              </a:tblGrid>
              <a:tr h="117516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Your score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6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</a:tr>
              <a:tr h="896542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Your mark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Home –task</a:t>
            </a:r>
          </a:p>
          <a:p>
            <a:pPr>
              <a:buNone/>
            </a:pPr>
            <a:r>
              <a:rPr lang="en-US" sz="3200" dirty="0" smtClean="0"/>
              <a:t>p.94  ex. 4 (1 )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264</TotalTime>
  <Words>161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Слайд 2</vt:lpstr>
      <vt:lpstr>Слайд 3</vt:lpstr>
      <vt:lpstr>Слайд 4</vt:lpstr>
      <vt:lpstr>The pediatrician’s advice</vt:lpstr>
      <vt:lpstr>As a result</vt:lpstr>
      <vt:lpstr>Test yourself </vt:lpstr>
      <vt:lpstr>Check  your  answers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Administrator</cp:lastModifiedBy>
  <cp:revision>31</cp:revision>
  <dcterms:created xsi:type="dcterms:W3CDTF">2010-01-26T10:23:46Z</dcterms:created>
  <dcterms:modified xsi:type="dcterms:W3CDTF">2010-04-16T18:09:09Z</dcterms:modified>
</cp:coreProperties>
</file>