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5" r:id="rId4"/>
    <p:sldMasterId id="2147483697" r:id="rId5"/>
  </p:sldMasterIdLst>
  <p:notesMasterIdLst>
    <p:notesMasterId r:id="rId36"/>
  </p:notesMasterIdLst>
  <p:sldIdLst>
    <p:sldId id="256" r:id="rId6"/>
    <p:sldId id="257" r:id="rId7"/>
    <p:sldId id="258" r:id="rId8"/>
    <p:sldId id="260" r:id="rId9"/>
    <p:sldId id="264" r:id="rId10"/>
    <p:sldId id="261" r:id="rId11"/>
    <p:sldId id="263" r:id="rId12"/>
    <p:sldId id="262" r:id="rId13"/>
    <p:sldId id="266" r:id="rId14"/>
    <p:sldId id="281" r:id="rId15"/>
    <p:sldId id="272" r:id="rId16"/>
    <p:sldId id="274" r:id="rId17"/>
    <p:sldId id="279" r:id="rId18"/>
    <p:sldId id="280" r:id="rId19"/>
    <p:sldId id="267" r:id="rId20"/>
    <p:sldId id="282" r:id="rId21"/>
    <p:sldId id="269" r:id="rId22"/>
    <p:sldId id="270" r:id="rId23"/>
    <p:sldId id="271" r:id="rId24"/>
    <p:sldId id="273" r:id="rId25"/>
    <p:sldId id="275" r:id="rId26"/>
    <p:sldId id="276" r:id="rId27"/>
    <p:sldId id="287" r:id="rId28"/>
    <p:sldId id="277" r:id="rId29"/>
    <p:sldId id="278" r:id="rId30"/>
    <p:sldId id="283" r:id="rId31"/>
    <p:sldId id="284" r:id="rId32"/>
    <p:sldId id="285" r:id="rId33"/>
    <p:sldId id="288" r:id="rId34"/>
    <p:sldId id="286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3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571D9-C2A5-4C7C-A145-A6BE846E1EAE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A73D8-0FC9-4882-8685-6A416BB31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502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C8D1D-9E94-4C1A-9E37-EE2E88CD38C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234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723EA8D-4BB2-4ACC-8397-5FC617B3CA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952896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035FE07-AFFC-4BC2-AF48-C0E75F80972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636548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1459657-744B-4BC8-B3C3-1333A0FEE5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744896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6E463CD-D611-427A-AD93-A6B7EE3806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174166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CE630EF-5768-4D23-90E0-60ACCCC139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618114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EBA2FDF-A5AE-4A9E-842F-53A4E7B7E0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031343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48CE8DE-9C8E-4CB1-A27E-8D4DC0DCC9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157892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89AD5BC-F3C0-4E96-B33E-537B9EB2150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395597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77D5E9A-9F87-4FB0-86C6-2F479C7E97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692610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9E80500-E5EB-4245-B498-CE0AC8C5B0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405251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F98FC77-B1BB-46AE-BCD8-599A787718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370157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DDD37-F4E8-480C-8FF2-8B802B3D8F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2293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B34FC5F-FAA0-4C30-AD0B-F3EDB2E8BF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86515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686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686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686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3687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687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687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3687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687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687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368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36878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altLang="ru-RU">
              <a:solidFill>
                <a:srgbClr val="1C1C1C"/>
              </a:solidFill>
            </a:endParaRPr>
          </a:p>
        </p:txBody>
      </p:sp>
      <p:sp>
        <p:nvSpPr>
          <p:cNvPr id="36879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altLang="ru-RU">
              <a:solidFill>
                <a:srgbClr val="1C1C1C"/>
              </a:solidFill>
            </a:endParaRPr>
          </a:p>
        </p:txBody>
      </p:sp>
      <p:sp>
        <p:nvSpPr>
          <p:cNvPr id="36880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CB69B0F-4FB8-4CB8-A55D-E240FADC25E5}" type="slidenum">
              <a:rPr lang="ru-RU" altLang="ru-RU">
                <a:solidFill>
                  <a:srgbClr val="1C1C1C"/>
                </a:solidFill>
              </a:rPr>
              <a:pPr/>
              <a:t>‹#›</a:t>
            </a:fld>
            <a:endParaRPr lang="ru-RU" altLang="ru-RU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9999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DD938-1BEC-4334-8661-80DAC4D0EFA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6472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FECB8-4A69-4CFE-8AE1-217522E76F24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941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76AE7-339E-473B-BDF5-00DCDC2AD34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0718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06231-E93D-49DD-84B5-14B839BD4B7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20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B023E-B80D-45A5-84D5-952730D4FA5F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1137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BBDFF-F30E-4BFF-9859-4BE1996F31AB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2706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F0329-A316-46AB-90A8-99ECAC0EFDD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8870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2DC3F-551C-44CC-A633-6A5B07ED8A1F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985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7DB05-5381-4A33-89DF-BB711FF52EBD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6086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5E1E5-757F-43AD-95F1-0B6D8A14A7D6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7858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686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686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686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3687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687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687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3687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687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687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368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36878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altLang="ru-RU">
              <a:solidFill>
                <a:srgbClr val="1C1C1C"/>
              </a:solidFill>
            </a:endParaRPr>
          </a:p>
        </p:txBody>
      </p:sp>
      <p:sp>
        <p:nvSpPr>
          <p:cNvPr id="36879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altLang="ru-RU">
              <a:solidFill>
                <a:srgbClr val="1C1C1C"/>
              </a:solidFill>
            </a:endParaRPr>
          </a:p>
        </p:txBody>
      </p:sp>
      <p:sp>
        <p:nvSpPr>
          <p:cNvPr id="36880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CB69B0F-4FB8-4CB8-A55D-E240FADC25E5}" type="slidenum">
              <a:rPr lang="ru-RU" altLang="ru-RU">
                <a:solidFill>
                  <a:srgbClr val="1C1C1C"/>
                </a:solidFill>
              </a:rPr>
              <a:pPr/>
              <a:t>‹#›</a:t>
            </a:fld>
            <a:endParaRPr lang="ru-RU" altLang="ru-RU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093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DD938-1BEC-4334-8661-80DAC4D0EFA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4751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FECB8-4A69-4CFE-8AE1-217522E76F24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092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76AE7-339E-473B-BDF5-00DCDC2AD34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87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06231-E93D-49DD-84B5-14B839BD4B7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8161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B023E-B80D-45A5-84D5-952730D4FA5F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860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BBDFF-F30E-4BFF-9859-4BE1996F31AB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9840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F0329-A316-46AB-90A8-99ECAC0EFDD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9815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2DC3F-551C-44CC-A633-6A5B07ED8A1F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7717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7DB05-5381-4A33-89DF-BB711FF52EBD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0708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5E1E5-757F-43AD-95F1-0B6D8A14A7D6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25195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686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686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686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3687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687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687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3687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687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687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368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36878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altLang="ru-RU">
              <a:solidFill>
                <a:srgbClr val="1C1C1C"/>
              </a:solidFill>
            </a:endParaRPr>
          </a:p>
        </p:txBody>
      </p:sp>
      <p:sp>
        <p:nvSpPr>
          <p:cNvPr id="36879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altLang="ru-RU">
              <a:solidFill>
                <a:srgbClr val="1C1C1C"/>
              </a:solidFill>
            </a:endParaRPr>
          </a:p>
        </p:txBody>
      </p:sp>
      <p:sp>
        <p:nvSpPr>
          <p:cNvPr id="36880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CB69B0F-4FB8-4CB8-A55D-E240FADC25E5}" type="slidenum">
              <a:rPr lang="ru-RU" altLang="ru-RU">
                <a:solidFill>
                  <a:srgbClr val="1C1C1C"/>
                </a:solidFill>
              </a:rPr>
              <a:pPr/>
              <a:t>‹#›</a:t>
            </a:fld>
            <a:endParaRPr lang="ru-RU" altLang="ru-RU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713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DD938-1BEC-4334-8661-80DAC4D0EFA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45145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FECB8-4A69-4CFE-8AE1-217522E76F24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71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76AE7-339E-473B-BDF5-00DCDC2AD34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7362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06231-E93D-49DD-84B5-14B839BD4B7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5490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B023E-B80D-45A5-84D5-952730D4FA5F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8657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BBDFF-F30E-4BFF-9859-4BE1996F31AB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57275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F0329-A316-46AB-90A8-99ECAC0EFDD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57731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2DC3F-551C-44CC-A633-6A5B07ED8A1F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93643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7DB05-5381-4A33-89DF-BB711FF52EBD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50906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5E1E5-757F-43AD-95F1-0B6D8A14A7D6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37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52000">
              <a:srgbClr val="FDE8DD"/>
            </a:gs>
            <a:gs pos="100000">
              <a:srgbClr val="FEE7F2"/>
            </a:gs>
            <a:gs pos="100000">
              <a:srgbClr val="FAC77D"/>
            </a:gs>
            <a:gs pos="100000">
              <a:srgbClr val="FBA97D"/>
            </a:gs>
            <a:gs pos="100000">
              <a:srgbClr val="FBC692"/>
            </a:gs>
            <a:gs pos="100000">
              <a:srgbClr val="FBD49C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50000">
              <a:schemeClr val="bg1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8B1E51-8927-4B09-9679-AD18ADEE86ED}" type="slidenum">
              <a:rPr lang="ru-RU" alt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567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709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58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358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21686A9-99B4-44FB-B90A-65A6637896CD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0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58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358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21686A9-99B4-44FB-B90A-65A6637896CD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642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 smtClean="0">
              <a:solidFill>
                <a:srgbClr val="000000"/>
              </a:solidFill>
            </a:endParaRPr>
          </a:p>
        </p:txBody>
      </p:sp>
      <p:sp>
        <p:nvSpPr>
          <p:cNvPr id="358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58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358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21686A9-99B4-44FB-B90A-65A6637896CD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44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http://www.psy.msu.ru/illusion/distortion/hering.gif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2.wmf"/><Relationship Id="rId18" Type="http://schemas.openxmlformats.org/officeDocument/2006/relationships/oleObject" Target="../embeddings/oleObject12.bin"/><Relationship Id="rId3" Type="http://schemas.openxmlformats.org/officeDocument/2006/relationships/image" Target="../media/image16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11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5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0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8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7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11" Type="http://schemas.openxmlformats.org/officeDocument/2006/relationships/image" Target="../media/image26.wmf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3.bin"/><Relationship Id="rId4" Type="http://schemas.openxmlformats.org/officeDocument/2006/relationships/image" Target="../media/image23.wmf"/><Relationship Id="rId9" Type="http://schemas.openxmlformats.org/officeDocument/2006/relationships/image" Target="../media/image25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8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Заголовок 1"/>
          <p:cNvSpPr txBox="1">
            <a:spLocks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4800" b="1" i="1" dirty="0" smtClean="0">
                <a:solidFill>
                  <a:srgbClr val="002060"/>
                </a:solidFill>
                <a:latin typeface="Times New Roman" pitchFamily="18" charset="0"/>
              </a:rPr>
              <a:t>Признаки </a:t>
            </a:r>
            <a:r>
              <a:rPr lang="ru-RU" altLang="ru-RU" sz="4800" b="1" i="1" dirty="0">
                <a:solidFill>
                  <a:srgbClr val="002060"/>
                </a:solidFill>
                <a:latin typeface="Times New Roman" pitchFamily="18" charset="0"/>
              </a:rPr>
              <a:t>параллельности прямых</a:t>
            </a:r>
            <a:endParaRPr lang="ru-RU" altLang="ru-RU" sz="4800" b="1" dirty="0" smtClean="0">
              <a:solidFill>
                <a:srgbClr val="215968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" name="Дата 3"/>
          <p:cNvSpPr txBox="1">
            <a:spLocks noGrp="1"/>
          </p:cNvSpPr>
          <p:nvPr/>
        </p:nvSpPr>
        <p:spPr bwMode="auto">
          <a:xfrm>
            <a:off x="539750" y="333375"/>
            <a:ext cx="23050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395DF1C1-C094-416F-A80F-DF979DD7176F}" type="datetime1">
              <a:rPr lang="ru-RU" altLang="ru-RU" b="1" kern="0" smtClean="0">
                <a:solidFill>
                  <a:srgbClr val="005490"/>
                </a:solidFill>
                <a:cs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16.12.2014</a:t>
            </a:fld>
            <a:endParaRPr lang="en-US" altLang="ru-RU" b="1" kern="0" smtClean="0">
              <a:solidFill>
                <a:srgbClr val="005490"/>
              </a:solidFill>
              <a:cs typeface="Arial" charset="0"/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5580063" y="4652963"/>
            <a:ext cx="30956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81000" indent="-3810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219200" indent="-3048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38300" indent="-2667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95500" indent="-2667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52700" indent="-266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09900" indent="-266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67100" indent="-266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24300" indent="-266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smtClean="0">
                <a:solidFill>
                  <a:srgbClr val="006600"/>
                </a:solidFill>
                <a:latin typeface="Times New Roman" pitchFamily="18" charset="0"/>
              </a:rPr>
              <a:t>Логинова Н.В.</a:t>
            </a:r>
          </a:p>
          <a:p>
            <a:pPr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smtClean="0">
                <a:solidFill>
                  <a:srgbClr val="006600"/>
                </a:solidFill>
                <a:latin typeface="Times New Roman" pitchFamily="18" charset="0"/>
              </a:rPr>
              <a:t>учитель математики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smtClean="0">
                <a:solidFill>
                  <a:srgbClr val="000099"/>
                </a:solidFill>
                <a:latin typeface="Times New Roman" pitchFamily="18" charset="0"/>
              </a:rPr>
              <a:t>МБОУ «СОШ № 16»</a:t>
            </a:r>
          </a:p>
          <a:p>
            <a:pPr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smtClean="0">
                <a:solidFill>
                  <a:srgbClr val="000099"/>
                </a:solidFill>
                <a:latin typeface="Times New Roman" pitchFamily="18" charset="0"/>
              </a:rPr>
              <a:t>г. Ижевска</a:t>
            </a:r>
          </a:p>
        </p:txBody>
      </p:sp>
      <p:pic>
        <p:nvPicPr>
          <p:cNvPr id="8" name="Рисунок 1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4293096"/>
            <a:ext cx="2958157" cy="1739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000000">
                <a:satMod val="175000"/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5618913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2337766" y="395287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solidFill>
                  <a:srgbClr val="3F3FBF"/>
                </a:solidFill>
                <a:latin typeface="Verdana" pitchFamily="34" charset="0"/>
              </a:rPr>
              <a:t>Какие углы выделены?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99428" y="1620837"/>
            <a:ext cx="71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latin typeface="Verdana" pitchFamily="34" charset="0"/>
              </a:rPr>
              <a:t>а).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185491" y="1587500"/>
            <a:ext cx="71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latin typeface="Verdana" pitchFamily="34" charset="0"/>
              </a:rPr>
              <a:t>б).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990603" y="1598612"/>
            <a:ext cx="71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latin typeface="Verdana" pitchFamily="34" charset="0"/>
              </a:rPr>
              <a:t>в).</a:t>
            </a: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970928" y="1949450"/>
            <a:ext cx="1514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942353" y="2593975"/>
            <a:ext cx="1522413" cy="185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 flipV="1">
            <a:off x="1450353" y="1731962"/>
            <a:ext cx="449263" cy="1076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498103" y="2366962"/>
            <a:ext cx="39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>
                <a:latin typeface="Verdana" pitchFamily="34" charset="0"/>
              </a:rPr>
              <a:t>a</a:t>
            </a:r>
            <a:endParaRPr lang="ru-RU" altLang="ru-RU" sz="2400" b="1">
              <a:latin typeface="Verdana" pitchFamily="34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934541" y="1447800"/>
            <a:ext cx="288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>
                <a:latin typeface="Verdana" pitchFamily="34" charset="0"/>
              </a:rPr>
              <a:t>c</a:t>
            </a:r>
            <a:endParaRPr lang="ru-RU" altLang="ru-RU" sz="2400" b="1">
              <a:latin typeface="Verdana" pitchFamily="34" charset="0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2455241" y="1817687"/>
            <a:ext cx="292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>
                <a:latin typeface="Verdana" pitchFamily="34" charset="0"/>
              </a:rPr>
              <a:t>b</a:t>
            </a:r>
            <a:endParaRPr lang="ru-RU" altLang="ru-RU" sz="2400" b="1">
              <a:latin typeface="Verdana" pitchFamily="34" charset="0"/>
            </a:endParaRPr>
          </a:p>
        </p:txBody>
      </p:sp>
      <p:sp>
        <p:nvSpPr>
          <p:cNvPr id="13" name="Text Box 25"/>
          <p:cNvSpPr txBox="1">
            <a:spLocks noChangeArrowheads="1"/>
          </p:cNvSpPr>
          <p:nvPr/>
        </p:nvSpPr>
        <p:spPr bwMode="auto">
          <a:xfrm>
            <a:off x="1440828" y="1912937"/>
            <a:ext cx="419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i="1">
                <a:latin typeface="Verdana" pitchFamily="34" charset="0"/>
              </a:rPr>
              <a:t>1</a:t>
            </a:r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1559891" y="2349500"/>
            <a:ext cx="419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i="1">
                <a:latin typeface="Verdana" pitchFamily="34" charset="0"/>
              </a:rPr>
              <a:t>2</a:t>
            </a:r>
          </a:p>
        </p:txBody>
      </p:sp>
      <p:sp>
        <p:nvSpPr>
          <p:cNvPr id="15" name="Arc 27"/>
          <p:cNvSpPr>
            <a:spLocks/>
          </p:cNvSpPr>
          <p:nvPr/>
        </p:nvSpPr>
        <p:spPr bwMode="auto">
          <a:xfrm>
            <a:off x="1644028" y="2382837"/>
            <a:ext cx="290513" cy="444500"/>
          </a:xfrm>
          <a:custGeom>
            <a:avLst/>
            <a:gdLst>
              <a:gd name="T0" fmla="*/ 0 w 20533"/>
              <a:gd name="T1" fmla="*/ 0 h 21600"/>
              <a:gd name="T2" fmla="*/ 58155649 w 20533"/>
              <a:gd name="T3" fmla="*/ 129814491 h 21600"/>
              <a:gd name="T4" fmla="*/ 0 w 20533"/>
              <a:gd name="T5" fmla="*/ 188238191 h 21600"/>
              <a:gd name="T6" fmla="*/ 0 60000 65536"/>
              <a:gd name="T7" fmla="*/ 0 60000 65536"/>
              <a:gd name="T8" fmla="*/ 0 60000 65536"/>
              <a:gd name="T9" fmla="*/ 0 w 20533"/>
              <a:gd name="T10" fmla="*/ 0 h 21600"/>
              <a:gd name="T11" fmla="*/ 20533 w 2053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33" h="21600" fill="none" extrusionOk="0">
                <a:moveTo>
                  <a:pt x="-1" y="0"/>
                </a:moveTo>
                <a:cubicBezTo>
                  <a:pt x="9346" y="0"/>
                  <a:pt x="17632" y="6011"/>
                  <a:pt x="20533" y="14895"/>
                </a:cubicBezTo>
              </a:path>
              <a:path w="20533" h="21600" stroke="0" extrusionOk="0">
                <a:moveTo>
                  <a:pt x="-1" y="0"/>
                </a:moveTo>
                <a:cubicBezTo>
                  <a:pt x="9346" y="0"/>
                  <a:pt x="17632" y="6011"/>
                  <a:pt x="20533" y="14895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Arc 28"/>
          <p:cNvSpPr>
            <a:spLocks/>
          </p:cNvSpPr>
          <p:nvPr/>
        </p:nvSpPr>
        <p:spPr bwMode="auto">
          <a:xfrm rot="10800000">
            <a:off x="1356691" y="1803400"/>
            <a:ext cx="290512" cy="444500"/>
          </a:xfrm>
          <a:custGeom>
            <a:avLst/>
            <a:gdLst>
              <a:gd name="T0" fmla="*/ 0 w 20533"/>
              <a:gd name="T1" fmla="*/ 0 h 21600"/>
              <a:gd name="T2" fmla="*/ 58155025 w 20533"/>
              <a:gd name="T3" fmla="*/ 129814491 h 21600"/>
              <a:gd name="T4" fmla="*/ 0 w 20533"/>
              <a:gd name="T5" fmla="*/ 188238191 h 21600"/>
              <a:gd name="T6" fmla="*/ 0 60000 65536"/>
              <a:gd name="T7" fmla="*/ 0 60000 65536"/>
              <a:gd name="T8" fmla="*/ 0 60000 65536"/>
              <a:gd name="T9" fmla="*/ 0 w 20533"/>
              <a:gd name="T10" fmla="*/ 0 h 21600"/>
              <a:gd name="T11" fmla="*/ 20533 w 2053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33" h="21600" fill="none" extrusionOk="0">
                <a:moveTo>
                  <a:pt x="-1" y="0"/>
                </a:moveTo>
                <a:cubicBezTo>
                  <a:pt x="9346" y="0"/>
                  <a:pt x="17632" y="6011"/>
                  <a:pt x="20533" y="14895"/>
                </a:cubicBezTo>
              </a:path>
              <a:path w="20533" h="21600" stroke="0" extrusionOk="0">
                <a:moveTo>
                  <a:pt x="-1" y="0"/>
                </a:moveTo>
                <a:cubicBezTo>
                  <a:pt x="9346" y="0"/>
                  <a:pt x="17632" y="6011"/>
                  <a:pt x="20533" y="14895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526428" y="3379787"/>
            <a:ext cx="26035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latin typeface="Verdana" pitchFamily="34" charset="0"/>
              </a:rPr>
              <a:t>   1 и     2 – </a:t>
            </a:r>
            <a:r>
              <a:rPr lang="ru-RU" altLang="ru-RU" sz="2000" b="1">
                <a:solidFill>
                  <a:srgbClr val="FF3399"/>
                </a:solidFill>
                <a:latin typeface="Verdana" pitchFamily="34" charset="0"/>
              </a:rPr>
              <a:t>накрест лежащие</a:t>
            </a:r>
            <a:endParaRPr lang="ru-RU" altLang="ru-RU" sz="2000" b="1">
              <a:latin typeface="Verdana" pitchFamily="34" charset="0"/>
            </a:endParaRPr>
          </a:p>
        </p:txBody>
      </p:sp>
      <p:sp>
        <p:nvSpPr>
          <p:cNvPr id="8210" name="Line 30"/>
          <p:cNvSpPr>
            <a:spLocks noChangeShapeType="1"/>
          </p:cNvSpPr>
          <p:nvPr/>
        </p:nvSpPr>
        <p:spPr bwMode="auto">
          <a:xfrm>
            <a:off x="3079128" y="1620837"/>
            <a:ext cx="15875" cy="270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1" name="Line 31"/>
          <p:cNvSpPr>
            <a:spLocks noChangeShapeType="1"/>
          </p:cNvSpPr>
          <p:nvPr/>
        </p:nvSpPr>
        <p:spPr bwMode="auto">
          <a:xfrm>
            <a:off x="5936628" y="1544637"/>
            <a:ext cx="15875" cy="285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" name="Line 65"/>
          <p:cNvSpPr>
            <a:spLocks noChangeShapeType="1"/>
          </p:cNvSpPr>
          <p:nvPr/>
        </p:nvSpPr>
        <p:spPr bwMode="auto">
          <a:xfrm>
            <a:off x="6795466" y="2147887"/>
            <a:ext cx="1514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" name="Line 66"/>
          <p:cNvSpPr>
            <a:spLocks noChangeShapeType="1"/>
          </p:cNvSpPr>
          <p:nvPr/>
        </p:nvSpPr>
        <p:spPr bwMode="auto">
          <a:xfrm>
            <a:off x="6766891" y="2792412"/>
            <a:ext cx="1522412" cy="1857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" name="Line 67"/>
          <p:cNvSpPr>
            <a:spLocks noChangeShapeType="1"/>
          </p:cNvSpPr>
          <p:nvPr/>
        </p:nvSpPr>
        <p:spPr bwMode="auto">
          <a:xfrm flipV="1">
            <a:off x="7274891" y="1511300"/>
            <a:ext cx="627062" cy="1495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" name="Text Box 68"/>
          <p:cNvSpPr txBox="1">
            <a:spLocks noChangeArrowheads="1"/>
          </p:cNvSpPr>
          <p:nvPr/>
        </p:nvSpPr>
        <p:spPr bwMode="auto">
          <a:xfrm>
            <a:off x="8246441" y="2794000"/>
            <a:ext cx="288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>
                <a:latin typeface="Verdana" pitchFamily="34" charset="0"/>
              </a:rPr>
              <a:t>a</a:t>
            </a:r>
            <a:endParaRPr lang="ru-RU" altLang="ru-RU" sz="2400" b="1">
              <a:latin typeface="Verdana" pitchFamily="34" charset="0"/>
            </a:endParaRPr>
          </a:p>
        </p:txBody>
      </p:sp>
      <p:sp>
        <p:nvSpPr>
          <p:cNvPr id="24" name="Text Box 69"/>
          <p:cNvSpPr txBox="1">
            <a:spLocks noChangeArrowheads="1"/>
          </p:cNvSpPr>
          <p:nvPr/>
        </p:nvSpPr>
        <p:spPr bwMode="auto">
          <a:xfrm>
            <a:off x="8279778" y="2016125"/>
            <a:ext cx="292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>
                <a:latin typeface="Verdana" pitchFamily="34" charset="0"/>
              </a:rPr>
              <a:t>b</a:t>
            </a:r>
            <a:endParaRPr lang="ru-RU" altLang="ru-RU" sz="2400" b="1">
              <a:latin typeface="Verdana" pitchFamily="34" charset="0"/>
            </a:endParaRPr>
          </a:p>
        </p:txBody>
      </p:sp>
      <p:sp>
        <p:nvSpPr>
          <p:cNvPr id="25" name="Text Box 70"/>
          <p:cNvSpPr txBox="1">
            <a:spLocks noChangeArrowheads="1"/>
          </p:cNvSpPr>
          <p:nvPr/>
        </p:nvSpPr>
        <p:spPr bwMode="auto">
          <a:xfrm>
            <a:off x="7646366" y="1844675"/>
            <a:ext cx="419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i="1">
                <a:latin typeface="Verdana" pitchFamily="34" charset="0"/>
              </a:rPr>
              <a:t>1</a:t>
            </a:r>
          </a:p>
        </p:txBody>
      </p:sp>
      <p:sp>
        <p:nvSpPr>
          <p:cNvPr id="26" name="Text Box 71"/>
          <p:cNvSpPr txBox="1">
            <a:spLocks noChangeArrowheads="1"/>
          </p:cNvSpPr>
          <p:nvPr/>
        </p:nvSpPr>
        <p:spPr bwMode="auto">
          <a:xfrm>
            <a:off x="7384428" y="2547937"/>
            <a:ext cx="419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i="1">
                <a:latin typeface="Verdana" pitchFamily="34" charset="0"/>
              </a:rPr>
              <a:t>2</a:t>
            </a:r>
          </a:p>
        </p:txBody>
      </p:sp>
      <p:sp>
        <p:nvSpPr>
          <p:cNvPr id="27" name="Arc 72"/>
          <p:cNvSpPr>
            <a:spLocks/>
          </p:cNvSpPr>
          <p:nvPr/>
        </p:nvSpPr>
        <p:spPr bwMode="auto">
          <a:xfrm>
            <a:off x="7468566" y="2581275"/>
            <a:ext cx="290512" cy="444500"/>
          </a:xfrm>
          <a:custGeom>
            <a:avLst/>
            <a:gdLst>
              <a:gd name="T0" fmla="*/ 0 w 20533"/>
              <a:gd name="T1" fmla="*/ 0 h 21600"/>
              <a:gd name="T2" fmla="*/ 58155025 w 20533"/>
              <a:gd name="T3" fmla="*/ 129814491 h 21600"/>
              <a:gd name="T4" fmla="*/ 0 w 20533"/>
              <a:gd name="T5" fmla="*/ 188238191 h 21600"/>
              <a:gd name="T6" fmla="*/ 0 60000 65536"/>
              <a:gd name="T7" fmla="*/ 0 60000 65536"/>
              <a:gd name="T8" fmla="*/ 0 60000 65536"/>
              <a:gd name="T9" fmla="*/ 0 w 20533"/>
              <a:gd name="T10" fmla="*/ 0 h 21600"/>
              <a:gd name="T11" fmla="*/ 20533 w 2053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33" h="21600" fill="none" extrusionOk="0">
                <a:moveTo>
                  <a:pt x="-1" y="0"/>
                </a:moveTo>
                <a:cubicBezTo>
                  <a:pt x="9346" y="0"/>
                  <a:pt x="17632" y="6011"/>
                  <a:pt x="20533" y="14895"/>
                </a:cubicBezTo>
              </a:path>
              <a:path w="20533" h="21600" stroke="0" extrusionOk="0">
                <a:moveTo>
                  <a:pt x="-1" y="0"/>
                </a:moveTo>
                <a:cubicBezTo>
                  <a:pt x="9346" y="0"/>
                  <a:pt x="17632" y="6011"/>
                  <a:pt x="20533" y="14895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Arc 73"/>
          <p:cNvSpPr>
            <a:spLocks/>
          </p:cNvSpPr>
          <p:nvPr/>
        </p:nvSpPr>
        <p:spPr bwMode="auto">
          <a:xfrm rot="-765649">
            <a:off x="7828928" y="1809750"/>
            <a:ext cx="301625" cy="444500"/>
          </a:xfrm>
          <a:custGeom>
            <a:avLst/>
            <a:gdLst>
              <a:gd name="T0" fmla="*/ 0 w 21238"/>
              <a:gd name="T1" fmla="*/ 0 h 21600"/>
              <a:gd name="T2" fmla="*/ 60837987 w 21238"/>
              <a:gd name="T3" fmla="*/ 153902184 h 21600"/>
              <a:gd name="T4" fmla="*/ 0 w 21238"/>
              <a:gd name="T5" fmla="*/ 188238191 h 21600"/>
              <a:gd name="T6" fmla="*/ 0 60000 65536"/>
              <a:gd name="T7" fmla="*/ 0 60000 65536"/>
              <a:gd name="T8" fmla="*/ 0 60000 65536"/>
              <a:gd name="T9" fmla="*/ 0 w 21238"/>
              <a:gd name="T10" fmla="*/ 0 h 21600"/>
              <a:gd name="T11" fmla="*/ 21238 w 2123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238" h="21600" fill="none" extrusionOk="0">
                <a:moveTo>
                  <a:pt x="-1" y="0"/>
                </a:moveTo>
                <a:cubicBezTo>
                  <a:pt x="10409" y="0"/>
                  <a:pt x="19338" y="7424"/>
                  <a:pt x="21237" y="17660"/>
                </a:cubicBezTo>
              </a:path>
              <a:path w="21238" h="21600" stroke="0" extrusionOk="0">
                <a:moveTo>
                  <a:pt x="-1" y="0"/>
                </a:moveTo>
                <a:cubicBezTo>
                  <a:pt x="10409" y="0"/>
                  <a:pt x="19338" y="7424"/>
                  <a:pt x="21237" y="1766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Line 75"/>
          <p:cNvSpPr>
            <a:spLocks noChangeShapeType="1"/>
          </p:cNvSpPr>
          <p:nvPr/>
        </p:nvSpPr>
        <p:spPr bwMode="auto">
          <a:xfrm>
            <a:off x="4010991" y="1916112"/>
            <a:ext cx="1514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" name="Line 76"/>
          <p:cNvSpPr>
            <a:spLocks noChangeShapeType="1"/>
          </p:cNvSpPr>
          <p:nvPr/>
        </p:nvSpPr>
        <p:spPr bwMode="auto">
          <a:xfrm>
            <a:off x="3817316" y="2751137"/>
            <a:ext cx="1522412" cy="1857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" name="Line 77"/>
          <p:cNvSpPr>
            <a:spLocks noChangeShapeType="1"/>
          </p:cNvSpPr>
          <p:nvPr/>
        </p:nvSpPr>
        <p:spPr bwMode="auto">
          <a:xfrm flipV="1">
            <a:off x="4388816" y="1698625"/>
            <a:ext cx="550862" cy="1355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" name="Text Box 78"/>
          <p:cNvSpPr txBox="1">
            <a:spLocks noChangeArrowheads="1"/>
          </p:cNvSpPr>
          <p:nvPr/>
        </p:nvSpPr>
        <p:spPr bwMode="auto">
          <a:xfrm>
            <a:off x="5385766" y="2638425"/>
            <a:ext cx="288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>
                <a:latin typeface="Verdana" pitchFamily="34" charset="0"/>
              </a:rPr>
              <a:t>a</a:t>
            </a:r>
            <a:endParaRPr lang="ru-RU" altLang="ru-RU" sz="2400" b="1">
              <a:latin typeface="Verdana" pitchFamily="34" charset="0"/>
            </a:endParaRPr>
          </a:p>
        </p:txBody>
      </p:sp>
      <p:sp>
        <p:nvSpPr>
          <p:cNvPr id="33" name="Text Box 79"/>
          <p:cNvSpPr txBox="1">
            <a:spLocks noChangeArrowheads="1"/>
          </p:cNvSpPr>
          <p:nvPr/>
        </p:nvSpPr>
        <p:spPr bwMode="auto">
          <a:xfrm>
            <a:off x="5495303" y="1784350"/>
            <a:ext cx="292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>
                <a:latin typeface="Verdana" pitchFamily="34" charset="0"/>
              </a:rPr>
              <a:t>b</a:t>
            </a:r>
            <a:endParaRPr lang="ru-RU" altLang="ru-RU" sz="2400" b="1">
              <a:latin typeface="Verdana" pitchFamily="34" charset="0"/>
            </a:endParaRPr>
          </a:p>
        </p:txBody>
      </p:sp>
      <p:sp>
        <p:nvSpPr>
          <p:cNvPr id="34" name="Text Box 80"/>
          <p:cNvSpPr txBox="1">
            <a:spLocks noChangeArrowheads="1"/>
          </p:cNvSpPr>
          <p:nvPr/>
        </p:nvSpPr>
        <p:spPr bwMode="auto">
          <a:xfrm>
            <a:off x="4785691" y="1866900"/>
            <a:ext cx="419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i="1">
                <a:latin typeface="Verdana" pitchFamily="34" charset="0"/>
              </a:rPr>
              <a:t>1</a:t>
            </a:r>
          </a:p>
        </p:txBody>
      </p:sp>
      <p:sp>
        <p:nvSpPr>
          <p:cNvPr id="35" name="Text Box 81"/>
          <p:cNvSpPr txBox="1">
            <a:spLocks noChangeArrowheads="1"/>
          </p:cNvSpPr>
          <p:nvPr/>
        </p:nvSpPr>
        <p:spPr bwMode="auto">
          <a:xfrm>
            <a:off x="4511053" y="2557462"/>
            <a:ext cx="419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i="1">
                <a:latin typeface="Verdana" pitchFamily="34" charset="0"/>
              </a:rPr>
              <a:t>2</a:t>
            </a:r>
          </a:p>
        </p:txBody>
      </p:sp>
      <p:sp>
        <p:nvSpPr>
          <p:cNvPr id="36" name="Arc 82"/>
          <p:cNvSpPr>
            <a:spLocks/>
          </p:cNvSpPr>
          <p:nvPr/>
        </p:nvSpPr>
        <p:spPr bwMode="auto">
          <a:xfrm>
            <a:off x="4607891" y="2552700"/>
            <a:ext cx="290512" cy="444500"/>
          </a:xfrm>
          <a:custGeom>
            <a:avLst/>
            <a:gdLst>
              <a:gd name="T0" fmla="*/ 0 w 20533"/>
              <a:gd name="T1" fmla="*/ 0 h 21600"/>
              <a:gd name="T2" fmla="*/ 58155025 w 20533"/>
              <a:gd name="T3" fmla="*/ 129814491 h 21600"/>
              <a:gd name="T4" fmla="*/ 0 w 20533"/>
              <a:gd name="T5" fmla="*/ 188238191 h 21600"/>
              <a:gd name="T6" fmla="*/ 0 60000 65536"/>
              <a:gd name="T7" fmla="*/ 0 60000 65536"/>
              <a:gd name="T8" fmla="*/ 0 60000 65536"/>
              <a:gd name="T9" fmla="*/ 0 w 20533"/>
              <a:gd name="T10" fmla="*/ 0 h 21600"/>
              <a:gd name="T11" fmla="*/ 20533 w 2053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33" h="21600" fill="none" extrusionOk="0">
                <a:moveTo>
                  <a:pt x="-1" y="0"/>
                </a:moveTo>
                <a:cubicBezTo>
                  <a:pt x="9346" y="0"/>
                  <a:pt x="17632" y="6011"/>
                  <a:pt x="20533" y="14895"/>
                </a:cubicBezTo>
              </a:path>
              <a:path w="20533" h="21600" stroke="0" extrusionOk="0">
                <a:moveTo>
                  <a:pt x="-1" y="0"/>
                </a:moveTo>
                <a:cubicBezTo>
                  <a:pt x="9346" y="0"/>
                  <a:pt x="17632" y="6011"/>
                  <a:pt x="20533" y="14895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" name="Arc 83"/>
          <p:cNvSpPr>
            <a:spLocks/>
          </p:cNvSpPr>
          <p:nvPr/>
        </p:nvSpPr>
        <p:spPr bwMode="auto">
          <a:xfrm rot="6944810">
            <a:off x="4671391" y="1858962"/>
            <a:ext cx="469900" cy="444500"/>
          </a:xfrm>
          <a:custGeom>
            <a:avLst/>
            <a:gdLst>
              <a:gd name="T0" fmla="*/ 0 w 33256"/>
              <a:gd name="T1" fmla="*/ 36122681 h 21600"/>
              <a:gd name="T2" fmla="*/ 93815796 w 33256"/>
              <a:gd name="T3" fmla="*/ 129814491 h 21600"/>
              <a:gd name="T4" fmla="*/ 35891789 w 33256"/>
              <a:gd name="T5" fmla="*/ 188238191 h 21600"/>
              <a:gd name="T6" fmla="*/ 0 60000 65536"/>
              <a:gd name="T7" fmla="*/ 0 60000 65536"/>
              <a:gd name="T8" fmla="*/ 0 60000 65536"/>
              <a:gd name="T9" fmla="*/ 0 w 33256"/>
              <a:gd name="T10" fmla="*/ 0 h 21600"/>
              <a:gd name="T11" fmla="*/ 33256 w 3325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256" h="21600" fill="none" extrusionOk="0">
                <a:moveTo>
                  <a:pt x="-1" y="4144"/>
                </a:moveTo>
                <a:cubicBezTo>
                  <a:pt x="3695" y="1451"/>
                  <a:pt x="8150" y="-1"/>
                  <a:pt x="12723" y="0"/>
                </a:cubicBezTo>
                <a:cubicBezTo>
                  <a:pt x="22069" y="0"/>
                  <a:pt x="30355" y="6011"/>
                  <a:pt x="33256" y="14895"/>
                </a:cubicBezTo>
              </a:path>
              <a:path w="33256" h="21600" stroke="0" extrusionOk="0">
                <a:moveTo>
                  <a:pt x="-1" y="4144"/>
                </a:moveTo>
                <a:cubicBezTo>
                  <a:pt x="3695" y="1451"/>
                  <a:pt x="8150" y="-1"/>
                  <a:pt x="12723" y="0"/>
                </a:cubicBezTo>
                <a:cubicBezTo>
                  <a:pt x="22069" y="0"/>
                  <a:pt x="30355" y="6011"/>
                  <a:pt x="33256" y="14895"/>
                </a:cubicBezTo>
                <a:lnTo>
                  <a:pt x="12723" y="2160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" name="Text Box 84"/>
          <p:cNvSpPr txBox="1">
            <a:spLocks noChangeArrowheads="1"/>
          </p:cNvSpPr>
          <p:nvPr/>
        </p:nvSpPr>
        <p:spPr bwMode="auto">
          <a:xfrm>
            <a:off x="7838453" y="1316037"/>
            <a:ext cx="288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>
                <a:latin typeface="Verdana" pitchFamily="34" charset="0"/>
              </a:rPr>
              <a:t>c</a:t>
            </a:r>
            <a:endParaRPr lang="ru-RU" altLang="ru-RU" sz="2400" b="1">
              <a:latin typeface="Verdana" pitchFamily="34" charset="0"/>
            </a:endParaRPr>
          </a:p>
        </p:txBody>
      </p:sp>
      <p:sp>
        <p:nvSpPr>
          <p:cNvPr id="39" name="Text Box 85"/>
          <p:cNvSpPr txBox="1">
            <a:spLocks noChangeArrowheads="1"/>
          </p:cNvSpPr>
          <p:nvPr/>
        </p:nvSpPr>
        <p:spPr bwMode="auto">
          <a:xfrm>
            <a:off x="4953966" y="1419225"/>
            <a:ext cx="288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>
                <a:latin typeface="Verdana" pitchFamily="34" charset="0"/>
              </a:rPr>
              <a:t>c</a:t>
            </a:r>
            <a:endParaRPr lang="ru-RU" altLang="ru-RU" sz="2400" b="1">
              <a:latin typeface="Verdana" pitchFamily="34" charset="0"/>
            </a:endParaRPr>
          </a:p>
        </p:txBody>
      </p:sp>
      <p:sp>
        <p:nvSpPr>
          <p:cNvPr id="40" name="Arc 86"/>
          <p:cNvSpPr>
            <a:spLocks/>
          </p:cNvSpPr>
          <p:nvPr/>
        </p:nvSpPr>
        <p:spPr bwMode="auto">
          <a:xfrm rot="-487465">
            <a:off x="4676153" y="2444750"/>
            <a:ext cx="306388" cy="446087"/>
          </a:xfrm>
          <a:custGeom>
            <a:avLst/>
            <a:gdLst>
              <a:gd name="T0" fmla="*/ 0 w 21600"/>
              <a:gd name="T1" fmla="*/ 0 h 21681"/>
              <a:gd name="T2" fmla="*/ 61646406 w 21600"/>
              <a:gd name="T3" fmla="*/ 188842647 h 21681"/>
              <a:gd name="T4" fmla="*/ 0 w 21600"/>
              <a:gd name="T5" fmla="*/ 188136842 h 21681"/>
              <a:gd name="T6" fmla="*/ 0 60000 65536"/>
              <a:gd name="T7" fmla="*/ 0 60000 65536"/>
              <a:gd name="T8" fmla="*/ 0 60000 65536"/>
              <a:gd name="T9" fmla="*/ 0 w 21600"/>
              <a:gd name="T10" fmla="*/ 0 h 21681"/>
              <a:gd name="T11" fmla="*/ 21600 w 21600"/>
              <a:gd name="T12" fmla="*/ 21681 h 216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81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26"/>
                  <a:pt x="21599" y="21653"/>
                  <a:pt x="21599" y="21680"/>
                </a:cubicBezTo>
              </a:path>
              <a:path w="21600" h="21681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26"/>
                  <a:pt x="21599" y="21653"/>
                  <a:pt x="21599" y="2168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Text Box 87"/>
          <p:cNvSpPr txBox="1">
            <a:spLocks noChangeArrowheads="1"/>
          </p:cNvSpPr>
          <p:nvPr/>
        </p:nvSpPr>
        <p:spPr bwMode="auto">
          <a:xfrm>
            <a:off x="3312491" y="3408362"/>
            <a:ext cx="26035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solidFill>
                  <a:srgbClr val="002060"/>
                </a:solidFill>
                <a:latin typeface="Verdana" pitchFamily="34" charset="0"/>
              </a:rPr>
              <a:t>   1 и     2 – односторонние</a:t>
            </a:r>
          </a:p>
        </p:txBody>
      </p:sp>
      <p:sp>
        <p:nvSpPr>
          <p:cNvPr id="42" name="Text Box 88"/>
          <p:cNvSpPr txBox="1">
            <a:spLocks noChangeArrowheads="1"/>
          </p:cNvSpPr>
          <p:nvPr/>
        </p:nvSpPr>
        <p:spPr bwMode="auto">
          <a:xfrm>
            <a:off x="6052516" y="3395662"/>
            <a:ext cx="28368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latin typeface="Verdana" pitchFamily="34" charset="0"/>
              </a:rPr>
              <a:t>   1 и     2 – </a:t>
            </a:r>
            <a:r>
              <a:rPr lang="ru-RU" altLang="ru-RU" sz="2000" b="1">
                <a:solidFill>
                  <a:srgbClr val="6600CC"/>
                </a:solidFill>
                <a:latin typeface="Verdana" pitchFamily="34" charset="0"/>
              </a:rPr>
              <a:t>соответственные</a:t>
            </a:r>
            <a:endParaRPr lang="ru-RU" altLang="ru-RU" sz="2000" b="1">
              <a:latin typeface="Verdana" pitchFamily="34" charset="0"/>
            </a:endParaRPr>
          </a:p>
        </p:txBody>
      </p:sp>
      <p:sp>
        <p:nvSpPr>
          <p:cNvPr id="43" name="Arc 125"/>
          <p:cNvSpPr>
            <a:spLocks/>
          </p:cNvSpPr>
          <p:nvPr/>
        </p:nvSpPr>
        <p:spPr bwMode="auto">
          <a:xfrm rot="-9850491">
            <a:off x="1255091" y="1854200"/>
            <a:ext cx="446087" cy="441325"/>
          </a:xfrm>
          <a:custGeom>
            <a:avLst/>
            <a:gdLst>
              <a:gd name="T0" fmla="*/ 0 w 27370"/>
              <a:gd name="T1" fmla="*/ 9476228 h 21600"/>
              <a:gd name="T2" fmla="*/ 118497461 w 27370"/>
              <a:gd name="T3" fmla="*/ 127052804 h 21600"/>
              <a:gd name="T4" fmla="*/ 29600521 w 27370"/>
              <a:gd name="T5" fmla="*/ 184233261 h 21600"/>
              <a:gd name="T6" fmla="*/ 0 60000 65536"/>
              <a:gd name="T7" fmla="*/ 0 60000 65536"/>
              <a:gd name="T8" fmla="*/ 0 60000 65536"/>
              <a:gd name="T9" fmla="*/ 0 w 27370"/>
              <a:gd name="T10" fmla="*/ 0 h 21600"/>
              <a:gd name="T11" fmla="*/ 27370 w 273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370" h="21600" fill="none" extrusionOk="0">
                <a:moveTo>
                  <a:pt x="-1" y="1110"/>
                </a:moveTo>
                <a:cubicBezTo>
                  <a:pt x="2204" y="375"/>
                  <a:pt x="4513" y="-1"/>
                  <a:pt x="6837" y="0"/>
                </a:cubicBezTo>
                <a:cubicBezTo>
                  <a:pt x="16183" y="0"/>
                  <a:pt x="24469" y="6011"/>
                  <a:pt x="27370" y="14895"/>
                </a:cubicBezTo>
              </a:path>
              <a:path w="27370" h="21600" stroke="0" extrusionOk="0">
                <a:moveTo>
                  <a:pt x="-1" y="1110"/>
                </a:moveTo>
                <a:cubicBezTo>
                  <a:pt x="2204" y="375"/>
                  <a:pt x="4513" y="-1"/>
                  <a:pt x="6837" y="0"/>
                </a:cubicBezTo>
                <a:cubicBezTo>
                  <a:pt x="16183" y="0"/>
                  <a:pt x="24469" y="6011"/>
                  <a:pt x="27370" y="14895"/>
                </a:cubicBezTo>
                <a:lnTo>
                  <a:pt x="6837" y="21600"/>
                </a:lnTo>
                <a:close/>
              </a:path>
            </a:pathLst>
          </a:custGeom>
          <a:noFill/>
          <a:ln w="28575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Arc 126"/>
          <p:cNvSpPr>
            <a:spLocks/>
          </p:cNvSpPr>
          <p:nvPr/>
        </p:nvSpPr>
        <p:spPr bwMode="auto">
          <a:xfrm>
            <a:off x="7508253" y="2516187"/>
            <a:ext cx="319088" cy="558800"/>
          </a:xfrm>
          <a:custGeom>
            <a:avLst/>
            <a:gdLst>
              <a:gd name="T0" fmla="*/ 0 w 20533"/>
              <a:gd name="T1" fmla="*/ 0 h 21600"/>
              <a:gd name="T2" fmla="*/ 77059575 w 20533"/>
              <a:gd name="T3" fmla="*/ 257915392 h 21600"/>
              <a:gd name="T4" fmla="*/ 0 w 20533"/>
              <a:gd name="T5" fmla="*/ 373991356 h 21600"/>
              <a:gd name="T6" fmla="*/ 0 60000 65536"/>
              <a:gd name="T7" fmla="*/ 0 60000 65536"/>
              <a:gd name="T8" fmla="*/ 0 60000 65536"/>
              <a:gd name="T9" fmla="*/ 0 w 20533"/>
              <a:gd name="T10" fmla="*/ 0 h 21600"/>
              <a:gd name="T11" fmla="*/ 20533 w 2053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33" h="21600" fill="none" extrusionOk="0">
                <a:moveTo>
                  <a:pt x="-1" y="0"/>
                </a:moveTo>
                <a:cubicBezTo>
                  <a:pt x="9346" y="0"/>
                  <a:pt x="17632" y="6011"/>
                  <a:pt x="20533" y="14895"/>
                </a:cubicBezTo>
              </a:path>
              <a:path w="20533" h="21600" stroke="0" extrusionOk="0">
                <a:moveTo>
                  <a:pt x="-1" y="0"/>
                </a:moveTo>
                <a:cubicBezTo>
                  <a:pt x="9346" y="0"/>
                  <a:pt x="17632" y="6011"/>
                  <a:pt x="20533" y="14895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" name="Группа 44"/>
          <p:cNvGrpSpPr>
            <a:grpSpLocks/>
          </p:cNvGrpSpPr>
          <p:nvPr/>
        </p:nvGrpSpPr>
        <p:grpSpPr bwMode="auto">
          <a:xfrm>
            <a:off x="551828" y="3449637"/>
            <a:ext cx="214313" cy="214313"/>
            <a:chOff x="7786710" y="3714752"/>
            <a:chExt cx="285752" cy="285752"/>
          </a:xfrm>
        </p:grpSpPr>
        <p:cxnSp>
          <p:nvCxnSpPr>
            <p:cNvPr id="46" name="Прямая соединительная линия 45"/>
            <p:cNvCxnSpPr/>
            <p:nvPr/>
          </p:nvCxnSpPr>
          <p:spPr>
            <a:xfrm rot="5400000">
              <a:off x="7750726" y="3750736"/>
              <a:ext cx="285752" cy="2137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7786710" y="4000504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47"/>
          <p:cNvGrpSpPr>
            <a:grpSpLocks/>
          </p:cNvGrpSpPr>
          <p:nvPr/>
        </p:nvGrpSpPr>
        <p:grpSpPr bwMode="auto">
          <a:xfrm>
            <a:off x="1480516" y="3449637"/>
            <a:ext cx="214312" cy="214313"/>
            <a:chOff x="7786710" y="3714752"/>
            <a:chExt cx="285752" cy="285752"/>
          </a:xfrm>
        </p:grpSpPr>
        <p:cxnSp>
          <p:nvCxnSpPr>
            <p:cNvPr id="49" name="Прямая соединительная линия 48"/>
            <p:cNvCxnSpPr/>
            <p:nvPr/>
          </p:nvCxnSpPr>
          <p:spPr>
            <a:xfrm rot="5400000">
              <a:off x="7750726" y="3750736"/>
              <a:ext cx="285752" cy="2137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7786710" y="4000504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Группа 50"/>
          <p:cNvGrpSpPr>
            <a:grpSpLocks/>
          </p:cNvGrpSpPr>
          <p:nvPr/>
        </p:nvGrpSpPr>
        <p:grpSpPr bwMode="auto">
          <a:xfrm>
            <a:off x="3409328" y="3486150"/>
            <a:ext cx="214313" cy="214312"/>
            <a:chOff x="7786710" y="3714752"/>
            <a:chExt cx="285752" cy="285752"/>
          </a:xfrm>
        </p:grpSpPr>
        <p:cxnSp>
          <p:nvCxnSpPr>
            <p:cNvPr id="52" name="Прямая соединительная линия 51"/>
            <p:cNvCxnSpPr/>
            <p:nvPr/>
          </p:nvCxnSpPr>
          <p:spPr>
            <a:xfrm rot="5400000">
              <a:off x="7750726" y="3750736"/>
              <a:ext cx="285752" cy="2137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7786710" y="4000504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68" name="Группа 53"/>
          <p:cNvGrpSpPr>
            <a:grpSpLocks/>
          </p:cNvGrpSpPr>
          <p:nvPr/>
        </p:nvGrpSpPr>
        <p:grpSpPr bwMode="auto">
          <a:xfrm>
            <a:off x="4266578" y="3486150"/>
            <a:ext cx="214313" cy="214312"/>
            <a:chOff x="7786710" y="3714752"/>
            <a:chExt cx="285752" cy="285752"/>
          </a:xfrm>
        </p:grpSpPr>
        <p:cxnSp>
          <p:nvCxnSpPr>
            <p:cNvPr id="55" name="Прямая соединительная линия 54"/>
            <p:cNvCxnSpPr/>
            <p:nvPr/>
          </p:nvCxnSpPr>
          <p:spPr>
            <a:xfrm rot="5400000">
              <a:off x="7750726" y="3750736"/>
              <a:ext cx="285752" cy="2137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7786710" y="4000504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69" name="Группа 56"/>
          <p:cNvGrpSpPr>
            <a:grpSpLocks/>
          </p:cNvGrpSpPr>
          <p:nvPr/>
        </p:nvGrpSpPr>
        <p:grpSpPr bwMode="auto">
          <a:xfrm>
            <a:off x="6123953" y="3467100"/>
            <a:ext cx="214313" cy="214312"/>
            <a:chOff x="7786710" y="3714752"/>
            <a:chExt cx="285752" cy="285752"/>
          </a:xfrm>
        </p:grpSpPr>
        <p:cxnSp>
          <p:nvCxnSpPr>
            <p:cNvPr id="58" name="Прямая соединительная линия 57"/>
            <p:cNvCxnSpPr/>
            <p:nvPr/>
          </p:nvCxnSpPr>
          <p:spPr>
            <a:xfrm rot="5400000">
              <a:off x="7750726" y="3750736"/>
              <a:ext cx="285752" cy="2137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>
              <a:off x="7786710" y="4000504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0" name="Группа 59"/>
          <p:cNvGrpSpPr>
            <a:grpSpLocks/>
          </p:cNvGrpSpPr>
          <p:nvPr/>
        </p:nvGrpSpPr>
        <p:grpSpPr bwMode="auto">
          <a:xfrm>
            <a:off x="7052641" y="3467100"/>
            <a:ext cx="214312" cy="214312"/>
            <a:chOff x="7786710" y="3714752"/>
            <a:chExt cx="285752" cy="285752"/>
          </a:xfrm>
        </p:grpSpPr>
        <p:cxnSp>
          <p:nvCxnSpPr>
            <p:cNvPr id="61" name="Прямая соединительная линия 60"/>
            <p:cNvCxnSpPr/>
            <p:nvPr/>
          </p:nvCxnSpPr>
          <p:spPr>
            <a:xfrm rot="5400000">
              <a:off x="7750727" y="3750735"/>
              <a:ext cx="285752" cy="2137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>
              <a:off x="7786710" y="4000504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64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65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10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1734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2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6" grpId="0" animBg="1"/>
      <p:bldP spid="37" grpId="0" animBg="1"/>
      <p:bldP spid="38" grpId="0"/>
      <p:bldP spid="39" grpId="0"/>
      <p:bldP spid="40" grpId="0" animBg="1"/>
      <p:bldP spid="41" grpId="0"/>
      <p:bldP spid="42" grpId="0"/>
      <p:bldP spid="43" grpId="0" animBg="1"/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84784"/>
            <a:ext cx="4536504" cy="280831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dirty="0"/>
              <a:t>   </a:t>
            </a:r>
            <a:r>
              <a:rPr lang="ru-RU" altLang="ru-RU" sz="2400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Прямые </a:t>
            </a:r>
            <a:r>
              <a:rPr lang="en-US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ru-RU" sz="2400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sz="2400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пересечены секущей </a:t>
            </a: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altLang="ru-RU" sz="2400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Назовите из восьми образовавшихся углов все пары углов: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а)накрест лежащих</a:t>
            </a:r>
            <a:r>
              <a:rPr lang="ru-RU" altLang="ru-RU" sz="2400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sz="2400" dirty="0">
              <a:solidFill>
                <a:srgbClr val="3F3FB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400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б)внутренних односторонних;</a:t>
            </a:r>
            <a:endParaRPr lang="ru-RU" altLang="ru-RU" sz="2400" dirty="0">
              <a:solidFill>
                <a:srgbClr val="3F3FB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в)соответственных.</a:t>
            </a:r>
          </a:p>
        </p:txBody>
      </p:sp>
      <p:graphicFrame>
        <p:nvGraphicFramePr>
          <p:cNvPr id="9220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96147713"/>
              </p:ext>
            </p:extLst>
          </p:nvPr>
        </p:nvGraphicFramePr>
        <p:xfrm>
          <a:off x="4860032" y="1484784"/>
          <a:ext cx="4075113" cy="351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Точечный рисунок" r:id="rId3" imgW="2495238" imgH="2228571" progId="Paint.Picture">
                  <p:embed/>
                </p:oleObj>
              </mc:Choice>
              <mc:Fallback>
                <p:oleObj name="Точечный рисунок" r:id="rId3" imgW="2495238" imgH="222857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1484784"/>
                        <a:ext cx="4075113" cy="351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5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6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11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257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3568" y="1916832"/>
            <a:ext cx="3744416" cy="26971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800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Какая прямая на рисунке является секущей по отношению к двум другим прямым?</a:t>
            </a:r>
          </a:p>
        </p:txBody>
      </p:sp>
      <p:graphicFrame>
        <p:nvGraphicFramePr>
          <p:cNvPr id="819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76436392"/>
              </p:ext>
            </p:extLst>
          </p:nvPr>
        </p:nvGraphicFramePr>
        <p:xfrm>
          <a:off x="4932040" y="1844824"/>
          <a:ext cx="3538538" cy="301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Точечный рисунок" r:id="rId3" imgW="2133898" imgH="1800476" progId="Paint.Picture">
                  <p:embed/>
                </p:oleObj>
              </mc:Choice>
              <mc:Fallback>
                <p:oleObj name="Точечный рисунок" r:id="rId3" imgW="2133898" imgH="180047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1844824"/>
                        <a:ext cx="3538538" cy="301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5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6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12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171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hering.gif (3182 bytes)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233613"/>
            <a:ext cx="6264275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71538" y="571488"/>
            <a:ext cx="7313612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Иллюзия Геринга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(иллюзия веера)</a:t>
            </a:r>
          </a:p>
        </p:txBody>
      </p:sp>
      <p:sp>
        <p:nvSpPr>
          <p:cNvPr id="4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5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6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13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5616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70013" y="301625"/>
            <a:ext cx="7313612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>
                <a:ln w="11430"/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Иллюзия кафе «</a:t>
            </a:r>
            <a:r>
              <a:rPr lang="en-US" sz="3600" b="1" dirty="0">
                <a:ln w="11430"/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Wall</a:t>
            </a:r>
            <a:r>
              <a:rPr lang="ru-RU" sz="3600" b="1" dirty="0">
                <a:ln w="11430"/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</a:t>
            </a:r>
          </a:p>
        </p:txBody>
      </p:sp>
      <p:pic>
        <p:nvPicPr>
          <p:cNvPr id="11267" name="Picture 4" descr="parall2.gif (6952 byte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00188"/>
            <a:ext cx="7127875" cy="390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5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6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14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717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ru-RU" altLang="ru-RU" sz="3200" dirty="0">
                <a:solidFill>
                  <a:srgbClr val="3F3FBF"/>
                </a:solidFill>
              </a:rPr>
              <a:t>Признаки параллельности двух прямых.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0" y="1551465"/>
            <a:ext cx="3816350" cy="7477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400" dirty="0"/>
              <a:t>1)Если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1 =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2, то а </a:t>
            </a:r>
            <a:r>
              <a:rPr lang="en-US" altLang="ru-RU" sz="2400" dirty="0">
                <a:cs typeface="Arial" charset="0"/>
              </a:rPr>
              <a:t>║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71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098364"/>
              </p:ext>
            </p:extLst>
          </p:nvPr>
        </p:nvGraphicFramePr>
        <p:xfrm>
          <a:off x="395536" y="1628800"/>
          <a:ext cx="3744912" cy="295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Точечный рисунок" r:id="rId3" imgW="2505425" imgH="1552792" progId="Paint.Picture">
                  <p:embed/>
                </p:oleObj>
              </mc:Choice>
              <mc:Fallback>
                <p:oleObj name="Точечный рисунок" r:id="rId3" imgW="2505425" imgH="155279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628800"/>
                        <a:ext cx="3744912" cy="295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15516" y="4437112"/>
            <a:ext cx="871296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 1.</a:t>
            </a:r>
          </a:p>
          <a:p>
            <a:pPr algn="l"/>
            <a:r>
              <a:rPr lang="ru-RU" altLang="ru-RU" sz="2400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 пересечении двух прямых секущей накрест лежащие углы равны, то прямые параллельны.</a:t>
            </a:r>
            <a:endParaRPr lang="ru-RU" altLang="ru-RU" sz="2400" dirty="0">
              <a:solidFill>
                <a:srgbClr val="3F3FB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9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10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15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4572000" y="2403952"/>
            <a:ext cx="3816350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ru-RU" altLang="ru-RU" sz="2400" kern="0" smtClean="0"/>
              <a:t>2)Если </a:t>
            </a:r>
            <a:r>
              <a:rPr lang="ru-RU" altLang="ru-RU" sz="2400" kern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altLang="ru-RU" sz="2400" kern="0" smtClean="0"/>
              <a:t> </a:t>
            </a:r>
            <a:r>
              <a:rPr lang="ru-RU" altLang="ru-RU" sz="2400" kern="0" smtClean="0">
                <a:latin typeface="Times New Roman" pitchFamily="18" charset="0"/>
                <a:cs typeface="Times New Roman" pitchFamily="18" charset="0"/>
              </a:rPr>
              <a:t>3 = </a:t>
            </a:r>
            <a:r>
              <a:rPr lang="ru-RU" altLang="ru-RU" sz="2400" kern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altLang="ru-RU" sz="2400" kern="0" smtClean="0">
                <a:latin typeface="Times New Roman" pitchFamily="18" charset="0"/>
                <a:cs typeface="Times New Roman" pitchFamily="18" charset="0"/>
              </a:rPr>
              <a:t> 2, то а </a:t>
            </a:r>
            <a:r>
              <a:rPr lang="en-US" altLang="ru-RU" sz="2400" kern="0" smtClean="0">
                <a:latin typeface="Times New Roman" pitchFamily="18" charset="0"/>
                <a:cs typeface="Arial" charset="0"/>
              </a:rPr>
              <a:t>║</a:t>
            </a:r>
            <a:r>
              <a:rPr lang="ru-RU" altLang="ru-RU" sz="2400" kern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kern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kern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400" ker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4572000" y="3207227"/>
            <a:ext cx="36718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>
                <a:latin typeface="Arial" charset="0"/>
              </a:rPr>
              <a:t>3)Если </a:t>
            </a:r>
            <a:r>
              <a:rPr lang="ru-RU" altLang="ru-RU" sz="1800">
                <a:latin typeface="Arial" charset="0"/>
                <a:sym typeface="Symbol" pitchFamily="18" charset="2"/>
              </a:rPr>
              <a:t></a:t>
            </a:r>
            <a:r>
              <a:rPr lang="ru-RU" altLang="ru-RU" sz="1800">
                <a:latin typeface="Arial" charset="0"/>
              </a:rPr>
              <a:t> </a:t>
            </a:r>
            <a:r>
              <a:rPr lang="ru-RU" altLang="ru-RU" sz="2400">
                <a:latin typeface="Arial" charset="0"/>
              </a:rPr>
              <a:t>2 + </a:t>
            </a:r>
            <a:r>
              <a:rPr lang="ru-RU" altLang="ru-RU" sz="1800">
                <a:latin typeface="Arial" charset="0"/>
                <a:sym typeface="Symbol" pitchFamily="18" charset="2"/>
              </a:rPr>
              <a:t></a:t>
            </a:r>
            <a:r>
              <a:rPr lang="ru-RU" altLang="ru-RU" sz="1800">
                <a:latin typeface="Arial" charset="0"/>
              </a:rPr>
              <a:t> </a:t>
            </a:r>
            <a:r>
              <a:rPr lang="ru-RU" altLang="ru-RU" sz="2400">
                <a:latin typeface="Arial" charset="0"/>
              </a:rPr>
              <a:t>4 =180</a:t>
            </a:r>
            <a:r>
              <a:rPr lang="ru-RU" altLang="ru-RU" sz="2400">
                <a:latin typeface="Arial" charset="0"/>
                <a:sym typeface="Symbol" pitchFamily="18" charset="2"/>
              </a:rPr>
              <a:t></a:t>
            </a:r>
            <a:r>
              <a:rPr lang="ru-RU" altLang="ru-RU" sz="2400">
                <a:latin typeface="Arial" charset="0"/>
              </a:rPr>
              <a:t>, то а </a:t>
            </a:r>
            <a:r>
              <a:rPr lang="en-US" altLang="ru-RU" sz="2400">
                <a:latin typeface="Arial" charset="0"/>
              </a:rPr>
              <a:t>║</a:t>
            </a:r>
            <a:r>
              <a:rPr lang="ru-RU" altLang="ru-RU" sz="1800">
                <a:latin typeface="Arial" charset="0"/>
              </a:rPr>
              <a:t> </a:t>
            </a:r>
            <a:r>
              <a:rPr lang="en-US" altLang="ru-RU" sz="2400">
                <a:latin typeface="Arial" charset="0"/>
              </a:rPr>
              <a:t>b</a:t>
            </a:r>
            <a:r>
              <a:rPr lang="ru-RU" altLang="ru-RU" sz="2400"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91811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  <p:bldP spid="7" grpId="0"/>
      <p:bldP spid="12" grpId="0" build="p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5" descr="C:\Documents and Settings\Admin\Мои документы\Мои рисунки\весёлые картинки\BS01718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02932">
            <a:off x="229342" y="4723468"/>
            <a:ext cx="2674257" cy="1846401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grpSp>
        <p:nvGrpSpPr>
          <p:cNvPr id="37891" name="Группа 1"/>
          <p:cNvGrpSpPr>
            <a:grpSpLocks/>
          </p:cNvGrpSpPr>
          <p:nvPr/>
        </p:nvGrpSpPr>
        <p:grpSpPr bwMode="auto">
          <a:xfrm>
            <a:off x="147638" y="1484313"/>
            <a:ext cx="4424362" cy="3336925"/>
            <a:chOff x="107504" y="1341438"/>
            <a:chExt cx="4424363" cy="3336925"/>
          </a:xfrm>
        </p:grpSpPr>
        <p:sp>
          <p:nvSpPr>
            <p:cNvPr id="40" name="Прямоугольник 39"/>
            <p:cNvSpPr/>
            <p:nvPr/>
          </p:nvSpPr>
          <p:spPr bwMode="auto">
            <a:xfrm>
              <a:off x="107504" y="1501775"/>
              <a:ext cx="4424363" cy="317658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 i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cxnSp>
          <p:nvCxnSpPr>
            <p:cNvPr id="41" name="Прямая соединительная линия 40"/>
            <p:cNvCxnSpPr/>
            <p:nvPr/>
          </p:nvCxnSpPr>
          <p:spPr bwMode="auto">
            <a:xfrm flipV="1">
              <a:off x="363091" y="1725613"/>
              <a:ext cx="3659189" cy="9112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 bwMode="auto">
            <a:xfrm flipH="1" flipV="1">
              <a:off x="1126679" y="1725613"/>
              <a:ext cx="2260601" cy="24955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3" name="Прямоугольник 42"/>
            <p:cNvSpPr/>
            <p:nvPr/>
          </p:nvSpPr>
          <p:spPr bwMode="auto">
            <a:xfrm>
              <a:off x="290066" y="2060575"/>
              <a:ext cx="493713" cy="4810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400" i="1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44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Прямоугольник 43"/>
            <p:cNvSpPr/>
            <p:nvPr/>
          </p:nvSpPr>
          <p:spPr bwMode="auto">
            <a:xfrm>
              <a:off x="578991" y="3716338"/>
              <a:ext cx="422275" cy="4810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400" i="1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4400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Прямоугольник 44"/>
            <p:cNvSpPr/>
            <p:nvPr/>
          </p:nvSpPr>
          <p:spPr bwMode="auto">
            <a:xfrm>
              <a:off x="1155254" y="1341438"/>
              <a:ext cx="492125" cy="4810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400" i="1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44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6" name="Прямая соединительная линия 45"/>
            <p:cNvCxnSpPr/>
            <p:nvPr/>
          </p:nvCxnSpPr>
          <p:spPr bwMode="auto">
            <a:xfrm flipV="1">
              <a:off x="707579" y="2085975"/>
              <a:ext cx="3614738" cy="2273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62" name="Прямоугольник 61"/>
            <p:cNvSpPr/>
            <p:nvPr/>
          </p:nvSpPr>
          <p:spPr bwMode="auto">
            <a:xfrm>
              <a:off x="1480691" y="1844675"/>
              <a:ext cx="493713" cy="4810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i="1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Прямоугольник 62"/>
            <p:cNvSpPr/>
            <p:nvPr/>
          </p:nvSpPr>
          <p:spPr bwMode="auto">
            <a:xfrm>
              <a:off x="1021904" y="1941513"/>
              <a:ext cx="492125" cy="4810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64" name="Прямоугольник 63"/>
            <p:cNvSpPr/>
            <p:nvPr/>
          </p:nvSpPr>
          <p:spPr bwMode="auto">
            <a:xfrm>
              <a:off x="1309241" y="2268538"/>
              <a:ext cx="493713" cy="4810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i="1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ru-RU" sz="24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Прямоугольник 64"/>
            <p:cNvSpPr/>
            <p:nvPr/>
          </p:nvSpPr>
          <p:spPr bwMode="auto">
            <a:xfrm>
              <a:off x="1802954" y="2143125"/>
              <a:ext cx="493712" cy="4810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6" name="Прямоугольник 65"/>
            <p:cNvSpPr/>
            <p:nvPr/>
          </p:nvSpPr>
          <p:spPr bwMode="auto">
            <a:xfrm>
              <a:off x="1956941" y="2957513"/>
              <a:ext cx="493713" cy="4810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i="1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ru-RU" sz="24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" name="Прямоугольник 66"/>
            <p:cNvSpPr/>
            <p:nvPr/>
          </p:nvSpPr>
          <p:spPr bwMode="auto">
            <a:xfrm>
              <a:off x="2191891" y="3244850"/>
              <a:ext cx="493713" cy="4810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68" name="Прямоугольник 67"/>
            <p:cNvSpPr/>
            <p:nvPr/>
          </p:nvSpPr>
          <p:spPr bwMode="auto">
            <a:xfrm>
              <a:off x="2268091" y="2724150"/>
              <a:ext cx="493713" cy="4810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i="1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ru-RU" sz="24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Прямоугольник 68"/>
            <p:cNvSpPr/>
            <p:nvPr/>
          </p:nvSpPr>
          <p:spPr bwMode="auto">
            <a:xfrm>
              <a:off x="2595117" y="3006725"/>
              <a:ext cx="493713" cy="4810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</p:grpSp>
      <p:sp>
        <p:nvSpPr>
          <p:cNvPr id="37892" name="Rectangle 2"/>
          <p:cNvSpPr>
            <a:spLocks noChangeArrowheads="1"/>
          </p:cNvSpPr>
          <p:nvPr/>
        </p:nvSpPr>
        <p:spPr bwMode="auto">
          <a:xfrm>
            <a:off x="34925" y="115888"/>
            <a:ext cx="9001125" cy="1296987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Выберите </a:t>
            </a:r>
            <a:r>
              <a:rPr lang="ru-RU" alt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верные утверждения: Прямые </a:t>
            </a:r>
            <a:r>
              <a:rPr lang="en-US" altLang="ru-RU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en-US" alt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параллельны если …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5230813" y="2033588"/>
          <a:ext cx="2465387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Формула" r:id="rId4" imgW="1104840" imgH="228600" progId="Equation.3">
                  <p:embed/>
                </p:oleObj>
              </mc:Choice>
              <mc:Fallback>
                <p:oleObj name="Формула" r:id="rId4" imgW="1104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813" y="2033588"/>
                        <a:ext cx="2465387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7895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5246688" y="1600200"/>
          <a:ext cx="181451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Формула" r:id="rId6" imgW="685800" imgH="203040" progId="Equation.3">
                  <p:embed/>
                </p:oleObj>
              </mc:Choice>
              <mc:Fallback>
                <p:oleObj name="Формула" r:id="rId6" imgW="685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6688" y="1600200"/>
                        <a:ext cx="1814512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7" name="Объект 49"/>
          <p:cNvGraphicFramePr>
            <a:graphicFrameLocks noChangeAspect="1"/>
          </p:cNvGraphicFramePr>
          <p:nvPr/>
        </p:nvGraphicFramePr>
        <p:xfrm>
          <a:off x="5200650" y="2566988"/>
          <a:ext cx="1881188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Формула" r:id="rId8" imgW="711000" imgH="203040" progId="Equation.3">
                  <p:embed/>
                </p:oleObj>
              </mc:Choice>
              <mc:Fallback>
                <p:oleObj name="Формула" r:id="rId8" imgW="711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0650" y="2566988"/>
                        <a:ext cx="1881188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Объект 50"/>
          <p:cNvGraphicFramePr>
            <a:graphicFrameLocks noChangeAspect="1"/>
          </p:cNvGraphicFramePr>
          <p:nvPr/>
        </p:nvGraphicFramePr>
        <p:xfrm>
          <a:off x="5205413" y="3068638"/>
          <a:ext cx="2436812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Формула" r:id="rId10" imgW="1091880" imgH="228600" progId="Equation.3">
                  <p:embed/>
                </p:oleObj>
              </mc:Choice>
              <mc:Fallback>
                <p:oleObj name="Формула" r:id="rId10" imgW="1091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5413" y="3068638"/>
                        <a:ext cx="2436812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9" name="Объект 51"/>
          <p:cNvGraphicFramePr>
            <a:graphicFrameLocks noChangeAspect="1"/>
          </p:cNvGraphicFramePr>
          <p:nvPr/>
        </p:nvGraphicFramePr>
        <p:xfrm>
          <a:off x="5203825" y="3644900"/>
          <a:ext cx="18478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Формула" r:id="rId12" imgW="698400" imgH="203040" progId="Equation.3">
                  <p:embed/>
                </p:oleObj>
              </mc:Choice>
              <mc:Fallback>
                <p:oleObj name="Формула" r:id="rId12" imgW="698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3825" y="3644900"/>
                        <a:ext cx="184785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Объект 52"/>
          <p:cNvGraphicFramePr>
            <a:graphicFrameLocks noChangeAspect="1"/>
          </p:cNvGraphicFramePr>
          <p:nvPr/>
        </p:nvGraphicFramePr>
        <p:xfrm>
          <a:off x="5200650" y="4149725"/>
          <a:ext cx="18478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Формула" r:id="rId14" imgW="698400" imgH="203040" progId="Equation.3">
                  <p:embed/>
                </p:oleObj>
              </mc:Choice>
              <mc:Fallback>
                <p:oleObj name="Формула" r:id="rId14" imgW="698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0650" y="4149725"/>
                        <a:ext cx="184785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1" name="Объект 53"/>
          <p:cNvGraphicFramePr>
            <a:graphicFrameLocks noChangeAspect="1"/>
          </p:cNvGraphicFramePr>
          <p:nvPr/>
        </p:nvGraphicFramePr>
        <p:xfrm>
          <a:off x="5207000" y="4652963"/>
          <a:ext cx="25781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Формула" r:id="rId16" imgW="1155600" imgH="228600" progId="Equation.3">
                  <p:embed/>
                </p:oleObj>
              </mc:Choice>
              <mc:Fallback>
                <p:oleObj name="Формула" r:id="rId16" imgW="1155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0" y="4652963"/>
                        <a:ext cx="257810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Объект 54"/>
          <p:cNvGraphicFramePr>
            <a:graphicFrameLocks noChangeAspect="1"/>
          </p:cNvGraphicFramePr>
          <p:nvPr/>
        </p:nvGraphicFramePr>
        <p:xfrm>
          <a:off x="5219700" y="5213350"/>
          <a:ext cx="2408238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Формула" r:id="rId18" imgW="1079280" imgH="228600" progId="Equation.3">
                  <p:embed/>
                </p:oleObj>
              </mc:Choice>
              <mc:Fallback>
                <p:oleObj name="Формула" r:id="rId18" imgW="1079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5213350"/>
                        <a:ext cx="2408238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31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32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16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7339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13" name="AutoShape 37"/>
          <p:cNvSpPr>
            <a:spLocks noChangeArrowheads="1"/>
          </p:cNvSpPr>
          <p:nvPr/>
        </p:nvSpPr>
        <p:spPr bwMode="auto">
          <a:xfrm rot="4843543">
            <a:off x="2803526" y="4260850"/>
            <a:ext cx="438150" cy="358775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33CC"/>
              </a:gs>
              <a:gs pos="100000">
                <a:srgbClr val="99CCFF"/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0211" name="AutoShape 35"/>
          <p:cNvSpPr>
            <a:spLocks noChangeArrowheads="1"/>
          </p:cNvSpPr>
          <p:nvPr/>
        </p:nvSpPr>
        <p:spPr bwMode="auto">
          <a:xfrm rot="15872388">
            <a:off x="2298700" y="3752851"/>
            <a:ext cx="504825" cy="4318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33CC"/>
              </a:gs>
              <a:gs pos="100000">
                <a:srgbClr val="99CCFF"/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 dirty="0">
                <a:solidFill>
                  <a:srgbClr val="F2F2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закрепление признаков параллельности прямых на готовых чертежах: 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V="1">
            <a:off x="827088" y="2924175"/>
            <a:ext cx="2952750" cy="2233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V="1">
            <a:off x="1835150" y="3141663"/>
            <a:ext cx="2952750" cy="2303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1547813" y="3644900"/>
            <a:ext cx="2519362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0188" name="WordArt 12"/>
          <p:cNvSpPr>
            <a:spLocks noChangeArrowheads="1" noChangeShapeType="1" noTextEdit="1"/>
          </p:cNvSpPr>
          <p:nvPr/>
        </p:nvSpPr>
        <p:spPr bwMode="auto">
          <a:xfrm rot="281283">
            <a:off x="611188" y="4724400"/>
            <a:ext cx="206375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endParaRPr lang="ru-RU" sz="3600" kern="1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0189" name="WordArt 13"/>
          <p:cNvSpPr>
            <a:spLocks noChangeArrowheads="1" noChangeShapeType="1" noTextEdit="1"/>
          </p:cNvSpPr>
          <p:nvPr/>
        </p:nvSpPr>
        <p:spPr bwMode="auto">
          <a:xfrm rot="281283">
            <a:off x="1692275" y="5084763"/>
            <a:ext cx="206375" cy="2619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solidFill>
                  <a:srgbClr val="000000"/>
                </a:solidFill>
                <a:latin typeface="Times New Roman"/>
                <a:cs typeface="Times New Roman"/>
              </a:rPr>
              <a:t>b</a:t>
            </a:r>
            <a:endParaRPr lang="ru-RU" sz="3600" kern="1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0190" name="WordArt 14"/>
          <p:cNvSpPr>
            <a:spLocks noChangeArrowheads="1" noChangeShapeType="1" noTextEdit="1"/>
          </p:cNvSpPr>
          <p:nvPr/>
        </p:nvSpPr>
        <p:spPr bwMode="auto">
          <a:xfrm rot="281283">
            <a:off x="1692275" y="3357563"/>
            <a:ext cx="206375" cy="2619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endParaRPr lang="ru-RU" sz="3600" kern="1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0191" name="WordArt 15"/>
          <p:cNvSpPr>
            <a:spLocks noChangeArrowheads="1" noChangeShapeType="1" noTextEdit="1"/>
          </p:cNvSpPr>
          <p:nvPr/>
        </p:nvSpPr>
        <p:spPr bwMode="auto">
          <a:xfrm>
            <a:off x="2771775" y="3789363"/>
            <a:ext cx="142875" cy="2619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 smtClean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50192" name="WordArt 16"/>
          <p:cNvSpPr>
            <a:spLocks noChangeArrowheads="1" noChangeShapeType="1" noTextEdit="1"/>
          </p:cNvSpPr>
          <p:nvPr/>
        </p:nvSpPr>
        <p:spPr bwMode="auto">
          <a:xfrm>
            <a:off x="2555875" y="4365625"/>
            <a:ext cx="206375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 smtClean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5292725" y="2997200"/>
            <a:ext cx="31670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800" smtClean="0">
                <a:solidFill>
                  <a:srgbClr val="000000"/>
                </a:solidFill>
                <a:latin typeface="Comic Sans MS" pitchFamily="66" charset="0"/>
              </a:rPr>
              <a:t>                   = 32˚</a:t>
            </a:r>
          </a:p>
        </p:txBody>
      </p:sp>
      <p:sp>
        <p:nvSpPr>
          <p:cNvPr id="50197" name="Line 21"/>
          <p:cNvSpPr>
            <a:spLocks noChangeShapeType="1"/>
          </p:cNvSpPr>
          <p:nvPr/>
        </p:nvSpPr>
        <p:spPr bwMode="auto">
          <a:xfrm flipH="1">
            <a:off x="6732588" y="2420938"/>
            <a:ext cx="71437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0198" name="Line 22"/>
          <p:cNvSpPr>
            <a:spLocks noChangeShapeType="1"/>
          </p:cNvSpPr>
          <p:nvPr/>
        </p:nvSpPr>
        <p:spPr bwMode="auto">
          <a:xfrm>
            <a:off x="6732588" y="2565400"/>
            <a:ext cx="142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0199" name="WordArt 23"/>
          <p:cNvSpPr>
            <a:spLocks noChangeArrowheads="1" noChangeShapeType="1" noTextEdit="1"/>
          </p:cNvSpPr>
          <p:nvPr/>
        </p:nvSpPr>
        <p:spPr bwMode="auto">
          <a:xfrm>
            <a:off x="6948488" y="2349500"/>
            <a:ext cx="142875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 smtClean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50200" name="Line 24"/>
          <p:cNvSpPr>
            <a:spLocks noChangeShapeType="1"/>
          </p:cNvSpPr>
          <p:nvPr/>
        </p:nvSpPr>
        <p:spPr bwMode="auto">
          <a:xfrm flipH="1">
            <a:off x="6804025" y="3213100"/>
            <a:ext cx="71438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0201" name="Line 25"/>
          <p:cNvSpPr>
            <a:spLocks noChangeShapeType="1"/>
          </p:cNvSpPr>
          <p:nvPr/>
        </p:nvSpPr>
        <p:spPr bwMode="auto">
          <a:xfrm>
            <a:off x="6804025" y="3357563"/>
            <a:ext cx="142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0202" name="WordArt 26"/>
          <p:cNvSpPr>
            <a:spLocks noChangeArrowheads="1" noChangeShapeType="1" noTextEdit="1"/>
          </p:cNvSpPr>
          <p:nvPr/>
        </p:nvSpPr>
        <p:spPr bwMode="auto">
          <a:xfrm>
            <a:off x="7019925" y="3141663"/>
            <a:ext cx="142875" cy="2619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5219700" y="2276475"/>
            <a:ext cx="32400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800" dirty="0" smtClean="0">
                <a:solidFill>
                  <a:srgbClr val="000000"/>
                </a:solidFill>
                <a:latin typeface="Comic Sans MS" pitchFamily="66" charset="0"/>
              </a:rPr>
              <a:t>Дано:          = 32˚</a:t>
            </a:r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5076825" y="3860800"/>
            <a:ext cx="34559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800" smtClean="0">
                <a:solidFill>
                  <a:srgbClr val="000000"/>
                </a:solidFill>
                <a:latin typeface="Comic Sans MS" pitchFamily="66" charset="0"/>
              </a:rPr>
              <a:t>Доказать:</a:t>
            </a:r>
          </a:p>
        </p:txBody>
      </p:sp>
      <p:sp>
        <p:nvSpPr>
          <p:cNvPr id="50205" name="WordArt 29"/>
          <p:cNvSpPr>
            <a:spLocks noChangeArrowheads="1" noChangeShapeType="1" noTextEdit="1"/>
          </p:cNvSpPr>
          <p:nvPr/>
        </p:nvSpPr>
        <p:spPr bwMode="auto">
          <a:xfrm rot="281283">
            <a:off x="7235825" y="4005263"/>
            <a:ext cx="206375" cy="2619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endParaRPr lang="ru-RU" sz="3600" kern="1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0206" name="Line 30"/>
          <p:cNvSpPr>
            <a:spLocks noChangeShapeType="1"/>
          </p:cNvSpPr>
          <p:nvPr/>
        </p:nvSpPr>
        <p:spPr bwMode="auto">
          <a:xfrm flipH="1">
            <a:off x="7596188" y="4005263"/>
            <a:ext cx="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0207" name="Line 31"/>
          <p:cNvSpPr>
            <a:spLocks noChangeShapeType="1"/>
          </p:cNvSpPr>
          <p:nvPr/>
        </p:nvSpPr>
        <p:spPr bwMode="auto">
          <a:xfrm flipH="1">
            <a:off x="7740650" y="4005263"/>
            <a:ext cx="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0208" name="WordArt 32"/>
          <p:cNvSpPr>
            <a:spLocks noChangeArrowheads="1" noChangeShapeType="1" noTextEdit="1"/>
          </p:cNvSpPr>
          <p:nvPr/>
        </p:nvSpPr>
        <p:spPr bwMode="auto">
          <a:xfrm rot="-148109">
            <a:off x="7956550" y="4005263"/>
            <a:ext cx="206375" cy="2619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solidFill>
                  <a:srgbClr val="000000"/>
                </a:solidFill>
                <a:latin typeface="Times New Roman"/>
                <a:cs typeface="Times New Roman"/>
              </a:rPr>
              <a:t>b</a:t>
            </a:r>
            <a:endParaRPr lang="ru-RU" sz="3600" kern="1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0209" name="Oval 33"/>
          <p:cNvSpPr>
            <a:spLocks noChangeArrowheads="1"/>
          </p:cNvSpPr>
          <p:nvPr/>
        </p:nvSpPr>
        <p:spPr bwMode="auto">
          <a:xfrm>
            <a:off x="468313" y="2565400"/>
            <a:ext cx="576262" cy="576263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0210" name="WordArt 34"/>
          <p:cNvSpPr>
            <a:spLocks noChangeArrowheads="1" noChangeShapeType="1" noTextEdit="1"/>
          </p:cNvSpPr>
          <p:nvPr/>
        </p:nvSpPr>
        <p:spPr bwMode="auto">
          <a:xfrm>
            <a:off x="684213" y="2708275"/>
            <a:ext cx="142875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 smtClean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28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latin typeface="Arial"/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latin typeface="Arial"/>
              <a:cs typeface="Arial" charset="0"/>
            </a:endParaRPr>
          </a:p>
        </p:txBody>
      </p:sp>
      <p:sp>
        <p:nvSpPr>
          <p:cNvPr id="29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latin typeface="Arial"/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latin typeface="Arial"/>
              <a:cs typeface="Arial" charset="0"/>
            </a:endParaRPr>
          </a:p>
        </p:txBody>
      </p:sp>
      <p:sp>
        <p:nvSpPr>
          <p:cNvPr id="30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latin typeface="Arial"/>
                <a:cs typeface="Arial" charset="0"/>
              </a:rPr>
              <a:pPr algn="r">
                <a:defRPr/>
              </a:pPr>
              <a:t>17</a:t>
            </a:fld>
            <a:endParaRPr lang="ru-RU" sz="1200">
              <a:solidFill>
                <a:prstClr val="white">
                  <a:lumMod val="50000"/>
                </a:prstClr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58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4" name="AutoShape 24"/>
          <p:cNvSpPr>
            <a:spLocks noChangeArrowheads="1"/>
          </p:cNvSpPr>
          <p:nvPr/>
        </p:nvSpPr>
        <p:spPr bwMode="auto">
          <a:xfrm rot="9338078">
            <a:off x="1405359" y="3912692"/>
            <a:ext cx="1841500" cy="377825"/>
          </a:xfrm>
          <a:prstGeom prst="triangle">
            <a:avLst>
              <a:gd name="adj" fmla="val 46810"/>
            </a:avLst>
          </a:prstGeom>
          <a:gradFill rotWithShape="1">
            <a:gsLst>
              <a:gs pos="0">
                <a:srgbClr val="FF33CC"/>
              </a:gs>
              <a:gs pos="100000">
                <a:srgbClr val="99CCFF"/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223" name="AutoShape 23"/>
          <p:cNvSpPr>
            <a:spLocks noChangeArrowheads="1"/>
          </p:cNvSpPr>
          <p:nvPr/>
        </p:nvSpPr>
        <p:spPr bwMode="auto">
          <a:xfrm rot="3673371">
            <a:off x="3030959" y="3222130"/>
            <a:ext cx="363537" cy="303212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33CC"/>
              </a:gs>
              <a:gs pos="100000">
                <a:srgbClr val="99CCFF"/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H="1">
            <a:off x="2124497" y="2544267"/>
            <a:ext cx="1946275" cy="2089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208" name="Oval 8"/>
          <p:cNvSpPr>
            <a:spLocks noChangeArrowheads="1"/>
          </p:cNvSpPr>
          <p:nvPr/>
        </p:nvSpPr>
        <p:spPr bwMode="auto">
          <a:xfrm>
            <a:off x="468313" y="2565400"/>
            <a:ext cx="576262" cy="576263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209" name="WordArt 9"/>
          <p:cNvSpPr>
            <a:spLocks noChangeArrowheads="1" noChangeShapeType="1" noTextEdit="1"/>
          </p:cNvSpPr>
          <p:nvPr/>
        </p:nvSpPr>
        <p:spPr bwMode="auto">
          <a:xfrm>
            <a:off x="684213" y="2708275"/>
            <a:ext cx="142875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 smtClean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1619672" y="3264992"/>
            <a:ext cx="31702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 flipV="1">
            <a:off x="1332334" y="4273054"/>
            <a:ext cx="30972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1600622" y="2730004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800" b="1" smtClean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kumimoji="1" lang="ru-RU" altLang="ru-RU" sz="28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1332334" y="3768229"/>
            <a:ext cx="382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800" b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kumimoji="1" lang="ru-RU" altLang="ru-RU" sz="28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2629322" y="3191967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800" b="1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kumimoji="1" lang="ru-RU" altLang="ru-RU" sz="28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2053059" y="3696792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800" b="1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kumimoji="1" lang="ru-RU" altLang="ru-RU" sz="28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5422597" y="2741772"/>
            <a:ext cx="34852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 </a:t>
            </a:r>
            <a:r>
              <a:rPr kumimoji="1" lang="en-US" altLang="ru-RU" sz="2800" b="1" dirty="0" smtClean="0">
                <a:solidFill>
                  <a:srgbClr val="000000"/>
                </a:solidFill>
                <a:latin typeface="Times New Roman" pitchFamily="18" charset="0"/>
              </a:rPr>
              <a:t>1 = 48</a:t>
            </a:r>
            <a:r>
              <a:rPr kumimoji="1" lang="en-US" alt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º, </a:t>
            </a:r>
            <a:r>
              <a:rPr lang="ru-RU" alt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 </a:t>
            </a:r>
            <a:r>
              <a:rPr kumimoji="1" lang="en-US" alt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= 132º 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5205110" y="3533934"/>
            <a:ext cx="3455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800" smtClean="0">
                <a:solidFill>
                  <a:srgbClr val="000000"/>
                </a:solidFill>
                <a:latin typeface="Comic Sans MS" pitchFamily="66" charset="0"/>
              </a:rPr>
              <a:t>Доказать:</a:t>
            </a:r>
          </a:p>
        </p:txBody>
      </p:sp>
      <p:sp>
        <p:nvSpPr>
          <p:cNvPr id="51219" name="WordArt 19"/>
          <p:cNvSpPr>
            <a:spLocks noChangeArrowheads="1" noChangeShapeType="1" noTextEdit="1"/>
          </p:cNvSpPr>
          <p:nvPr/>
        </p:nvSpPr>
        <p:spPr bwMode="auto">
          <a:xfrm rot="281283">
            <a:off x="7294260" y="3676809"/>
            <a:ext cx="206375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endParaRPr lang="ru-RU" sz="3600" kern="1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 flipH="1">
            <a:off x="7654622" y="3676809"/>
            <a:ext cx="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 flipH="1">
            <a:off x="7799085" y="3676809"/>
            <a:ext cx="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222" name="WordArt 22"/>
          <p:cNvSpPr>
            <a:spLocks noChangeArrowheads="1" noChangeShapeType="1" noTextEdit="1"/>
          </p:cNvSpPr>
          <p:nvPr/>
        </p:nvSpPr>
        <p:spPr bwMode="auto">
          <a:xfrm rot="-148109">
            <a:off x="8014985" y="3676809"/>
            <a:ext cx="206375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solidFill>
                  <a:srgbClr val="000000"/>
                </a:solidFill>
                <a:latin typeface="Times New Roman"/>
                <a:cs typeface="Times New Roman"/>
              </a:rPr>
              <a:t>b</a:t>
            </a:r>
            <a:endParaRPr lang="ru-RU" sz="3600" kern="1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1225" name="Rectangle 2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altLang="ru-RU" sz="3600" b="1" dirty="0">
                <a:solidFill>
                  <a:srgbClr val="E9F7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закрепление признаков параллельности прямых на готовых чертежах:</a:t>
            </a:r>
            <a:r>
              <a:rPr lang="ru-RU" altLang="ru-RU" sz="3600" dirty="0">
                <a:solidFill>
                  <a:srgbClr val="E9F7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latin typeface="Arial"/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latin typeface="Arial"/>
              <a:cs typeface="Arial" charset="0"/>
            </a:endParaRP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latin typeface="Arial"/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latin typeface="Arial"/>
              <a:cs typeface="Arial" charset="0"/>
            </a:endParaRPr>
          </a:p>
        </p:txBody>
      </p:sp>
      <p:sp>
        <p:nvSpPr>
          <p:cNvPr id="22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latin typeface="Arial"/>
                <a:cs typeface="Arial" charset="0"/>
              </a:rPr>
              <a:pPr algn="r">
                <a:defRPr/>
              </a:pPr>
              <a:t>18</a:t>
            </a:fld>
            <a:endParaRPr lang="ru-RU" sz="1200">
              <a:solidFill>
                <a:prstClr val="white">
                  <a:lumMod val="50000"/>
                </a:prstClr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83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5" name="Rectangle 11"/>
          <p:cNvSpPr>
            <a:spLocks noGrp="1" noChangeArrowheads="1"/>
          </p:cNvSpPr>
          <p:nvPr>
            <p:ph type="title"/>
          </p:nvPr>
        </p:nvSpPr>
        <p:spPr>
          <a:xfrm>
            <a:off x="1209675" y="188640"/>
            <a:ext cx="7793037" cy="1462087"/>
          </a:xfrm>
          <a:noFill/>
          <a:ln/>
        </p:spPr>
        <p:txBody>
          <a:bodyPr/>
          <a:lstStyle/>
          <a:p>
            <a:r>
              <a:rPr lang="ru-RU" altLang="ru-RU" sz="3600" b="1" dirty="0">
                <a:solidFill>
                  <a:srgbClr val="E9F7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закрепление признаков параллельности прямых на готовых чертежах:</a:t>
            </a:r>
            <a:r>
              <a:rPr lang="ru-RU" altLang="ru-RU" sz="3600" dirty="0">
                <a:solidFill>
                  <a:srgbClr val="E9F7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>
            <a:off x="539750" y="2636838"/>
            <a:ext cx="4176713" cy="1439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684213" y="3933825"/>
            <a:ext cx="4319587" cy="1511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2555875" y="2276475"/>
            <a:ext cx="1008063" cy="3673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684213" y="20812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800" b="1" smtClean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kumimoji="1" lang="ru-RU" altLang="ru-RU" sz="28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827088" y="3376613"/>
            <a:ext cx="3825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800" b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kumimoji="1" lang="ru-RU" altLang="ru-RU" sz="28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2700338" y="2060575"/>
            <a:ext cx="341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800" b="1" smtClean="0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kumimoji="1" lang="ru-RU" altLang="ru-RU" sz="28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2411413" y="27289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800" b="1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kumimoji="1" lang="ru-RU" altLang="ru-RU" sz="28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2555875" y="33766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800" b="1" smtClean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kumimoji="1" lang="ru-RU" altLang="ru-RU" sz="28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3132138" y="36449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400" b="1" smtClean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kumimoji="1" lang="ru-RU" altLang="ru-RU" sz="24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2843213" y="479742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800" b="1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kumimoji="1" lang="ru-RU" altLang="ru-RU" sz="28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2700338" y="414972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800" b="1" dirty="0" smtClean="0">
                <a:solidFill>
                  <a:srgbClr val="000000"/>
                </a:solidFill>
                <a:latin typeface="Times New Roman" pitchFamily="18" charset="0"/>
              </a:rPr>
              <a:t>5</a:t>
            </a:r>
            <a:endParaRPr kumimoji="1" lang="ru-RU" altLang="ru-RU" sz="28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5357402" y="2318078"/>
            <a:ext cx="33586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 </a:t>
            </a:r>
            <a:r>
              <a:rPr kumimoji="1" lang="en-US" altLang="ru-RU" sz="2800" b="1" dirty="0" smtClean="0">
                <a:solidFill>
                  <a:srgbClr val="000000"/>
                </a:solidFill>
                <a:latin typeface="Times New Roman" pitchFamily="18" charset="0"/>
              </a:rPr>
              <a:t>1 = 47</a:t>
            </a:r>
            <a:r>
              <a:rPr kumimoji="1" lang="en-US" alt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º, </a:t>
            </a: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 </a:t>
            </a:r>
            <a:r>
              <a:rPr kumimoji="1" lang="en-US" alt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= 133º</a:t>
            </a:r>
          </a:p>
        </p:txBody>
      </p:sp>
      <p:sp>
        <p:nvSpPr>
          <p:cNvPr id="52249" name="WordArt 25"/>
          <p:cNvSpPr>
            <a:spLocks noChangeArrowheads="1" noChangeShapeType="1" noTextEdit="1"/>
          </p:cNvSpPr>
          <p:nvPr/>
        </p:nvSpPr>
        <p:spPr bwMode="auto">
          <a:xfrm rot="281283">
            <a:off x="7371940" y="3135933"/>
            <a:ext cx="206375" cy="2619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endParaRPr lang="ru-RU" sz="3600" kern="1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2250" name="Line 26"/>
          <p:cNvSpPr>
            <a:spLocks noChangeShapeType="1"/>
          </p:cNvSpPr>
          <p:nvPr/>
        </p:nvSpPr>
        <p:spPr bwMode="auto">
          <a:xfrm flipH="1">
            <a:off x="7732302" y="3135933"/>
            <a:ext cx="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2251" name="Line 27"/>
          <p:cNvSpPr>
            <a:spLocks noChangeShapeType="1"/>
          </p:cNvSpPr>
          <p:nvPr/>
        </p:nvSpPr>
        <p:spPr bwMode="auto">
          <a:xfrm flipH="1">
            <a:off x="7876765" y="3135933"/>
            <a:ext cx="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2252" name="WordArt 28"/>
          <p:cNvSpPr>
            <a:spLocks noChangeArrowheads="1" noChangeShapeType="1" noTextEdit="1"/>
          </p:cNvSpPr>
          <p:nvPr/>
        </p:nvSpPr>
        <p:spPr bwMode="auto">
          <a:xfrm rot="-148109">
            <a:off x="8092665" y="3135933"/>
            <a:ext cx="206375" cy="2619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solidFill>
                  <a:srgbClr val="000000"/>
                </a:solidFill>
                <a:latin typeface="Times New Roman"/>
                <a:cs typeface="Times New Roman"/>
              </a:rPr>
              <a:t>b</a:t>
            </a:r>
            <a:endParaRPr lang="ru-RU" sz="3600" kern="1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5269946" y="3020046"/>
            <a:ext cx="3455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800" dirty="0" smtClean="0">
                <a:solidFill>
                  <a:srgbClr val="000000"/>
                </a:solidFill>
                <a:latin typeface="Comic Sans MS" pitchFamily="66" charset="0"/>
              </a:rPr>
              <a:t>Доказать:</a:t>
            </a:r>
          </a:p>
        </p:txBody>
      </p:sp>
      <p:sp>
        <p:nvSpPr>
          <p:cNvPr id="52254" name="Oval 30"/>
          <p:cNvSpPr>
            <a:spLocks noChangeArrowheads="1"/>
          </p:cNvSpPr>
          <p:nvPr/>
        </p:nvSpPr>
        <p:spPr bwMode="auto">
          <a:xfrm>
            <a:off x="251619" y="4509294"/>
            <a:ext cx="576262" cy="576262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2255" name="WordArt 31"/>
          <p:cNvSpPr>
            <a:spLocks noChangeArrowheads="1" noChangeShapeType="1" noTextEdit="1"/>
          </p:cNvSpPr>
          <p:nvPr/>
        </p:nvSpPr>
        <p:spPr bwMode="auto">
          <a:xfrm>
            <a:off x="467519" y="4653756"/>
            <a:ext cx="142875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22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latin typeface="Arial"/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latin typeface="Arial"/>
              <a:cs typeface="Arial" charset="0"/>
            </a:endParaRPr>
          </a:p>
        </p:txBody>
      </p:sp>
      <p:sp>
        <p:nvSpPr>
          <p:cNvPr id="23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latin typeface="Arial"/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latin typeface="Arial"/>
              <a:cs typeface="Arial" charset="0"/>
            </a:endParaRPr>
          </a:p>
        </p:txBody>
      </p:sp>
      <p:sp>
        <p:nvSpPr>
          <p:cNvPr id="24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latin typeface="Arial"/>
                <a:cs typeface="Arial" charset="0"/>
              </a:rPr>
              <a:pPr algn="r">
                <a:defRPr/>
              </a:pPr>
              <a:t>19</a:t>
            </a:fld>
            <a:endParaRPr lang="ru-RU" sz="1200">
              <a:solidFill>
                <a:prstClr val="white">
                  <a:lumMod val="50000"/>
                </a:prstClr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22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83394" y="404664"/>
            <a:ext cx="7772400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404176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Как могут быть расположены две прямые на плоскости?</a:t>
            </a:r>
          </a:p>
        </p:txBody>
      </p:sp>
      <p:sp>
        <p:nvSpPr>
          <p:cNvPr id="13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14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15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2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16" name="Line 4"/>
          <p:cNvSpPr>
            <a:spLocks noChangeShapeType="1"/>
          </p:cNvSpPr>
          <p:nvPr/>
        </p:nvSpPr>
        <p:spPr bwMode="auto">
          <a:xfrm flipH="1">
            <a:off x="768152" y="3057925"/>
            <a:ext cx="1295400" cy="28194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smtClean="0">
              <a:ln>
                <a:noFill/>
              </a:ln>
              <a:solidFill>
                <a:srgbClr val="8383AD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539552" y="2524525"/>
            <a:ext cx="2209800" cy="33528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smtClean="0">
              <a:ln>
                <a:noFill/>
              </a:ln>
              <a:solidFill>
                <a:srgbClr val="8383AD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7152" y="3134125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</a:rPr>
              <a:t>а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904677" y="56900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</a:rPr>
              <a:t>с</a:t>
            </a:r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 flipH="1">
            <a:off x="4570215" y="2981725"/>
            <a:ext cx="1760537" cy="30480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smtClean="0">
              <a:ln>
                <a:noFill/>
              </a:ln>
              <a:solidFill>
                <a:srgbClr val="8383AD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5949752" y="2753125"/>
            <a:ext cx="1760538" cy="30480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smtClean="0">
              <a:ln>
                <a:noFill/>
              </a:ln>
              <a:solidFill>
                <a:srgbClr val="8383AD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4409877" y="53090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</a:rPr>
              <a:t>а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5629077" y="5309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</a:rPr>
              <a:t>b</a:t>
            </a:r>
            <a:endParaRPr kumimoji="0" lang="ru-RU" alt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1666677" y="3861200"/>
            <a:ext cx="56460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</a:rPr>
              <a:t>О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29079" y="1618621"/>
            <a:ext cx="77441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2400" dirty="0"/>
              <a:t>Две прямые либо имеют одну общую точку, т.е. пересекаются; либо не имеют ни одной общей точки</a:t>
            </a:r>
            <a:r>
              <a:rPr lang="ru-RU" altLang="ru-RU" sz="2400" dirty="0" smtClean="0"/>
              <a:t>, т.е. </a:t>
            </a:r>
            <a:r>
              <a:rPr lang="ru-RU" altLang="ru-RU" sz="2400" dirty="0"/>
              <a:t>не пересекаются.</a:t>
            </a:r>
          </a:p>
        </p:txBody>
      </p:sp>
    </p:spTree>
    <p:extLst>
      <p:ext uri="{BB962C8B-B14F-4D97-AF65-F5344CB8AC3E}">
        <p14:creationId xmlns:p14="http://schemas.microsoft.com/office/powerpoint/2010/main" val="5954517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16" grpId="0" animBg="1"/>
      <p:bldP spid="17" grpId="0" animBg="1"/>
      <p:bldP spid="18" grpId="0"/>
      <p:bldP spid="19" grpId="0"/>
      <p:bldP spid="20" grpId="0" animBg="1"/>
      <p:bldP spid="21" grpId="0" animBg="1"/>
      <p:bldP spid="22" grpId="0"/>
      <p:bldP spid="23" grpId="0"/>
      <p:bldP spid="24" grpId="0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0" y="2420938"/>
            <a:ext cx="4176713" cy="16557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400">
                <a:latin typeface="Times New Roman" pitchFamily="18" charset="0"/>
              </a:rPr>
              <a:t>Дано: </a:t>
            </a:r>
            <a:r>
              <a:rPr lang="ru-RU" altLang="ru-RU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1 =47, 2 = 133.</a:t>
            </a:r>
          </a:p>
          <a:p>
            <a:pPr>
              <a:buFont typeface="Wingdings" pitchFamily="2" charset="2"/>
              <a:buNone/>
            </a:pPr>
            <a:endParaRPr lang="ru-RU" altLang="ru-RU" sz="24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ru-RU" altLang="ru-RU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Докажите: </a:t>
            </a:r>
            <a:r>
              <a:rPr lang="en-US" altLang="ru-RU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 </a:t>
            </a:r>
            <a:r>
              <a:rPr lang="en-US" altLang="ru-RU" sz="2400">
                <a:latin typeface="Times New Roman" pitchFamily="18" charset="0"/>
              </a:rPr>
              <a:t>║</a:t>
            </a:r>
            <a:r>
              <a:rPr lang="en-US" altLang="ru-RU" sz="2800">
                <a:latin typeface="Times New Roman" pitchFamily="18" charset="0"/>
                <a:sym typeface="Symbol" pitchFamily="18" charset="2"/>
              </a:rPr>
              <a:t> </a:t>
            </a:r>
            <a:r>
              <a:rPr lang="ru-RU" altLang="ru-RU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с.</a:t>
            </a:r>
          </a:p>
        </p:txBody>
      </p:sp>
      <p:graphicFrame>
        <p:nvGraphicFramePr>
          <p:cNvPr id="10245" name="Object 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51337072"/>
              </p:ext>
            </p:extLst>
          </p:nvPr>
        </p:nvGraphicFramePr>
        <p:xfrm>
          <a:off x="323528" y="1844824"/>
          <a:ext cx="4176712" cy="303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Точечный рисунок" r:id="rId3" imgW="2924583" imgH="1704762" progId="Paint.Picture">
                  <p:embed/>
                </p:oleObj>
              </mc:Choice>
              <mc:Fallback>
                <p:oleObj name="Точечный рисунок" r:id="rId3" imgW="2924583" imgH="170476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844824"/>
                        <a:ext cx="4176712" cy="303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1"/>
          <p:cNvSpPr>
            <a:spLocks noGrp="1" noChangeArrowheads="1"/>
          </p:cNvSpPr>
          <p:nvPr>
            <p:ph type="title"/>
          </p:nvPr>
        </p:nvSpPr>
        <p:spPr>
          <a:xfrm>
            <a:off x="827584" y="260648"/>
            <a:ext cx="7793037" cy="1462087"/>
          </a:xfrm>
          <a:noFill/>
          <a:ln/>
        </p:spPr>
        <p:txBody>
          <a:bodyPr/>
          <a:lstStyle/>
          <a:p>
            <a:r>
              <a:rPr lang="ru-RU" altLang="ru-RU" sz="3600" b="1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закрепление признаков параллельности прямых на готовых чертежах:</a:t>
            </a:r>
            <a:r>
              <a:rPr lang="ru-RU" altLang="ru-RU" sz="3600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7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8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20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497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92725" y="2636838"/>
            <a:ext cx="3671888" cy="1584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400" dirty="0">
                <a:latin typeface="Times New Roman" pitchFamily="18" charset="0"/>
              </a:rPr>
              <a:t>Дано:</a:t>
            </a:r>
            <a:r>
              <a:rPr lang="ru-RU" altLang="ru-RU" sz="2400" dirty="0"/>
              <a:t>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1 =125, 2 =55.</a:t>
            </a:r>
          </a:p>
          <a:p>
            <a:pPr>
              <a:buFont typeface="Wingdings" pitchFamily="2" charset="2"/>
              <a:buNone/>
            </a:pPr>
            <a:endParaRPr lang="ru-RU" altLang="ru-RU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Докажите: 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 </a:t>
            </a:r>
            <a:r>
              <a:rPr lang="en-US" altLang="ru-RU" sz="2400" dirty="0">
                <a:latin typeface="Times New Roman" pitchFamily="18" charset="0"/>
              </a:rPr>
              <a:t>║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f.</a:t>
            </a:r>
            <a:endParaRPr lang="ru-RU" altLang="ru-RU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11268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88118611"/>
              </p:ext>
            </p:extLst>
          </p:nvPr>
        </p:nvGraphicFramePr>
        <p:xfrm>
          <a:off x="179512" y="1772816"/>
          <a:ext cx="4967288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Точечный рисунок" r:id="rId3" imgW="2847619" imgH="1838095" progId="Paint.Picture">
                  <p:embed/>
                </p:oleObj>
              </mc:Choice>
              <mc:Fallback>
                <p:oleObj name="Точечный рисунок" r:id="rId3" imgW="2847619" imgH="183809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772816"/>
                        <a:ext cx="4967288" cy="339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1"/>
          <p:cNvSpPr>
            <a:spLocks noGrp="1" noChangeArrowheads="1"/>
          </p:cNvSpPr>
          <p:nvPr>
            <p:ph type="title"/>
          </p:nvPr>
        </p:nvSpPr>
        <p:spPr>
          <a:xfrm>
            <a:off x="827584" y="260649"/>
            <a:ext cx="7793037" cy="1368152"/>
          </a:xfrm>
          <a:noFill/>
          <a:ln/>
        </p:spPr>
        <p:txBody>
          <a:bodyPr/>
          <a:lstStyle/>
          <a:p>
            <a:r>
              <a:rPr lang="ru-RU" altLang="ru-RU" sz="3600" b="1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закрепление признаков параллельности прямых на готовых чертежах:</a:t>
            </a:r>
            <a:r>
              <a:rPr lang="ru-RU" altLang="ru-RU" sz="3600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7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8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21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11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5423693" y="1844124"/>
            <a:ext cx="3148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 dirty="0">
                <a:latin typeface="Verdana" pitchFamily="34" charset="0"/>
              </a:rPr>
              <a:t>Доказать: </a:t>
            </a:r>
            <a:r>
              <a:rPr lang="en-US" altLang="ru-RU" sz="2800" b="1" dirty="0">
                <a:solidFill>
                  <a:srgbClr val="FF0000"/>
                </a:solidFill>
                <a:latin typeface="Verdana" pitchFamily="34" charset="0"/>
              </a:rPr>
              <a:t>d</a:t>
            </a:r>
            <a:r>
              <a:rPr lang="en-US" altLang="ru-RU" sz="2800" b="1" dirty="0">
                <a:latin typeface="Verdana" pitchFamily="34" charset="0"/>
              </a:rPr>
              <a:t>||</a:t>
            </a:r>
            <a:r>
              <a:rPr lang="en-US" altLang="ru-RU" sz="2800" b="1" dirty="0">
                <a:solidFill>
                  <a:srgbClr val="FF0000"/>
                </a:solidFill>
                <a:latin typeface="Verdana" pitchFamily="34" charset="0"/>
              </a:rPr>
              <a:t>a</a:t>
            </a:r>
            <a:r>
              <a:rPr lang="ru-RU" altLang="ru-RU" sz="2400" b="1" dirty="0">
                <a:latin typeface="Verdana" pitchFamily="34" charset="0"/>
              </a:rPr>
              <a:t>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895475" y="2344187"/>
            <a:ext cx="2857500" cy="20002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4110037" y="2844249"/>
            <a:ext cx="2857500" cy="20002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609725" y="3201437"/>
            <a:ext cx="5857875" cy="12144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9" name="Прямоугольник 9"/>
          <p:cNvSpPr>
            <a:spLocks noChangeArrowheads="1"/>
          </p:cNvSpPr>
          <p:nvPr/>
        </p:nvSpPr>
        <p:spPr bwMode="auto">
          <a:xfrm>
            <a:off x="4324350" y="1844124"/>
            <a:ext cx="471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3200" b="1">
                <a:solidFill>
                  <a:srgbClr val="FF0000"/>
                </a:solidFill>
                <a:latin typeface="Verdana" pitchFamily="34" charset="0"/>
              </a:rPr>
              <a:t>d</a:t>
            </a:r>
            <a:endParaRPr lang="ru-RU" altLang="ru-RU" sz="3200">
              <a:latin typeface="Verdana" pitchFamily="34" charset="0"/>
            </a:endParaRPr>
          </a:p>
        </p:txBody>
      </p:sp>
      <p:sp>
        <p:nvSpPr>
          <p:cNvPr id="13320" name="Прямоугольник 10"/>
          <p:cNvSpPr>
            <a:spLocks noChangeArrowheads="1"/>
          </p:cNvSpPr>
          <p:nvPr/>
        </p:nvSpPr>
        <p:spPr bwMode="auto">
          <a:xfrm>
            <a:off x="6538912" y="2344187"/>
            <a:ext cx="458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rgbClr val="FF0000"/>
                </a:solidFill>
                <a:latin typeface="Verdana" pitchFamily="34" charset="0"/>
              </a:rPr>
              <a:t>а</a:t>
            </a:r>
            <a:endParaRPr lang="ru-RU" altLang="ru-RU" sz="3200">
              <a:latin typeface="Verdana" pitchFamily="34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2601912" y="3417337"/>
            <a:ext cx="92075" cy="350837"/>
          </a:xfrm>
          <a:custGeom>
            <a:avLst/>
            <a:gdLst>
              <a:gd name="connsiteX0" fmla="*/ 63810 w 91945"/>
              <a:gd name="connsiteY0" fmla="*/ 0 h 351692"/>
              <a:gd name="connsiteX1" fmla="*/ 49742 w 91945"/>
              <a:gd name="connsiteY1" fmla="*/ 253218 h 351692"/>
              <a:gd name="connsiteX2" fmla="*/ 91945 w 91945"/>
              <a:gd name="connsiteY2" fmla="*/ 351692 h 351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945" h="351692">
                <a:moveTo>
                  <a:pt x="63810" y="0"/>
                </a:moveTo>
                <a:cubicBezTo>
                  <a:pt x="0" y="95713"/>
                  <a:pt x="20250" y="46781"/>
                  <a:pt x="49742" y="253218"/>
                </a:cubicBezTo>
                <a:cubicBezTo>
                  <a:pt x="59819" y="323758"/>
                  <a:pt x="61415" y="321160"/>
                  <a:pt x="91945" y="35169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5703887" y="3741187"/>
            <a:ext cx="246063" cy="379412"/>
          </a:xfrm>
          <a:custGeom>
            <a:avLst/>
            <a:gdLst>
              <a:gd name="connsiteX0" fmla="*/ 0 w 245975"/>
              <a:gd name="connsiteY0" fmla="*/ 0 h 379827"/>
              <a:gd name="connsiteX1" fmla="*/ 98474 w 245975"/>
              <a:gd name="connsiteY1" fmla="*/ 42203 h 379827"/>
              <a:gd name="connsiteX2" fmla="*/ 154745 w 245975"/>
              <a:gd name="connsiteY2" fmla="*/ 126609 h 379827"/>
              <a:gd name="connsiteX3" fmla="*/ 182880 w 245975"/>
              <a:gd name="connsiteY3" fmla="*/ 168812 h 379827"/>
              <a:gd name="connsiteX4" fmla="*/ 225083 w 245975"/>
              <a:gd name="connsiteY4" fmla="*/ 239151 h 379827"/>
              <a:gd name="connsiteX5" fmla="*/ 239151 w 245975"/>
              <a:gd name="connsiteY5" fmla="*/ 379827 h 379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5975" h="379827">
                <a:moveTo>
                  <a:pt x="0" y="0"/>
                </a:moveTo>
                <a:cubicBezTo>
                  <a:pt x="37125" y="9281"/>
                  <a:pt x="71271" y="11113"/>
                  <a:pt x="98474" y="42203"/>
                </a:cubicBezTo>
                <a:cubicBezTo>
                  <a:pt x="120741" y="67651"/>
                  <a:pt x="135988" y="98474"/>
                  <a:pt x="154745" y="126609"/>
                </a:cubicBezTo>
                <a:cubicBezTo>
                  <a:pt x="164123" y="140677"/>
                  <a:pt x="177533" y="152772"/>
                  <a:pt x="182880" y="168812"/>
                </a:cubicBezTo>
                <a:cubicBezTo>
                  <a:pt x="201142" y="223598"/>
                  <a:pt x="186463" y="200529"/>
                  <a:pt x="225083" y="239151"/>
                </a:cubicBezTo>
                <a:cubicBezTo>
                  <a:pt x="245975" y="322716"/>
                  <a:pt x="239151" y="276087"/>
                  <a:pt x="239151" y="379827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23" name="TextBox 13"/>
          <p:cNvSpPr txBox="1">
            <a:spLocks noChangeArrowheads="1"/>
          </p:cNvSpPr>
          <p:nvPr/>
        </p:nvSpPr>
        <p:spPr bwMode="auto">
          <a:xfrm>
            <a:off x="2109787" y="3487187"/>
            <a:ext cx="439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>
                <a:latin typeface="Verdana" pitchFamily="34" charset="0"/>
              </a:rPr>
              <a:t>1</a:t>
            </a:r>
          </a:p>
        </p:txBody>
      </p:sp>
      <p:sp>
        <p:nvSpPr>
          <p:cNvPr id="13324" name="TextBox 15"/>
          <p:cNvSpPr txBox="1">
            <a:spLocks noChangeArrowheads="1"/>
          </p:cNvSpPr>
          <p:nvPr/>
        </p:nvSpPr>
        <p:spPr bwMode="auto">
          <a:xfrm>
            <a:off x="2752725" y="2891874"/>
            <a:ext cx="4397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>
                <a:latin typeface="Verdana" pitchFamily="34" charset="0"/>
              </a:rPr>
              <a:t>2</a:t>
            </a:r>
          </a:p>
        </p:txBody>
      </p:sp>
      <p:sp>
        <p:nvSpPr>
          <p:cNvPr id="13325" name="TextBox 16"/>
          <p:cNvSpPr txBox="1">
            <a:spLocks noChangeArrowheads="1"/>
          </p:cNvSpPr>
          <p:nvPr/>
        </p:nvSpPr>
        <p:spPr bwMode="auto">
          <a:xfrm>
            <a:off x="3538537" y="3129999"/>
            <a:ext cx="439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>
                <a:latin typeface="Verdana" pitchFamily="34" charset="0"/>
              </a:rPr>
              <a:t>3</a:t>
            </a:r>
          </a:p>
        </p:txBody>
      </p:sp>
      <p:sp>
        <p:nvSpPr>
          <p:cNvPr id="13326" name="TextBox 17"/>
          <p:cNvSpPr txBox="1">
            <a:spLocks noChangeArrowheads="1"/>
          </p:cNvSpPr>
          <p:nvPr/>
        </p:nvSpPr>
        <p:spPr bwMode="auto">
          <a:xfrm>
            <a:off x="2967037" y="3630062"/>
            <a:ext cx="439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>
                <a:latin typeface="Verdana" pitchFamily="34" charset="0"/>
              </a:rPr>
              <a:t>4</a:t>
            </a:r>
          </a:p>
        </p:txBody>
      </p:sp>
      <p:sp>
        <p:nvSpPr>
          <p:cNvPr id="13327" name="TextBox 18"/>
          <p:cNvSpPr txBox="1">
            <a:spLocks noChangeArrowheads="1"/>
          </p:cNvSpPr>
          <p:nvPr/>
        </p:nvSpPr>
        <p:spPr bwMode="auto">
          <a:xfrm>
            <a:off x="4467225" y="3844374"/>
            <a:ext cx="4397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>
                <a:latin typeface="Verdana" pitchFamily="34" charset="0"/>
              </a:rPr>
              <a:t>5</a:t>
            </a:r>
          </a:p>
        </p:txBody>
      </p:sp>
      <p:sp>
        <p:nvSpPr>
          <p:cNvPr id="13328" name="TextBox 19"/>
          <p:cNvSpPr txBox="1">
            <a:spLocks noChangeArrowheads="1"/>
          </p:cNvSpPr>
          <p:nvPr/>
        </p:nvSpPr>
        <p:spPr bwMode="auto">
          <a:xfrm>
            <a:off x="5110162" y="3344312"/>
            <a:ext cx="439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>
                <a:latin typeface="Verdana" pitchFamily="34" charset="0"/>
              </a:rPr>
              <a:t>6</a:t>
            </a:r>
          </a:p>
        </p:txBody>
      </p:sp>
      <p:sp>
        <p:nvSpPr>
          <p:cNvPr id="13329" name="TextBox 20"/>
          <p:cNvSpPr txBox="1">
            <a:spLocks noChangeArrowheads="1"/>
          </p:cNvSpPr>
          <p:nvPr/>
        </p:nvSpPr>
        <p:spPr bwMode="auto">
          <a:xfrm>
            <a:off x="5895975" y="3558624"/>
            <a:ext cx="4397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>
                <a:latin typeface="Verdana" pitchFamily="34" charset="0"/>
              </a:rPr>
              <a:t>7</a:t>
            </a:r>
          </a:p>
        </p:txBody>
      </p:sp>
      <p:sp>
        <p:nvSpPr>
          <p:cNvPr id="13330" name="TextBox 21"/>
          <p:cNvSpPr txBox="1">
            <a:spLocks noChangeArrowheads="1"/>
          </p:cNvSpPr>
          <p:nvPr/>
        </p:nvSpPr>
        <p:spPr bwMode="auto">
          <a:xfrm>
            <a:off x="5253037" y="4130124"/>
            <a:ext cx="439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>
                <a:latin typeface="Verdana" pitchFamily="34" charset="0"/>
              </a:rPr>
              <a:t>8</a:t>
            </a:r>
          </a:p>
        </p:txBody>
      </p:sp>
      <p:sp>
        <p:nvSpPr>
          <p:cNvPr id="13331" name="TextBox 22"/>
          <p:cNvSpPr txBox="1">
            <a:spLocks noChangeArrowheads="1"/>
          </p:cNvSpPr>
          <p:nvPr/>
        </p:nvSpPr>
        <p:spPr bwMode="auto">
          <a:xfrm>
            <a:off x="1538287" y="2558499"/>
            <a:ext cx="4714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rgbClr val="FF0000"/>
                </a:solidFill>
                <a:latin typeface="Verdana" pitchFamily="34" charset="0"/>
              </a:rPr>
              <a:t>р</a:t>
            </a:r>
          </a:p>
        </p:txBody>
      </p:sp>
      <p:sp>
        <p:nvSpPr>
          <p:cNvPr id="20" name="Rectangle 11"/>
          <p:cNvSpPr txBox="1">
            <a:spLocks noChangeArrowheads="1"/>
          </p:cNvSpPr>
          <p:nvPr/>
        </p:nvSpPr>
        <p:spPr>
          <a:xfrm>
            <a:off x="457994" y="207684"/>
            <a:ext cx="7793037" cy="1368152"/>
          </a:xfrm>
          <a:prstGeom prst="rect">
            <a:avLst/>
          </a:prstGeom>
          <a:noFill/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altLang="ru-RU" sz="3600" b="1" kern="0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закрепление признаков параллельности прямых на готовых чертежах:</a:t>
            </a:r>
            <a:r>
              <a:rPr lang="ru-RU" altLang="ru-RU" sz="3600" kern="0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600" kern="0" dirty="0">
              <a:solidFill>
                <a:srgbClr val="3F3FB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22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23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22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705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0076" y="18089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Дано: </a:t>
            </a:r>
            <a:r>
              <a:rPr lang="en-US" b="1" dirty="0" smtClean="0">
                <a:solidFill>
                  <a:srgbClr val="002060"/>
                </a:solidFill>
              </a:rPr>
              <a:t>AD=BC, AB=CD.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Доказать: </a:t>
            </a:r>
            <a:r>
              <a:rPr lang="en-US" b="1" dirty="0" smtClean="0">
                <a:solidFill>
                  <a:srgbClr val="002060"/>
                </a:solidFill>
              </a:rPr>
              <a:t>AD  </a:t>
            </a:r>
            <a:r>
              <a:rPr lang="en-US" b="1" dirty="0" smtClean="0">
                <a:solidFill>
                  <a:srgbClr val="002060"/>
                </a:solidFill>
                <a:latin typeface="Cambria Math"/>
                <a:ea typeface="Cambria Math"/>
              </a:rPr>
              <a:t>⃦ BC.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араллелограмм 3"/>
          <p:cNvSpPr/>
          <p:nvPr/>
        </p:nvSpPr>
        <p:spPr>
          <a:xfrm>
            <a:off x="1643042" y="3396556"/>
            <a:ext cx="5214974" cy="2571768"/>
          </a:xfrm>
          <a:prstGeom prst="parallelogram">
            <a:avLst/>
          </a:prstGeom>
          <a:solidFill>
            <a:schemeClr val="bg2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643042" y="3396556"/>
            <a:ext cx="5214974" cy="2571768"/>
          </a:xfrm>
          <a:prstGeom prst="line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857356" y="4468126"/>
            <a:ext cx="285752" cy="71438"/>
          </a:xfrm>
          <a:prstGeom prst="line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357950" y="4682440"/>
            <a:ext cx="357190" cy="71438"/>
          </a:xfrm>
          <a:prstGeom prst="line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4464843" y="3360837"/>
            <a:ext cx="285752" cy="71438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607719" y="3360837"/>
            <a:ext cx="285752" cy="71438"/>
          </a:xfrm>
          <a:prstGeom prst="line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3607587" y="5932605"/>
            <a:ext cx="285752" cy="71438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3750463" y="5932605"/>
            <a:ext cx="285752" cy="71438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00100" y="596832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14480" y="3110804"/>
            <a:ext cx="444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58016" y="311080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86512" y="596832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5" name="Rectangle 11"/>
          <p:cNvSpPr txBox="1">
            <a:spLocks noChangeArrowheads="1"/>
          </p:cNvSpPr>
          <p:nvPr/>
        </p:nvSpPr>
        <p:spPr>
          <a:xfrm>
            <a:off x="323528" y="207684"/>
            <a:ext cx="8496944" cy="1368152"/>
          </a:xfrm>
          <a:prstGeom prst="rect">
            <a:avLst/>
          </a:prstGeom>
          <a:noFill/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altLang="ru-RU" sz="3200" b="1" kern="0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закрепление признаков параллельности прямых на готовых чертежах:</a:t>
            </a:r>
            <a:r>
              <a:rPr lang="ru-RU" altLang="ru-RU" sz="3200" kern="0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200" kern="0" dirty="0">
              <a:solidFill>
                <a:srgbClr val="3F3FB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17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18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23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679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9" name="Group 9"/>
          <p:cNvGrpSpPr>
            <a:grpSpLocks/>
          </p:cNvGrpSpPr>
          <p:nvPr/>
        </p:nvGrpSpPr>
        <p:grpSpPr bwMode="auto">
          <a:xfrm>
            <a:off x="1837514" y="2095959"/>
            <a:ext cx="6049962" cy="3314700"/>
            <a:chOff x="793" y="935"/>
            <a:chExt cx="3811" cy="2088"/>
          </a:xfrm>
        </p:grpSpPr>
        <p:sp>
          <p:nvSpPr>
            <p:cNvPr id="14352" name="Freeform 6"/>
            <p:cNvSpPr>
              <a:spLocks/>
            </p:cNvSpPr>
            <p:nvPr/>
          </p:nvSpPr>
          <p:spPr bwMode="auto">
            <a:xfrm>
              <a:off x="2699" y="935"/>
              <a:ext cx="1905" cy="1044"/>
            </a:xfrm>
            <a:custGeom>
              <a:avLst/>
              <a:gdLst>
                <a:gd name="T0" fmla="*/ 0 w 1905"/>
                <a:gd name="T1" fmla="*/ 1044 h 1044"/>
                <a:gd name="T2" fmla="*/ 1905 w 1905"/>
                <a:gd name="T3" fmla="*/ 1044 h 1044"/>
                <a:gd name="T4" fmla="*/ 589 w 1905"/>
                <a:gd name="T5" fmla="*/ 0 h 1044"/>
                <a:gd name="T6" fmla="*/ 0 w 1905"/>
                <a:gd name="T7" fmla="*/ 1044 h 10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05"/>
                <a:gd name="T13" fmla="*/ 0 h 1044"/>
                <a:gd name="T14" fmla="*/ 1905 w 1905"/>
                <a:gd name="T15" fmla="*/ 1044 h 10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05" h="1044">
                  <a:moveTo>
                    <a:pt x="0" y="1044"/>
                  </a:moveTo>
                  <a:lnTo>
                    <a:pt x="1905" y="1044"/>
                  </a:lnTo>
                  <a:lnTo>
                    <a:pt x="589" y="0"/>
                  </a:lnTo>
                  <a:lnTo>
                    <a:pt x="0" y="104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path path="rect">
                <a:fillToRect l="50000" t="50000" r="50000" b="50000"/>
              </a:path>
            </a:gra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3" name="Freeform 8"/>
            <p:cNvSpPr>
              <a:spLocks/>
            </p:cNvSpPr>
            <p:nvPr/>
          </p:nvSpPr>
          <p:spPr bwMode="auto">
            <a:xfrm rot="10800000">
              <a:off x="793" y="1979"/>
              <a:ext cx="1905" cy="1044"/>
            </a:xfrm>
            <a:custGeom>
              <a:avLst/>
              <a:gdLst>
                <a:gd name="T0" fmla="*/ 0 w 1905"/>
                <a:gd name="T1" fmla="*/ 1044 h 1044"/>
                <a:gd name="T2" fmla="*/ 1905 w 1905"/>
                <a:gd name="T3" fmla="*/ 1044 h 1044"/>
                <a:gd name="T4" fmla="*/ 589 w 1905"/>
                <a:gd name="T5" fmla="*/ 0 h 1044"/>
                <a:gd name="T6" fmla="*/ 0 w 1905"/>
                <a:gd name="T7" fmla="*/ 1044 h 10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05"/>
                <a:gd name="T13" fmla="*/ 0 h 1044"/>
                <a:gd name="T14" fmla="*/ 1905 w 1905"/>
                <a:gd name="T15" fmla="*/ 1044 h 10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05" h="1044">
                  <a:moveTo>
                    <a:pt x="0" y="1044"/>
                  </a:moveTo>
                  <a:lnTo>
                    <a:pt x="1905" y="1044"/>
                  </a:lnTo>
                  <a:lnTo>
                    <a:pt x="589" y="0"/>
                  </a:lnTo>
                  <a:lnTo>
                    <a:pt x="0" y="104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9CBEC"/>
                </a:gs>
              </a:gsLst>
              <a:path path="rect">
                <a:fillToRect l="50000" t="50000" r="50000" b="50000"/>
              </a:path>
            </a:gra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40" name="Line 10"/>
          <p:cNvSpPr>
            <a:spLocks noChangeShapeType="1"/>
          </p:cNvSpPr>
          <p:nvPr/>
        </p:nvSpPr>
        <p:spPr bwMode="auto">
          <a:xfrm>
            <a:off x="3350401" y="3537409"/>
            <a:ext cx="288925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1" name="Line 11"/>
          <p:cNvSpPr>
            <a:spLocks noChangeShapeType="1"/>
          </p:cNvSpPr>
          <p:nvPr/>
        </p:nvSpPr>
        <p:spPr bwMode="auto">
          <a:xfrm>
            <a:off x="6158689" y="3537409"/>
            <a:ext cx="288925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2" name="Line 12"/>
          <p:cNvSpPr>
            <a:spLocks noChangeShapeType="1"/>
          </p:cNvSpPr>
          <p:nvPr/>
        </p:nvSpPr>
        <p:spPr bwMode="auto">
          <a:xfrm>
            <a:off x="5293501" y="2600784"/>
            <a:ext cx="288925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3" name="Line 13"/>
          <p:cNvSpPr>
            <a:spLocks noChangeShapeType="1"/>
          </p:cNvSpPr>
          <p:nvPr/>
        </p:nvSpPr>
        <p:spPr bwMode="auto">
          <a:xfrm>
            <a:off x="5222064" y="2672221"/>
            <a:ext cx="288925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4" name="Line 14"/>
          <p:cNvSpPr>
            <a:spLocks noChangeShapeType="1"/>
          </p:cNvSpPr>
          <p:nvPr/>
        </p:nvSpPr>
        <p:spPr bwMode="auto">
          <a:xfrm>
            <a:off x="4285439" y="4256546"/>
            <a:ext cx="288925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5" name="Line 15"/>
          <p:cNvSpPr>
            <a:spLocks noChangeShapeType="1"/>
          </p:cNvSpPr>
          <p:nvPr/>
        </p:nvSpPr>
        <p:spPr bwMode="auto">
          <a:xfrm>
            <a:off x="4214001" y="4327984"/>
            <a:ext cx="288925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6" name="Text Box 16"/>
          <p:cNvSpPr txBox="1">
            <a:spLocks noChangeArrowheads="1"/>
          </p:cNvSpPr>
          <p:nvPr/>
        </p:nvSpPr>
        <p:spPr bwMode="auto">
          <a:xfrm>
            <a:off x="1334276" y="3319921"/>
            <a:ext cx="4270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800" i="1">
                <a:latin typeface="Verdana" pitchFamily="34" charset="0"/>
              </a:rPr>
              <a:t>A</a:t>
            </a:r>
            <a:endParaRPr lang="ru-RU" altLang="ru-RU" sz="2800" i="1">
              <a:latin typeface="Verdana" pitchFamily="34" charset="0"/>
            </a:endParaRPr>
          </a:p>
        </p:txBody>
      </p:sp>
      <p:sp>
        <p:nvSpPr>
          <p:cNvPr id="14347" name="Text Box 17"/>
          <p:cNvSpPr txBox="1">
            <a:spLocks noChangeArrowheads="1"/>
          </p:cNvSpPr>
          <p:nvPr/>
        </p:nvSpPr>
        <p:spPr bwMode="auto">
          <a:xfrm>
            <a:off x="3998101" y="5193171"/>
            <a:ext cx="4270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800" i="1">
                <a:latin typeface="Verdana" pitchFamily="34" charset="0"/>
              </a:rPr>
              <a:t>B</a:t>
            </a:r>
            <a:endParaRPr lang="ru-RU" altLang="ru-RU" sz="2800" i="1">
              <a:latin typeface="Verdana" pitchFamily="34" charset="0"/>
            </a:endParaRPr>
          </a:p>
        </p:txBody>
      </p:sp>
      <p:sp>
        <p:nvSpPr>
          <p:cNvPr id="14348" name="Text Box 18"/>
          <p:cNvSpPr txBox="1">
            <a:spLocks noChangeArrowheads="1"/>
          </p:cNvSpPr>
          <p:nvPr/>
        </p:nvSpPr>
        <p:spPr bwMode="auto">
          <a:xfrm>
            <a:off x="4429901" y="3177046"/>
            <a:ext cx="43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800" i="1">
                <a:latin typeface="Verdana" pitchFamily="34" charset="0"/>
              </a:rPr>
              <a:t>C</a:t>
            </a:r>
            <a:endParaRPr lang="ru-RU" altLang="ru-RU" sz="2800" i="1">
              <a:latin typeface="Verdana" pitchFamily="34" charset="0"/>
            </a:endParaRPr>
          </a:p>
        </p:txBody>
      </p:sp>
      <p:sp>
        <p:nvSpPr>
          <p:cNvPr id="14349" name="Text Box 19"/>
          <p:cNvSpPr txBox="1">
            <a:spLocks noChangeArrowheads="1"/>
          </p:cNvSpPr>
          <p:nvPr/>
        </p:nvSpPr>
        <p:spPr bwMode="auto">
          <a:xfrm>
            <a:off x="5798326" y="1664159"/>
            <a:ext cx="457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800" i="1">
                <a:latin typeface="Verdana" pitchFamily="34" charset="0"/>
              </a:rPr>
              <a:t>D</a:t>
            </a:r>
            <a:endParaRPr lang="ru-RU" altLang="ru-RU" sz="2800" i="1">
              <a:latin typeface="Verdana" pitchFamily="34" charset="0"/>
            </a:endParaRPr>
          </a:p>
        </p:txBody>
      </p:sp>
      <p:sp>
        <p:nvSpPr>
          <p:cNvPr id="14350" name="Text Box 20"/>
          <p:cNvSpPr txBox="1">
            <a:spLocks noChangeArrowheads="1"/>
          </p:cNvSpPr>
          <p:nvPr/>
        </p:nvSpPr>
        <p:spPr bwMode="auto">
          <a:xfrm>
            <a:off x="7885889" y="3177046"/>
            <a:ext cx="3889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800" i="1">
                <a:latin typeface="Verdana" pitchFamily="34" charset="0"/>
              </a:rPr>
              <a:t>F</a:t>
            </a:r>
            <a:endParaRPr lang="ru-RU" altLang="ru-RU" sz="2800" i="1">
              <a:latin typeface="Verdana" pitchFamily="34" charset="0"/>
            </a:endParaRPr>
          </a:p>
        </p:txBody>
      </p:sp>
      <p:sp>
        <p:nvSpPr>
          <p:cNvPr id="14351" name="TextBox 18"/>
          <p:cNvSpPr txBox="1">
            <a:spLocks noChangeArrowheads="1"/>
          </p:cNvSpPr>
          <p:nvPr/>
        </p:nvSpPr>
        <p:spPr bwMode="auto">
          <a:xfrm>
            <a:off x="980263" y="2319003"/>
            <a:ext cx="3522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 dirty="0">
                <a:latin typeface="Verdana" pitchFamily="34" charset="0"/>
              </a:rPr>
              <a:t>Доказать: АВ </a:t>
            </a:r>
            <a:r>
              <a:rPr lang="en-US" altLang="ru-RU" sz="2400" b="1" dirty="0">
                <a:latin typeface="Verdana" pitchFamily="34" charset="0"/>
              </a:rPr>
              <a:t>|| DF</a:t>
            </a:r>
            <a:endParaRPr lang="ru-RU" altLang="ru-RU" sz="2400" b="1" dirty="0">
              <a:latin typeface="Verdana" pitchFamily="34" charset="0"/>
            </a:endParaRPr>
          </a:p>
        </p:txBody>
      </p:sp>
      <p:sp>
        <p:nvSpPr>
          <p:cNvPr id="18" name="Rectangle 11"/>
          <p:cNvSpPr txBox="1">
            <a:spLocks noChangeArrowheads="1"/>
          </p:cNvSpPr>
          <p:nvPr/>
        </p:nvSpPr>
        <p:spPr>
          <a:xfrm>
            <a:off x="457994" y="207684"/>
            <a:ext cx="7793037" cy="1368152"/>
          </a:xfrm>
          <a:prstGeom prst="rect">
            <a:avLst/>
          </a:prstGeom>
          <a:noFill/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altLang="ru-RU" sz="3600" b="1" kern="0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закрепление признаков параллельности прямых на готовых чертежах:</a:t>
            </a:r>
            <a:r>
              <a:rPr lang="ru-RU" altLang="ru-RU" sz="3600" kern="0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600" kern="0" dirty="0">
              <a:solidFill>
                <a:srgbClr val="3F3FB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20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21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24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22" name="Дата 3"/>
          <p:cNvSpPr txBox="1">
            <a:spLocks noGrp="1"/>
          </p:cNvSpPr>
          <p:nvPr/>
        </p:nvSpPr>
        <p:spPr>
          <a:xfrm>
            <a:off x="547688" y="63182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23" name="Rectangle 53"/>
          <p:cNvSpPr>
            <a:spLocks noChangeArrowheads="1"/>
          </p:cNvSpPr>
          <p:nvPr/>
        </p:nvSpPr>
        <p:spPr bwMode="auto">
          <a:xfrm>
            <a:off x="3429000" y="64008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24" name="Номер слайда 4"/>
          <p:cNvSpPr txBox="1">
            <a:spLocks noGrp="1"/>
          </p:cNvSpPr>
          <p:nvPr/>
        </p:nvSpPr>
        <p:spPr>
          <a:xfrm>
            <a:off x="8153400" y="64008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24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198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4"/>
          <p:cNvSpPr>
            <a:spLocks/>
          </p:cNvSpPr>
          <p:nvPr/>
        </p:nvSpPr>
        <p:spPr bwMode="auto">
          <a:xfrm>
            <a:off x="2179967" y="2135053"/>
            <a:ext cx="4392612" cy="30241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43"/>
              </a:cxn>
              <a:cxn ang="0">
                <a:pos x="3129" y="1043"/>
              </a:cxn>
              <a:cxn ang="0">
                <a:pos x="3129" y="1633"/>
              </a:cxn>
              <a:cxn ang="0">
                <a:pos x="0" y="0"/>
              </a:cxn>
            </a:cxnLst>
            <a:rect l="0" t="0" r="r" b="b"/>
            <a:pathLst>
              <a:path w="3129" h="1633">
                <a:moveTo>
                  <a:pt x="0" y="0"/>
                </a:moveTo>
                <a:lnTo>
                  <a:pt x="0" y="1043"/>
                </a:lnTo>
                <a:lnTo>
                  <a:pt x="3129" y="1043"/>
                </a:lnTo>
                <a:lnTo>
                  <a:pt x="3129" y="1633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DFACFE"/>
              </a:gs>
              <a:gs pos="50000">
                <a:schemeClr val="bg1"/>
              </a:gs>
              <a:gs pos="100000">
                <a:srgbClr val="DFACFE"/>
              </a:gs>
            </a:gsLst>
            <a:lin ang="2700000" scaled="1"/>
          </a:gra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2179967" y="3790816"/>
            <a:ext cx="287337" cy="287337"/>
          </a:xfrm>
          <a:prstGeom prst="rect">
            <a:avLst/>
          </a:prstGeom>
          <a:solidFill>
            <a:srgbClr val="B4B4B4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6283654" y="4078153"/>
            <a:ext cx="287338" cy="287338"/>
          </a:xfrm>
          <a:prstGeom prst="rect">
            <a:avLst/>
          </a:prstGeom>
          <a:solidFill>
            <a:srgbClr val="B4B4B4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1530679" y="3646353"/>
            <a:ext cx="4270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800" i="1">
                <a:latin typeface="Verdana" pitchFamily="34" charset="0"/>
              </a:rPr>
              <a:t>A</a:t>
            </a:r>
            <a:endParaRPr lang="ru-RU" altLang="ru-RU" sz="2800" i="1">
              <a:latin typeface="Verdana" pitchFamily="34" charset="0"/>
            </a:endParaRP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1675142" y="1774691"/>
            <a:ext cx="4270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i="1">
                <a:latin typeface="Verdana" pitchFamily="34" charset="0"/>
              </a:rPr>
              <a:t>В</a:t>
            </a:r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5131129" y="3646353"/>
            <a:ext cx="463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i="1">
                <a:latin typeface="Verdana" pitchFamily="34" charset="0"/>
              </a:rPr>
              <a:t>О</a:t>
            </a:r>
          </a:p>
        </p:txBody>
      </p: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6499554" y="3646353"/>
            <a:ext cx="43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i="1">
                <a:latin typeface="Verdana" pitchFamily="34" charset="0"/>
              </a:rPr>
              <a:t>С</a:t>
            </a:r>
          </a:p>
        </p:txBody>
      </p:sp>
      <p:sp>
        <p:nvSpPr>
          <p:cNvPr id="15370" name="Text Box 12"/>
          <p:cNvSpPr txBox="1">
            <a:spLocks noChangeArrowheads="1"/>
          </p:cNvSpPr>
          <p:nvPr/>
        </p:nvSpPr>
        <p:spPr bwMode="auto">
          <a:xfrm>
            <a:off x="6644017" y="5014778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800" i="1">
                <a:latin typeface="Verdana" pitchFamily="34" charset="0"/>
              </a:rPr>
              <a:t>D</a:t>
            </a:r>
            <a:endParaRPr lang="ru-RU" altLang="ru-RU" sz="2800" i="1">
              <a:latin typeface="Verdana" pitchFamily="34" charset="0"/>
            </a:endParaRPr>
          </a:p>
        </p:txBody>
      </p:sp>
      <p:sp>
        <p:nvSpPr>
          <p:cNvPr id="15371" name="TextBox 39"/>
          <p:cNvSpPr txBox="1">
            <a:spLocks noChangeArrowheads="1"/>
          </p:cNvSpPr>
          <p:nvPr/>
        </p:nvSpPr>
        <p:spPr bwMode="auto">
          <a:xfrm>
            <a:off x="4353804" y="2348880"/>
            <a:ext cx="3654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 dirty="0">
                <a:latin typeface="Verdana" pitchFamily="34" charset="0"/>
              </a:rPr>
              <a:t>Доказать: АВ </a:t>
            </a:r>
            <a:r>
              <a:rPr lang="en-US" altLang="ru-RU" sz="2400" b="1" dirty="0">
                <a:latin typeface="Verdana" pitchFamily="34" charset="0"/>
              </a:rPr>
              <a:t>|| CD</a:t>
            </a:r>
            <a:r>
              <a:rPr lang="ru-RU" altLang="ru-RU" sz="2400" b="1" dirty="0">
                <a:latin typeface="Verdana" pitchFamily="34" charset="0"/>
              </a:rPr>
              <a:t>.</a:t>
            </a:r>
          </a:p>
        </p:txBody>
      </p:sp>
      <p:sp>
        <p:nvSpPr>
          <p:cNvPr id="12" name="Rectangle 11"/>
          <p:cNvSpPr txBox="1">
            <a:spLocks noChangeArrowheads="1"/>
          </p:cNvSpPr>
          <p:nvPr/>
        </p:nvSpPr>
        <p:spPr>
          <a:xfrm>
            <a:off x="457994" y="207684"/>
            <a:ext cx="7793037" cy="1368152"/>
          </a:xfrm>
          <a:prstGeom prst="rect">
            <a:avLst/>
          </a:prstGeom>
          <a:noFill/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altLang="ru-RU" sz="3600" b="1" kern="0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закрепление признаков параллельности прямых на готовых чертежах:</a:t>
            </a:r>
            <a:r>
              <a:rPr lang="ru-RU" altLang="ru-RU" sz="3600" kern="0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600" kern="0" dirty="0">
              <a:solidFill>
                <a:srgbClr val="3F3FB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14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15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25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548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762000" y="333375"/>
            <a:ext cx="7696200" cy="1007393"/>
          </a:xfrm>
        </p:spPr>
        <p:txBody>
          <a:bodyPr/>
          <a:lstStyle/>
          <a:p>
            <a:pPr algn="just" eaLnBrk="1" hangingPunct="1"/>
            <a:r>
              <a:rPr lang="ru-RU" altLang="ru-RU" sz="4400" dirty="0" smtClean="0">
                <a:solidFill>
                  <a:srgbClr val="3F3FBF"/>
                </a:solidFill>
                <a:latin typeface="Times New Roman" pitchFamily="18" charset="0"/>
                <a:cs typeface="Times New Roman" pitchFamily="18" charset="0"/>
              </a:rPr>
              <a:t>По данным рисунка найдите угол 1</a:t>
            </a:r>
          </a:p>
        </p:txBody>
      </p:sp>
      <p:grpSp>
        <p:nvGrpSpPr>
          <p:cNvPr id="39939" name="Группа 78"/>
          <p:cNvGrpSpPr>
            <a:grpSpLocks/>
          </p:cNvGrpSpPr>
          <p:nvPr/>
        </p:nvGrpSpPr>
        <p:grpSpPr bwMode="auto">
          <a:xfrm>
            <a:off x="1052513" y="1643063"/>
            <a:ext cx="6688137" cy="3778250"/>
            <a:chOff x="1250843" y="881717"/>
            <a:chExt cx="6840760" cy="4891502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1250843" y="949540"/>
              <a:ext cx="6840760" cy="482367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 i="1" dirty="0">
                <a:solidFill>
                  <a:srgbClr val="00060C"/>
                </a:solidFill>
              </a:endParaRPr>
            </a:p>
          </p:txBody>
        </p:sp>
        <p:cxnSp>
          <p:nvCxnSpPr>
            <p:cNvPr id="81" name="Прямая соединительная линия 80"/>
            <p:cNvCxnSpPr/>
            <p:nvPr/>
          </p:nvCxnSpPr>
          <p:spPr>
            <a:xfrm flipV="1">
              <a:off x="1409968" y="2564969"/>
              <a:ext cx="6546866" cy="719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 flipV="1">
              <a:off x="2124408" y="949540"/>
              <a:ext cx="3080209" cy="44208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83" name="Прямоугольник 82"/>
            <p:cNvSpPr/>
            <p:nvPr/>
          </p:nvSpPr>
          <p:spPr>
            <a:xfrm>
              <a:off x="1254090" y="1921675"/>
              <a:ext cx="763152" cy="731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i="1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3200" i="1" dirty="0">
                <a:solidFill>
                  <a:srgbClr val="00060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1409968" y="3598761"/>
              <a:ext cx="654361" cy="731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i="1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3200" i="1" dirty="0">
                <a:solidFill>
                  <a:srgbClr val="00060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5352377" y="1907288"/>
              <a:ext cx="763152" cy="72961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000" i="1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000" dirty="0">
                <a:solidFill>
                  <a:srgbClr val="00060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6" name="Прямая соединительная линия 85"/>
            <p:cNvCxnSpPr/>
            <p:nvPr/>
          </p:nvCxnSpPr>
          <p:spPr>
            <a:xfrm flipV="1">
              <a:off x="1409968" y="4293437"/>
              <a:ext cx="6546866" cy="369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flipH="1" flipV="1">
              <a:off x="5204617" y="881717"/>
              <a:ext cx="2531390" cy="48236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92" name="Прямоугольник 91"/>
            <p:cNvSpPr/>
            <p:nvPr/>
          </p:nvSpPr>
          <p:spPr>
            <a:xfrm>
              <a:off x="1547984" y="4642830"/>
              <a:ext cx="763152" cy="731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i="1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7328451" y="4675714"/>
              <a:ext cx="763152" cy="731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i="1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3200" i="1" dirty="0">
                <a:solidFill>
                  <a:srgbClr val="00060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Прямоугольник 95"/>
            <p:cNvSpPr/>
            <p:nvPr/>
          </p:nvSpPr>
          <p:spPr>
            <a:xfrm>
              <a:off x="6235684" y="3676861"/>
              <a:ext cx="763152" cy="731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i="1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000" dirty="0">
                <a:solidFill>
                  <a:srgbClr val="00060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Прямоугольник 96"/>
            <p:cNvSpPr/>
            <p:nvPr/>
          </p:nvSpPr>
          <p:spPr>
            <a:xfrm>
              <a:off x="2337116" y="3676861"/>
              <a:ext cx="763152" cy="7316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i="1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2000" dirty="0">
                <a:solidFill>
                  <a:srgbClr val="00060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994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010994"/>
              </p:ext>
            </p:extLst>
          </p:nvPr>
        </p:nvGraphicFramePr>
        <p:xfrm>
          <a:off x="6732588" y="5349875"/>
          <a:ext cx="1933575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Формула" r:id="rId3" imgW="558720" imgH="203040" progId="Equation.3">
                  <p:embed/>
                </p:oleObj>
              </mc:Choice>
              <mc:Fallback>
                <p:oleObj name="Формула" r:id="rId3" imgW="558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5349875"/>
                        <a:ext cx="1933575" cy="7159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235621"/>
              </p:ext>
            </p:extLst>
          </p:nvPr>
        </p:nvGraphicFramePr>
        <p:xfrm>
          <a:off x="2638425" y="4384675"/>
          <a:ext cx="63817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Формула" r:id="rId5" imgW="304560" imgH="203040" progId="Equation.3">
                  <p:embed/>
                </p:oleObj>
              </mc:Choice>
              <mc:Fallback>
                <p:oleObj name="Формула" r:id="rId5" imgW="304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8425" y="4384675"/>
                        <a:ext cx="638175" cy="4333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3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397938"/>
              </p:ext>
            </p:extLst>
          </p:nvPr>
        </p:nvGraphicFramePr>
        <p:xfrm>
          <a:off x="2814638" y="3040063"/>
          <a:ext cx="5048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Формула" r:id="rId7" imgW="241200" imgH="203040" progId="Equation.3">
                  <p:embed/>
                </p:oleObj>
              </mc:Choice>
              <mc:Fallback>
                <p:oleObj name="Формула" r:id="rId7" imgW="241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638" y="3040063"/>
                        <a:ext cx="504825" cy="431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4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153931"/>
              </p:ext>
            </p:extLst>
          </p:nvPr>
        </p:nvGraphicFramePr>
        <p:xfrm>
          <a:off x="6719888" y="3730625"/>
          <a:ext cx="611187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Формула" r:id="rId9" imgW="291960" imgH="190440" progId="Equation.3">
                  <p:embed/>
                </p:oleObj>
              </mc:Choice>
              <mc:Fallback>
                <p:oleObj name="Формула" r:id="rId9" imgW="291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9888" y="3730625"/>
                        <a:ext cx="611187" cy="406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22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23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26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86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3"/>
          <p:cNvSpPr>
            <a:spLocks noGrp="1"/>
          </p:cNvSpPr>
          <p:nvPr>
            <p:ph type="title"/>
          </p:nvPr>
        </p:nvSpPr>
        <p:spPr>
          <a:xfrm>
            <a:off x="471487" y="116632"/>
            <a:ext cx="8162925" cy="1296987"/>
          </a:xfrm>
        </p:spPr>
        <p:txBody>
          <a:bodyPr/>
          <a:lstStyle/>
          <a:p>
            <a:pPr eaLnBrk="1" hangingPunct="1"/>
            <a:r>
              <a:rPr lang="ru-RU" altLang="ru-RU" sz="4000" dirty="0" smtClean="0">
                <a:solidFill>
                  <a:srgbClr val="3F3FBF"/>
                </a:solidFill>
                <a:latin typeface="Times New Roman" pitchFamily="18" charset="0"/>
                <a:cs typeface="Times New Roman" pitchFamily="18" charset="0"/>
              </a:rPr>
              <a:t>Найдите градусную меру каждого угла, изображенного на чертеже</a:t>
            </a:r>
          </a:p>
        </p:txBody>
      </p:sp>
      <p:sp>
        <p:nvSpPr>
          <p:cNvPr id="35" name="Прямоугольник 34"/>
          <p:cNvSpPr/>
          <p:nvPr/>
        </p:nvSpPr>
        <p:spPr bwMode="auto">
          <a:xfrm>
            <a:off x="1392228" y="2810302"/>
            <a:ext cx="439737" cy="434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000" dirty="0">
              <a:solidFill>
                <a:srgbClr val="00060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288915" y="1599039"/>
            <a:ext cx="3951288" cy="2874963"/>
            <a:chOff x="250825" y="2426246"/>
            <a:chExt cx="3951288" cy="2874962"/>
          </a:xfrm>
        </p:grpSpPr>
        <p:grpSp>
          <p:nvGrpSpPr>
            <p:cNvPr id="40983" name="Группа 2"/>
            <p:cNvGrpSpPr>
              <a:grpSpLocks/>
            </p:cNvGrpSpPr>
            <p:nvPr/>
          </p:nvGrpSpPr>
          <p:grpSpPr bwMode="auto">
            <a:xfrm>
              <a:off x="250825" y="2426246"/>
              <a:ext cx="3951288" cy="2874962"/>
              <a:chOff x="250825" y="2354263"/>
              <a:chExt cx="3951288" cy="2874962"/>
            </a:xfrm>
          </p:grpSpPr>
          <p:sp>
            <p:nvSpPr>
              <p:cNvPr id="16" name="Прямоугольник 15"/>
              <p:cNvSpPr/>
              <p:nvPr/>
            </p:nvSpPr>
            <p:spPr bwMode="auto">
              <a:xfrm>
                <a:off x="250825" y="2354263"/>
                <a:ext cx="3951288" cy="287496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i="1" dirty="0">
                  <a:solidFill>
                    <a:srgbClr val="00060C"/>
                  </a:solidFill>
                </a:endParaRPr>
              </a:p>
            </p:txBody>
          </p:sp>
          <p:cxnSp>
            <p:nvCxnSpPr>
              <p:cNvPr id="17" name="Прямая соединительная линия 16"/>
              <p:cNvCxnSpPr/>
              <p:nvPr/>
            </p:nvCxnSpPr>
            <p:spPr bwMode="auto">
              <a:xfrm flipV="1">
                <a:off x="271463" y="3803650"/>
                <a:ext cx="3779837" cy="4445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 bwMode="auto">
              <a:xfrm flipV="1">
                <a:off x="790575" y="2455863"/>
                <a:ext cx="936625" cy="25241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9" name="Прямоугольник 18"/>
              <p:cNvSpPr/>
              <p:nvPr/>
            </p:nvSpPr>
            <p:spPr bwMode="auto">
              <a:xfrm>
                <a:off x="1071563" y="2401888"/>
                <a:ext cx="439737" cy="4349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3200" i="1" dirty="0">
                    <a:solidFill>
                      <a:srgbClr val="00060C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ru-RU" sz="3200" i="1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Прямоугольник 19"/>
              <p:cNvSpPr/>
              <p:nvPr/>
            </p:nvSpPr>
            <p:spPr bwMode="auto">
              <a:xfrm>
                <a:off x="2546350" y="2444751"/>
                <a:ext cx="377825" cy="4349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3200" i="1" dirty="0">
                    <a:solidFill>
                      <a:srgbClr val="00060C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ru-RU" sz="3200" i="1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Прямоугольник 20"/>
              <p:cNvSpPr/>
              <p:nvPr/>
            </p:nvSpPr>
            <p:spPr bwMode="auto">
              <a:xfrm>
                <a:off x="2924175" y="3341688"/>
                <a:ext cx="439738" cy="4349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000" dirty="0">
                    <a:solidFill>
                      <a:srgbClr val="00060C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25" name="Прямая соединительная линия 24"/>
              <p:cNvCxnSpPr/>
              <p:nvPr/>
            </p:nvCxnSpPr>
            <p:spPr bwMode="auto">
              <a:xfrm flipH="1" flipV="1">
                <a:off x="3057525" y="2400301"/>
                <a:ext cx="660400" cy="260349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26" name="Прямоугольник 25"/>
              <p:cNvSpPr/>
              <p:nvPr/>
            </p:nvSpPr>
            <p:spPr bwMode="auto">
              <a:xfrm>
                <a:off x="250825" y="3309938"/>
                <a:ext cx="441325" cy="4349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3200" i="1" dirty="0">
                    <a:solidFill>
                      <a:srgbClr val="00060C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</a:p>
            </p:txBody>
          </p:sp>
          <p:sp>
            <p:nvSpPr>
              <p:cNvPr id="28" name="Прямоугольник 27"/>
              <p:cNvSpPr/>
              <p:nvPr/>
            </p:nvSpPr>
            <p:spPr bwMode="auto">
              <a:xfrm>
                <a:off x="3057525" y="3776663"/>
                <a:ext cx="441325" cy="4365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000" dirty="0">
                    <a:solidFill>
                      <a:srgbClr val="00060C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29" name="Прямоугольник 28"/>
              <p:cNvSpPr/>
              <p:nvPr/>
            </p:nvSpPr>
            <p:spPr bwMode="auto">
              <a:xfrm>
                <a:off x="762000" y="3776663"/>
                <a:ext cx="441325" cy="4365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000" i="1" dirty="0">
                    <a:solidFill>
                      <a:srgbClr val="00060C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2000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Прямоугольник 36"/>
              <p:cNvSpPr/>
              <p:nvPr/>
            </p:nvSpPr>
            <p:spPr bwMode="auto">
              <a:xfrm>
                <a:off x="835025" y="3344863"/>
                <a:ext cx="439738" cy="4349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000" i="1" dirty="0">
                    <a:solidFill>
                      <a:srgbClr val="00060C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2000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" name="Прямоугольник 37"/>
              <p:cNvSpPr/>
              <p:nvPr/>
            </p:nvSpPr>
            <p:spPr bwMode="auto">
              <a:xfrm>
                <a:off x="1131888" y="3773488"/>
                <a:ext cx="439737" cy="4365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000" i="1" dirty="0">
                    <a:solidFill>
                      <a:srgbClr val="00060C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ru-RU" sz="2000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" name="Прямоугольник 38"/>
              <p:cNvSpPr/>
              <p:nvPr/>
            </p:nvSpPr>
            <p:spPr bwMode="auto">
              <a:xfrm>
                <a:off x="3435350" y="3773488"/>
                <a:ext cx="441325" cy="4365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000" dirty="0">
                    <a:solidFill>
                      <a:srgbClr val="00060C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</a:p>
            </p:txBody>
          </p:sp>
          <p:graphicFrame>
            <p:nvGraphicFramePr>
              <p:cNvPr id="40998" name="Объект 1"/>
              <p:cNvGraphicFramePr>
                <a:graphicFrameLocks noChangeAspect="1"/>
              </p:cNvGraphicFramePr>
              <p:nvPr/>
            </p:nvGraphicFramePr>
            <p:xfrm>
              <a:off x="1444625" y="3520530"/>
              <a:ext cx="241300" cy="203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70" name="Формула" r:id="rId3" imgW="241195" imgH="203112" progId="Equation.3">
                      <p:embed/>
                    </p:oleObj>
                  </mc:Choice>
                  <mc:Fallback>
                    <p:oleObj name="Формула" r:id="rId3" imgW="241195" imgH="203112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44625" y="3520530"/>
                            <a:ext cx="241300" cy="2032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0984" name="Объект 39"/>
            <p:cNvGraphicFramePr>
              <a:graphicFrameLocks noChangeAspect="1"/>
            </p:cNvGraphicFramePr>
            <p:nvPr/>
          </p:nvGraphicFramePr>
          <p:xfrm>
            <a:off x="3471863" y="3586163"/>
            <a:ext cx="3048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1" name="Формула" r:id="rId5" imgW="304536" imgH="203024" progId="Equation.3">
                    <p:embed/>
                  </p:oleObj>
                </mc:Choice>
                <mc:Fallback>
                  <p:oleObj name="Формула" r:id="rId5" imgW="304536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1863" y="3586163"/>
                          <a:ext cx="304800" cy="203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4610090" y="1599039"/>
            <a:ext cx="3970338" cy="2873375"/>
            <a:chOff x="4572000" y="2427288"/>
            <a:chExt cx="3970338" cy="2873375"/>
          </a:xfrm>
        </p:grpSpPr>
        <p:sp>
          <p:nvSpPr>
            <p:cNvPr id="41" name="Прямоугольник 40"/>
            <p:cNvSpPr/>
            <p:nvPr/>
          </p:nvSpPr>
          <p:spPr bwMode="auto">
            <a:xfrm>
              <a:off x="4592638" y="2427288"/>
              <a:ext cx="3949700" cy="2873375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 i="1" dirty="0">
                <a:solidFill>
                  <a:srgbClr val="00060C"/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 bwMode="auto">
            <a:xfrm flipV="1">
              <a:off x="4592638" y="3783013"/>
              <a:ext cx="3779837" cy="428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 bwMode="auto">
            <a:xfrm flipV="1">
              <a:off x="5111750" y="2509838"/>
              <a:ext cx="936625" cy="25241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4" name="Прямоугольник 43"/>
            <p:cNvSpPr/>
            <p:nvPr/>
          </p:nvSpPr>
          <p:spPr bwMode="auto">
            <a:xfrm>
              <a:off x="5392738" y="2436813"/>
              <a:ext cx="439737" cy="434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i="1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3200" i="1" dirty="0">
                <a:solidFill>
                  <a:srgbClr val="00060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Прямоугольник 44"/>
            <p:cNvSpPr/>
            <p:nvPr/>
          </p:nvSpPr>
          <p:spPr bwMode="auto">
            <a:xfrm>
              <a:off x="7434263" y="2479676"/>
              <a:ext cx="377825" cy="434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i="1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3200" i="1" dirty="0">
                <a:solidFill>
                  <a:srgbClr val="00060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Прямоугольник 45"/>
            <p:cNvSpPr/>
            <p:nvPr/>
          </p:nvSpPr>
          <p:spPr bwMode="auto">
            <a:xfrm>
              <a:off x="7243763" y="3376613"/>
              <a:ext cx="441325" cy="434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000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49" name="Прямая соединительная линия 48"/>
            <p:cNvCxnSpPr/>
            <p:nvPr/>
          </p:nvCxnSpPr>
          <p:spPr bwMode="auto">
            <a:xfrm flipV="1">
              <a:off x="7019925" y="2547938"/>
              <a:ext cx="985838" cy="25574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0" name="Прямоугольник 49"/>
            <p:cNvSpPr/>
            <p:nvPr/>
          </p:nvSpPr>
          <p:spPr bwMode="auto">
            <a:xfrm>
              <a:off x="4572000" y="3344863"/>
              <a:ext cx="439738" cy="434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i="1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51" name="Прямоугольник 50"/>
            <p:cNvSpPr/>
            <p:nvPr/>
          </p:nvSpPr>
          <p:spPr bwMode="auto">
            <a:xfrm>
              <a:off x="7011988" y="3736976"/>
              <a:ext cx="439737" cy="4365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000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52" name="Прямоугольник 51"/>
            <p:cNvSpPr/>
            <p:nvPr/>
          </p:nvSpPr>
          <p:spPr bwMode="auto">
            <a:xfrm>
              <a:off x="5083175" y="3811588"/>
              <a:ext cx="441325" cy="434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000" i="1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000" dirty="0">
                <a:solidFill>
                  <a:srgbClr val="00060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Прямоугольник 52"/>
            <p:cNvSpPr/>
            <p:nvPr/>
          </p:nvSpPr>
          <p:spPr bwMode="auto">
            <a:xfrm>
              <a:off x="5580063" y="3378201"/>
              <a:ext cx="441325" cy="434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000" i="1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2000" dirty="0">
                <a:solidFill>
                  <a:srgbClr val="00060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Прямоугольник 53"/>
            <p:cNvSpPr/>
            <p:nvPr/>
          </p:nvSpPr>
          <p:spPr bwMode="auto">
            <a:xfrm>
              <a:off x="5451475" y="3808413"/>
              <a:ext cx="441325" cy="434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000" i="1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000" dirty="0">
                <a:solidFill>
                  <a:srgbClr val="00060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Прямоугольник 54"/>
            <p:cNvSpPr/>
            <p:nvPr/>
          </p:nvSpPr>
          <p:spPr bwMode="auto">
            <a:xfrm>
              <a:off x="7443788" y="3736976"/>
              <a:ext cx="441325" cy="4365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000" dirty="0">
                  <a:solidFill>
                    <a:srgbClr val="00060C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graphicFrame>
          <p:nvGraphicFramePr>
            <p:cNvPr id="40981" name="Объект 56"/>
            <p:cNvGraphicFramePr>
              <a:graphicFrameLocks noChangeAspect="1"/>
            </p:cNvGraphicFramePr>
            <p:nvPr/>
          </p:nvGraphicFramePr>
          <p:xfrm>
            <a:off x="5204665" y="3513832"/>
            <a:ext cx="3048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2" name="Формула" r:id="rId7" imgW="304536" imgH="203024" progId="Equation.3">
                    <p:embed/>
                  </p:oleObj>
                </mc:Choice>
                <mc:Fallback>
                  <p:oleObj name="Формула" r:id="rId7" imgW="304536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04665" y="3513832"/>
                          <a:ext cx="304800" cy="203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982" name="Объект 57"/>
            <p:cNvGraphicFramePr>
              <a:graphicFrameLocks noChangeAspect="1"/>
            </p:cNvGraphicFramePr>
            <p:nvPr/>
          </p:nvGraphicFramePr>
          <p:xfrm>
            <a:off x="7764463" y="3492500"/>
            <a:ext cx="2413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3" name="Формула" r:id="rId8" imgW="241195" imgH="203112" progId="Equation.3">
                    <p:embed/>
                  </p:oleObj>
                </mc:Choice>
                <mc:Fallback>
                  <p:oleObj name="Формула" r:id="rId8" imgW="241195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64463" y="3492500"/>
                          <a:ext cx="241300" cy="203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48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56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27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644595"/>
              </p:ext>
            </p:extLst>
          </p:nvPr>
        </p:nvGraphicFramePr>
        <p:xfrm>
          <a:off x="146050" y="4622800"/>
          <a:ext cx="8890000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Формула" r:id="rId10" imgW="3200400" imgH="228600" progId="Equation.3">
                  <p:embed/>
                </p:oleObj>
              </mc:Choice>
              <mc:Fallback>
                <p:oleObj name="Формула" r:id="rId10" imgW="3200400" imgH="228600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" y="4622800"/>
                        <a:ext cx="8890000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24147"/>
              </p:ext>
            </p:extLst>
          </p:nvPr>
        </p:nvGraphicFramePr>
        <p:xfrm>
          <a:off x="149225" y="5341938"/>
          <a:ext cx="8924925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Формула" r:id="rId12" imgW="3213100" imgH="228600" progId="Equation.3">
                  <p:embed/>
                </p:oleObj>
              </mc:Choice>
              <mc:Fallback>
                <p:oleObj name="Формула" r:id="rId12" imgW="3213100" imgH="228600" progId="Equation.3">
                  <p:embed/>
                  <p:pic>
                    <p:nvPicPr>
                      <p:cNvPr id="0" name="Объект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5341938"/>
                        <a:ext cx="8924925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6572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3"/>
          <p:cNvSpPr txBox="1">
            <a:spLocks/>
          </p:cNvSpPr>
          <p:nvPr/>
        </p:nvSpPr>
        <p:spPr bwMode="auto">
          <a:xfrm>
            <a:off x="909638" y="6116"/>
            <a:ext cx="7793038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sz="4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Самостоятельная работа</a:t>
            </a:r>
            <a:br>
              <a:rPr lang="ru-RU" altLang="ru-RU" sz="4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4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вариант 1			вариант 2</a:t>
            </a:r>
          </a:p>
        </p:txBody>
      </p:sp>
      <p:grpSp>
        <p:nvGrpSpPr>
          <p:cNvPr id="45059" name="Группа 34"/>
          <p:cNvGrpSpPr>
            <a:grpSpLocks/>
          </p:cNvGrpSpPr>
          <p:nvPr/>
        </p:nvGrpSpPr>
        <p:grpSpPr bwMode="auto">
          <a:xfrm>
            <a:off x="20638" y="1344379"/>
            <a:ext cx="4137025" cy="3052762"/>
            <a:chOff x="82092" y="1700808"/>
            <a:chExt cx="4136708" cy="3054249"/>
          </a:xfrm>
        </p:grpSpPr>
        <p:grpSp>
          <p:nvGrpSpPr>
            <p:cNvPr id="45077" name="Группа 4"/>
            <p:cNvGrpSpPr>
              <a:grpSpLocks/>
            </p:cNvGrpSpPr>
            <p:nvPr/>
          </p:nvGrpSpPr>
          <p:grpSpPr bwMode="auto">
            <a:xfrm>
              <a:off x="82092" y="1700808"/>
              <a:ext cx="4136708" cy="3054249"/>
              <a:chOff x="1394538" y="912502"/>
              <a:chExt cx="6840759" cy="4912684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1394538" y="1001916"/>
                <a:ext cx="6840759" cy="482327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i="1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2195165" y="2302258"/>
                <a:ext cx="514238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 flipV="1">
                <a:off x="2848790" y="1053010"/>
                <a:ext cx="3081754" cy="44221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9" name="Прямоугольник 8"/>
              <p:cNvSpPr/>
              <p:nvPr/>
            </p:nvSpPr>
            <p:spPr>
              <a:xfrm>
                <a:off x="4770292" y="912502"/>
                <a:ext cx="763877" cy="730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4400" i="1" dirty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4400" i="1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6757421" y="2682907"/>
                <a:ext cx="653625" cy="730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4400" i="1" dirty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ru-RU" sz="4400" i="1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6573671" y="3988359"/>
                <a:ext cx="763875" cy="730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4400" i="1" dirty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ru-RU" sz="4400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2150539" y="4849291"/>
                <a:ext cx="514238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5" name="Прямоугольник 14"/>
              <p:cNvSpPr/>
              <p:nvPr/>
            </p:nvSpPr>
            <p:spPr>
              <a:xfrm>
                <a:off x="1507414" y="955931"/>
                <a:ext cx="763875" cy="730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400" b="1" i="1" dirty="0">
                    <a:solidFill>
                      <a:schemeClr val="bg2">
                        <a:lumMod val="60000"/>
                        <a:lumOff val="4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400" b="1" i="1" dirty="0">
                    <a:solidFill>
                      <a:schemeClr val="bg2">
                        <a:lumMod val="60000"/>
                        <a:lumOff val="4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ru-RU" sz="2400" b="1" i="1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5198169" y="1643146"/>
                <a:ext cx="763875" cy="730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400" i="1" dirty="0">
                    <a:solidFill>
                      <a:schemeClr val="bg2">
                        <a:lumMod val="60000"/>
                        <a:lumOff val="4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2400" i="1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2720166" y="4121203"/>
                <a:ext cx="763875" cy="72808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400" i="1" dirty="0">
                    <a:solidFill>
                      <a:schemeClr val="bg2">
                        <a:lumMod val="60000"/>
                        <a:lumOff val="4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ru-RU" sz="2400" i="1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Прямоугольник 21"/>
              <p:cNvSpPr/>
              <p:nvPr/>
            </p:nvSpPr>
            <p:spPr>
              <a:xfrm>
                <a:off x="4723042" y="2682907"/>
                <a:ext cx="761251" cy="730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400" i="1" dirty="0">
                    <a:solidFill>
                      <a:schemeClr val="bg2">
                        <a:lumMod val="60000"/>
                        <a:lumOff val="4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2400" i="1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1" name="Прямая соединительная линия 20"/>
            <p:cNvCxnSpPr/>
            <p:nvPr/>
          </p:nvCxnSpPr>
          <p:spPr>
            <a:xfrm>
              <a:off x="612276" y="3284316"/>
              <a:ext cx="31080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45060" name="Группа 35"/>
          <p:cNvGrpSpPr>
            <a:grpSpLocks/>
          </p:cNvGrpSpPr>
          <p:nvPr/>
        </p:nvGrpSpPr>
        <p:grpSpPr bwMode="auto">
          <a:xfrm>
            <a:off x="4565651" y="1344379"/>
            <a:ext cx="4137025" cy="3052762"/>
            <a:chOff x="82092" y="1700808"/>
            <a:chExt cx="4136708" cy="3054249"/>
          </a:xfrm>
        </p:grpSpPr>
        <p:grpSp>
          <p:nvGrpSpPr>
            <p:cNvPr id="45064" name="Группа 36"/>
            <p:cNvGrpSpPr>
              <a:grpSpLocks/>
            </p:cNvGrpSpPr>
            <p:nvPr/>
          </p:nvGrpSpPr>
          <p:grpSpPr bwMode="auto">
            <a:xfrm>
              <a:off x="82092" y="1700808"/>
              <a:ext cx="4136708" cy="3054249"/>
              <a:chOff x="1394538" y="912502"/>
              <a:chExt cx="6840759" cy="4912684"/>
            </a:xfrm>
          </p:grpSpPr>
          <p:sp>
            <p:nvSpPr>
              <p:cNvPr id="39" name="Прямоугольник 38"/>
              <p:cNvSpPr/>
              <p:nvPr/>
            </p:nvSpPr>
            <p:spPr>
              <a:xfrm>
                <a:off x="1394538" y="1001916"/>
                <a:ext cx="6840759" cy="482327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i="1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0" name="Прямая соединительная линия 39"/>
              <p:cNvCxnSpPr/>
              <p:nvPr/>
            </p:nvCxnSpPr>
            <p:spPr>
              <a:xfrm>
                <a:off x="2195163" y="2302258"/>
                <a:ext cx="514238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flipV="1">
                <a:off x="2848790" y="1053010"/>
                <a:ext cx="3081754" cy="44221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42" name="Прямоугольник 41"/>
              <p:cNvSpPr/>
              <p:nvPr/>
            </p:nvSpPr>
            <p:spPr>
              <a:xfrm>
                <a:off x="4770292" y="912502"/>
                <a:ext cx="763875" cy="730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4400" i="1" dirty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4400" i="1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" name="Прямоугольник 42"/>
              <p:cNvSpPr/>
              <p:nvPr/>
            </p:nvSpPr>
            <p:spPr>
              <a:xfrm>
                <a:off x="6757419" y="2682907"/>
                <a:ext cx="653627" cy="730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4400" i="1" dirty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ru-RU" sz="4400" i="1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Прямоугольник 43"/>
              <p:cNvSpPr/>
              <p:nvPr/>
            </p:nvSpPr>
            <p:spPr>
              <a:xfrm>
                <a:off x="6573669" y="3988359"/>
                <a:ext cx="763877" cy="730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4400" i="1" dirty="0">
                    <a:solidFill>
                      <a:schemeClr val="bg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ru-RU" sz="4400" dirty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5" name="Прямая соединительная линия 44"/>
              <p:cNvCxnSpPr/>
              <p:nvPr/>
            </p:nvCxnSpPr>
            <p:spPr>
              <a:xfrm>
                <a:off x="2150539" y="4849291"/>
                <a:ext cx="514238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46" name="Прямоугольник 45"/>
              <p:cNvSpPr/>
              <p:nvPr/>
            </p:nvSpPr>
            <p:spPr>
              <a:xfrm>
                <a:off x="1507412" y="955931"/>
                <a:ext cx="763877" cy="730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400" b="1" i="1" dirty="0">
                    <a:solidFill>
                      <a:schemeClr val="bg2">
                        <a:lumMod val="60000"/>
                        <a:lumOff val="4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400" b="1" i="1" dirty="0">
                    <a:solidFill>
                      <a:schemeClr val="bg2">
                        <a:lumMod val="60000"/>
                        <a:lumOff val="4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ru-RU" sz="2400" b="1" i="1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>
                <a:off x="4518292" y="1643146"/>
                <a:ext cx="761251" cy="730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400" i="1" dirty="0">
                    <a:solidFill>
                      <a:schemeClr val="bg2">
                        <a:lumMod val="60000"/>
                        <a:lumOff val="4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2400" i="1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8" name="Прямоугольник 47"/>
              <p:cNvSpPr/>
              <p:nvPr/>
            </p:nvSpPr>
            <p:spPr>
              <a:xfrm>
                <a:off x="3515541" y="4167188"/>
                <a:ext cx="763875" cy="730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400" i="1" dirty="0">
                    <a:solidFill>
                      <a:schemeClr val="bg2">
                        <a:lumMod val="60000"/>
                        <a:lumOff val="4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ru-RU" sz="2400" i="1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4723042" y="2682907"/>
                <a:ext cx="761251" cy="7306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400" i="1" dirty="0">
                    <a:solidFill>
                      <a:schemeClr val="bg2">
                        <a:lumMod val="60000"/>
                        <a:lumOff val="4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2400" i="1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38" name="Прямая соединительная линия 37"/>
            <p:cNvCxnSpPr/>
            <p:nvPr/>
          </p:nvCxnSpPr>
          <p:spPr>
            <a:xfrm>
              <a:off x="612276" y="3284316"/>
              <a:ext cx="31080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373939"/>
              </p:ext>
            </p:extLst>
          </p:nvPr>
        </p:nvGraphicFramePr>
        <p:xfrm>
          <a:off x="2925763" y="5698891"/>
          <a:ext cx="328295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Формула" r:id="rId3" imgW="1054100" imgH="203200" progId="Equation.3">
                  <p:embed/>
                </p:oleObj>
              </mc:Choice>
              <mc:Fallback>
                <p:oleObj name="Формула" r:id="rId3" imgW="10541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763" y="5698891"/>
                        <a:ext cx="3282950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17047"/>
              </p:ext>
            </p:extLst>
          </p:nvPr>
        </p:nvGraphicFramePr>
        <p:xfrm>
          <a:off x="261938" y="4541604"/>
          <a:ext cx="338455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Формула" r:id="rId5" imgW="990360" imgH="406080" progId="Equation.3">
                  <p:embed/>
                </p:oleObj>
              </mc:Choice>
              <mc:Fallback>
                <p:oleObj name="Формула" r:id="rId5" imgW="9903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8" y="4541604"/>
                        <a:ext cx="3384550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466172"/>
              </p:ext>
            </p:extLst>
          </p:nvPr>
        </p:nvGraphicFramePr>
        <p:xfrm>
          <a:off x="4387851" y="4422541"/>
          <a:ext cx="473075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Формула" r:id="rId7" imgW="1384300" imgH="431800" progId="Equation.3">
                  <p:embed/>
                </p:oleObj>
              </mc:Choice>
              <mc:Fallback>
                <p:oleObj name="Формула" r:id="rId7" imgW="1384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7851" y="4422541"/>
                        <a:ext cx="4730750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35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36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28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086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643042" y="4143380"/>
            <a:ext cx="2928958" cy="0"/>
          </a:xfrm>
          <a:prstGeom prst="line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928662" y="2714620"/>
            <a:ext cx="2143140" cy="714380"/>
          </a:xfrm>
          <a:prstGeom prst="line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357422" y="2000240"/>
            <a:ext cx="2214578" cy="2143140"/>
          </a:xfrm>
          <a:prstGeom prst="line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1750199" y="2607463"/>
            <a:ext cx="2143140" cy="928694"/>
          </a:xfrm>
          <a:prstGeom prst="line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flipH="1">
            <a:off x="1142976" y="3857628"/>
            <a:ext cx="571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00232" y="1500174"/>
            <a:ext cx="1124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3857628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14678" y="4214818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571604" y="4000504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285984" y="1928802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429124" y="4000504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785786" y="4786322"/>
            <a:ext cx="90726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Через точки  </a:t>
            </a:r>
            <a:r>
              <a:rPr lang="en-US" sz="2800" b="1" dirty="0" smtClean="0">
                <a:solidFill>
                  <a:srgbClr val="002060"/>
                </a:solidFill>
              </a:rPr>
              <a:t>A </a:t>
            </a:r>
            <a:r>
              <a:rPr lang="ru-RU" sz="2800" b="1" dirty="0" smtClean="0">
                <a:solidFill>
                  <a:srgbClr val="002060"/>
                </a:solidFill>
              </a:rPr>
              <a:t>и </a:t>
            </a:r>
            <a:r>
              <a:rPr lang="en-US" sz="2800" b="1" dirty="0" smtClean="0">
                <a:solidFill>
                  <a:srgbClr val="002060"/>
                </a:solidFill>
              </a:rPr>
              <a:t>C </a:t>
            </a:r>
            <a:r>
              <a:rPr lang="ru-RU" sz="2800" b="1" dirty="0" smtClean="0">
                <a:solidFill>
                  <a:srgbClr val="002060"/>
                </a:solidFill>
              </a:rPr>
              <a:t>проведите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прямые </a:t>
            </a:r>
            <a:r>
              <a:rPr lang="en-US" sz="2800" b="1" dirty="0" smtClean="0">
                <a:solidFill>
                  <a:srgbClr val="002060"/>
                </a:solidFill>
              </a:rPr>
              <a:t>a </a:t>
            </a:r>
            <a:r>
              <a:rPr lang="ru-RU" sz="2800" b="1" dirty="0" smtClean="0">
                <a:solidFill>
                  <a:srgbClr val="002060"/>
                </a:solidFill>
              </a:rPr>
              <a:t>и </a:t>
            </a:r>
            <a:r>
              <a:rPr lang="en-US" sz="2800" b="1" dirty="0" smtClean="0">
                <a:solidFill>
                  <a:srgbClr val="002060"/>
                </a:solidFill>
              </a:rPr>
              <a:t>c, </a:t>
            </a:r>
            <a:r>
              <a:rPr lang="ru-RU" sz="2800" b="1" dirty="0" smtClean="0">
                <a:solidFill>
                  <a:srgbClr val="002060"/>
                </a:solidFill>
              </a:rPr>
              <a:t>параллельные 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002060"/>
                </a:solidFill>
              </a:rPr>
              <a:t>BD. </a:t>
            </a:r>
            <a:r>
              <a:rPr lang="ru-RU" sz="2800" b="1" dirty="0" smtClean="0">
                <a:solidFill>
                  <a:srgbClr val="002060"/>
                </a:solidFill>
              </a:rPr>
              <a:t>Верно ли, что </a:t>
            </a:r>
            <a:r>
              <a:rPr lang="en-US" sz="2800" b="1" dirty="0" smtClean="0">
                <a:solidFill>
                  <a:srgbClr val="002060"/>
                </a:solidFill>
              </a:rPr>
              <a:t>a  </a:t>
            </a:r>
            <a:r>
              <a:rPr lang="en-US" sz="2800" b="1" dirty="0" smtClean="0">
                <a:solidFill>
                  <a:srgbClr val="002060"/>
                </a:solidFill>
                <a:latin typeface="Cambria Math"/>
                <a:ea typeface="Cambria Math"/>
              </a:rPr>
              <a:t>⃦ c?</a:t>
            </a:r>
            <a:endParaRPr lang="ru-RU" sz="2800" b="1" dirty="0">
              <a:solidFill>
                <a:srgbClr val="002060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16200000" flipV="1">
            <a:off x="2839629" y="2446727"/>
            <a:ext cx="2357454" cy="103585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 flipV="1">
            <a:off x="357158" y="2786058"/>
            <a:ext cx="2031650" cy="60289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85786" y="307181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flipH="1">
            <a:off x="4331965" y="2786058"/>
            <a:ext cx="5257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5" name="Rectangle 11"/>
          <p:cNvSpPr txBox="1">
            <a:spLocks noChangeArrowheads="1"/>
          </p:cNvSpPr>
          <p:nvPr/>
        </p:nvSpPr>
        <p:spPr>
          <a:xfrm>
            <a:off x="457994" y="207684"/>
            <a:ext cx="7793037" cy="1368152"/>
          </a:xfrm>
          <a:prstGeom prst="rect">
            <a:avLst/>
          </a:prstGeom>
          <a:noFill/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altLang="ru-RU" sz="3600" b="1" kern="0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закрепление признаков параллельности прямых</a:t>
            </a:r>
            <a:r>
              <a:rPr lang="ru-RU" altLang="ru-RU" sz="3600" kern="0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600" kern="0" dirty="0">
              <a:solidFill>
                <a:srgbClr val="3F3FB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30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32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29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9258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ru-RU" altLang="ru-RU" sz="3200" b="1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</a:t>
            </a:r>
            <a:r>
              <a:rPr lang="ru-RU" altLang="ru-RU" sz="3200" b="1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рисунки с пересекающимися прямыми.</a:t>
            </a: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V="1">
            <a:off x="1039041" y="2675721"/>
            <a:ext cx="2376487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1039041" y="2459821"/>
            <a:ext cx="2665412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044" name="WordArt 12"/>
          <p:cNvSpPr>
            <a:spLocks noChangeArrowheads="1" noChangeShapeType="1" noTextEdit="1"/>
          </p:cNvSpPr>
          <p:nvPr/>
        </p:nvSpPr>
        <p:spPr bwMode="auto">
          <a:xfrm rot="1815386">
            <a:off x="1183503" y="2170896"/>
            <a:ext cx="200025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a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44045" name="WordArt 13"/>
          <p:cNvSpPr>
            <a:spLocks noChangeArrowheads="1" noChangeShapeType="1" noTextEdit="1"/>
          </p:cNvSpPr>
          <p:nvPr/>
        </p:nvSpPr>
        <p:spPr bwMode="auto">
          <a:xfrm rot="-1677379">
            <a:off x="1039041" y="3036084"/>
            <a:ext cx="200025" cy="2619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b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44046" name="Oval 14"/>
          <p:cNvSpPr>
            <a:spLocks noChangeArrowheads="1"/>
          </p:cNvSpPr>
          <p:nvPr/>
        </p:nvSpPr>
        <p:spPr bwMode="auto">
          <a:xfrm>
            <a:off x="1904228" y="3539321"/>
            <a:ext cx="576263" cy="576263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047" name="WordArt 15"/>
          <p:cNvSpPr>
            <a:spLocks noChangeArrowheads="1" noChangeShapeType="1" noTextEdit="1"/>
          </p:cNvSpPr>
          <p:nvPr/>
        </p:nvSpPr>
        <p:spPr bwMode="auto">
          <a:xfrm>
            <a:off x="2047103" y="3683784"/>
            <a:ext cx="323850" cy="3333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5215753" y="1883559"/>
            <a:ext cx="2665413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4712516" y="2675721"/>
            <a:ext cx="2663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050" name="WordArt 18"/>
          <p:cNvSpPr>
            <a:spLocks noChangeArrowheads="1" noChangeShapeType="1" noTextEdit="1"/>
          </p:cNvSpPr>
          <p:nvPr/>
        </p:nvSpPr>
        <p:spPr bwMode="auto">
          <a:xfrm rot="1815386">
            <a:off x="5431653" y="1594634"/>
            <a:ext cx="200025" cy="2619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a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44051" name="WordArt 19"/>
          <p:cNvSpPr>
            <a:spLocks noChangeArrowheads="1" noChangeShapeType="1" noTextEdit="1"/>
          </p:cNvSpPr>
          <p:nvPr/>
        </p:nvSpPr>
        <p:spPr bwMode="auto">
          <a:xfrm rot="696201">
            <a:off x="4928416" y="2315359"/>
            <a:ext cx="195262" cy="3095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b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44052" name="Oval 20"/>
          <p:cNvSpPr>
            <a:spLocks noChangeArrowheads="1"/>
          </p:cNvSpPr>
          <p:nvPr/>
        </p:nvSpPr>
        <p:spPr bwMode="auto">
          <a:xfrm>
            <a:off x="6007916" y="3323421"/>
            <a:ext cx="576262" cy="576263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053" name="WordArt 21"/>
          <p:cNvSpPr>
            <a:spLocks noChangeArrowheads="1" noChangeShapeType="1" noTextEdit="1"/>
          </p:cNvSpPr>
          <p:nvPr/>
        </p:nvSpPr>
        <p:spPr bwMode="auto">
          <a:xfrm>
            <a:off x="6152378" y="3467884"/>
            <a:ext cx="323850" cy="3333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Б</a:t>
            </a:r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>
            <a:off x="3415528" y="4402921"/>
            <a:ext cx="3097213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>
            <a:off x="3847328" y="5052209"/>
            <a:ext cx="3097213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056" name="WordArt 24"/>
          <p:cNvSpPr>
            <a:spLocks noChangeArrowheads="1" noChangeShapeType="1" noTextEdit="1"/>
          </p:cNvSpPr>
          <p:nvPr/>
        </p:nvSpPr>
        <p:spPr bwMode="auto">
          <a:xfrm rot="881869">
            <a:off x="3631428" y="4044146"/>
            <a:ext cx="200025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a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44057" name="WordArt 25"/>
          <p:cNvSpPr>
            <a:spLocks noChangeArrowheads="1" noChangeShapeType="1" noTextEdit="1"/>
          </p:cNvSpPr>
          <p:nvPr/>
        </p:nvSpPr>
        <p:spPr bwMode="auto">
          <a:xfrm rot="696201">
            <a:off x="3920353" y="4620409"/>
            <a:ext cx="195263" cy="3095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b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44058" name="Oval 26"/>
          <p:cNvSpPr>
            <a:spLocks noChangeArrowheads="1"/>
          </p:cNvSpPr>
          <p:nvPr/>
        </p:nvSpPr>
        <p:spPr bwMode="auto">
          <a:xfrm>
            <a:off x="4783953" y="5555446"/>
            <a:ext cx="576263" cy="576263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059" name="WordArt 27"/>
          <p:cNvSpPr>
            <a:spLocks noChangeArrowheads="1" noChangeShapeType="1" noTextEdit="1"/>
          </p:cNvSpPr>
          <p:nvPr/>
        </p:nvSpPr>
        <p:spPr bwMode="auto">
          <a:xfrm>
            <a:off x="4928416" y="5699909"/>
            <a:ext cx="323850" cy="3333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В</a:t>
            </a:r>
          </a:p>
        </p:txBody>
      </p:sp>
      <p:sp>
        <p:nvSpPr>
          <p:cNvPr id="21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22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23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3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6034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4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decel="100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4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4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900" decel="100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4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900" decel="100000" fill="hold"/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4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900" decel="1000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1" grpId="0" animBg="1"/>
      <p:bldP spid="44042" grpId="0" animBg="1"/>
      <p:bldP spid="44044" grpId="0" animBg="1"/>
      <p:bldP spid="44045" grpId="0" animBg="1"/>
      <p:bldP spid="44046" grpId="0" animBg="1"/>
      <p:bldP spid="44047" grpId="0" animBg="1"/>
      <p:bldP spid="44048" grpId="0" animBg="1"/>
      <p:bldP spid="44049" grpId="0" animBg="1"/>
      <p:bldP spid="44050" grpId="0" animBg="1"/>
      <p:bldP spid="44051" grpId="0" animBg="1"/>
      <p:bldP spid="44052" grpId="0" animBg="1"/>
      <p:bldP spid="44053" grpId="0" animBg="1"/>
      <p:bldP spid="44054" grpId="0" animBg="1"/>
      <p:bldP spid="44055" grpId="0" animBg="1"/>
      <p:bldP spid="44056" grpId="0" animBg="1"/>
      <p:bldP spid="44057" grpId="0" animBg="1"/>
      <p:bldP spid="44058" grpId="0" animBg="1"/>
      <p:bldP spid="4405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539552" y="606109"/>
            <a:ext cx="789992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ru-RU" sz="48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Домашнее задание.</a:t>
            </a:r>
            <a:endParaRPr lang="ru-RU" altLang="ru-RU" sz="4800" dirty="0">
              <a:solidFill>
                <a:srgbClr val="C00000"/>
              </a:solidFill>
            </a:endParaRPr>
          </a:p>
          <a:p>
            <a:pPr algn="l"/>
            <a:r>
              <a:rPr lang="ru-RU" altLang="ru-RU" sz="4800" dirty="0">
                <a:latin typeface="Calibri" pitchFamily="34" charset="0"/>
                <a:cs typeface="Times New Roman" pitchFamily="18" charset="0"/>
              </a:rPr>
              <a:t>§1, вопросы 1-6.№</a:t>
            </a:r>
            <a:r>
              <a:rPr lang="ru-RU" altLang="ru-RU" sz="4800" dirty="0" smtClean="0">
                <a:latin typeface="Calibri" pitchFamily="34" charset="0"/>
                <a:cs typeface="Times New Roman" pitchFamily="18" charset="0"/>
              </a:rPr>
              <a:t>187, </a:t>
            </a:r>
            <a:r>
              <a:rPr lang="ru-RU" altLang="ru-RU" sz="4800" dirty="0">
                <a:latin typeface="Calibri" pitchFamily="34" charset="0"/>
                <a:cs typeface="Times New Roman" pitchFamily="18" charset="0"/>
              </a:rPr>
              <a:t>№</a:t>
            </a:r>
            <a:r>
              <a:rPr lang="ru-RU" altLang="ru-RU" sz="4800" dirty="0" smtClean="0">
                <a:latin typeface="Calibri" pitchFamily="34" charset="0"/>
                <a:cs typeface="Times New Roman" pitchFamily="18" charset="0"/>
              </a:rPr>
              <a:t>187</a:t>
            </a:r>
            <a:endParaRPr lang="ru-RU" altLang="ru-RU" sz="4800" dirty="0"/>
          </a:p>
        </p:txBody>
      </p:sp>
      <p:pic>
        <p:nvPicPr>
          <p:cNvPr id="4" name="Picture 4" descr="1b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924944"/>
            <a:ext cx="3203575" cy="18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9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10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30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40176"/>
      </p:ext>
    </p:extLst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5" name="Rectangle 7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459963" cy="1462088"/>
          </a:xfrm>
          <a:noFill/>
          <a:ln/>
        </p:spPr>
        <p:txBody>
          <a:bodyPr/>
          <a:lstStyle/>
          <a:p>
            <a:r>
              <a:rPr lang="ru-RU" altLang="ru-RU" sz="3200" b="1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Указать </a:t>
            </a:r>
            <a:r>
              <a:rPr lang="ru-RU" altLang="ru-RU" sz="3200" b="1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номера рисунков, на которых изображены параллельные прямые.</a:t>
            </a:r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703262" y="1985477"/>
            <a:ext cx="3097213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8857" name="WordArt 9"/>
          <p:cNvSpPr>
            <a:spLocks noChangeArrowheads="1" noChangeShapeType="1" noTextEdit="1"/>
          </p:cNvSpPr>
          <p:nvPr/>
        </p:nvSpPr>
        <p:spPr bwMode="auto">
          <a:xfrm rot="281283">
            <a:off x="928687" y="1582252"/>
            <a:ext cx="206375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a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>
            <a:off x="342900" y="2633177"/>
            <a:ext cx="3097212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8859" name="WordArt 11"/>
          <p:cNvSpPr>
            <a:spLocks noChangeArrowheads="1" noChangeShapeType="1" noTextEdit="1"/>
          </p:cNvSpPr>
          <p:nvPr/>
        </p:nvSpPr>
        <p:spPr bwMode="auto">
          <a:xfrm rot="493399">
            <a:off x="565150" y="2271227"/>
            <a:ext cx="209550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b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78860" name="Oval 12"/>
          <p:cNvSpPr>
            <a:spLocks noChangeArrowheads="1"/>
          </p:cNvSpPr>
          <p:nvPr/>
        </p:nvSpPr>
        <p:spPr bwMode="auto">
          <a:xfrm>
            <a:off x="1350962" y="2993540"/>
            <a:ext cx="576263" cy="576262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8861" name="WordArt 13"/>
          <p:cNvSpPr>
            <a:spLocks noChangeArrowheads="1" noChangeShapeType="1" noTextEdit="1"/>
          </p:cNvSpPr>
          <p:nvPr/>
        </p:nvSpPr>
        <p:spPr bwMode="auto">
          <a:xfrm>
            <a:off x="1495425" y="3138002"/>
            <a:ext cx="323850" cy="3333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 flipV="1">
            <a:off x="4664075" y="2201377"/>
            <a:ext cx="316865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8863" name="Line 15"/>
          <p:cNvSpPr>
            <a:spLocks noChangeShapeType="1"/>
          </p:cNvSpPr>
          <p:nvPr/>
        </p:nvSpPr>
        <p:spPr bwMode="auto">
          <a:xfrm flipV="1">
            <a:off x="4806950" y="1841015"/>
            <a:ext cx="31686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8864" name="WordArt 16"/>
          <p:cNvSpPr>
            <a:spLocks noChangeArrowheads="1" noChangeShapeType="1" noTextEdit="1"/>
          </p:cNvSpPr>
          <p:nvPr/>
        </p:nvSpPr>
        <p:spPr bwMode="auto">
          <a:xfrm rot="281283">
            <a:off x="4879975" y="1769577"/>
            <a:ext cx="206375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a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78865" name="WordArt 17"/>
          <p:cNvSpPr>
            <a:spLocks noChangeArrowheads="1" noChangeShapeType="1" noTextEdit="1"/>
          </p:cNvSpPr>
          <p:nvPr/>
        </p:nvSpPr>
        <p:spPr bwMode="auto">
          <a:xfrm rot="493399">
            <a:off x="4591050" y="2561740"/>
            <a:ext cx="209550" cy="2619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b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78866" name="Oval 18"/>
          <p:cNvSpPr>
            <a:spLocks noChangeArrowheads="1"/>
          </p:cNvSpPr>
          <p:nvPr/>
        </p:nvSpPr>
        <p:spPr bwMode="auto">
          <a:xfrm>
            <a:off x="6175375" y="2777640"/>
            <a:ext cx="576262" cy="576262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8867" name="WordArt 19"/>
          <p:cNvSpPr>
            <a:spLocks noChangeArrowheads="1" noChangeShapeType="1" noTextEdit="1"/>
          </p:cNvSpPr>
          <p:nvPr/>
        </p:nvSpPr>
        <p:spPr bwMode="auto">
          <a:xfrm>
            <a:off x="6319837" y="2922102"/>
            <a:ext cx="323850" cy="3333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Б</a:t>
            </a:r>
          </a:p>
        </p:txBody>
      </p:sp>
      <p:sp>
        <p:nvSpPr>
          <p:cNvPr id="78868" name="Line 20"/>
          <p:cNvSpPr>
            <a:spLocks noChangeShapeType="1"/>
          </p:cNvSpPr>
          <p:nvPr/>
        </p:nvSpPr>
        <p:spPr bwMode="auto">
          <a:xfrm>
            <a:off x="3943350" y="3857140"/>
            <a:ext cx="2881312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8869" name="Line 21"/>
          <p:cNvSpPr>
            <a:spLocks noChangeShapeType="1"/>
          </p:cNvSpPr>
          <p:nvPr/>
        </p:nvSpPr>
        <p:spPr bwMode="auto">
          <a:xfrm>
            <a:off x="3943350" y="4361965"/>
            <a:ext cx="273685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8870" name="Line 22"/>
          <p:cNvSpPr>
            <a:spLocks noChangeShapeType="1"/>
          </p:cNvSpPr>
          <p:nvPr/>
        </p:nvSpPr>
        <p:spPr bwMode="auto">
          <a:xfrm flipH="1">
            <a:off x="4951412" y="3425340"/>
            <a:ext cx="360363" cy="1584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8875" name="Rectangle 27"/>
          <p:cNvSpPr>
            <a:spLocks noChangeArrowheads="1"/>
          </p:cNvSpPr>
          <p:nvPr/>
        </p:nvSpPr>
        <p:spPr bwMode="auto">
          <a:xfrm rot="645509">
            <a:off x="5084762" y="4431815"/>
            <a:ext cx="155575" cy="1349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8876" name="WordArt 28"/>
          <p:cNvSpPr>
            <a:spLocks noChangeArrowheads="1" noChangeShapeType="1" noTextEdit="1"/>
          </p:cNvSpPr>
          <p:nvPr/>
        </p:nvSpPr>
        <p:spPr bwMode="auto">
          <a:xfrm rot="281283">
            <a:off x="4014787" y="3496777"/>
            <a:ext cx="215900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a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78877" name="WordArt 29"/>
          <p:cNvSpPr>
            <a:spLocks noChangeArrowheads="1" noChangeShapeType="1" noTextEdit="1"/>
          </p:cNvSpPr>
          <p:nvPr/>
        </p:nvSpPr>
        <p:spPr bwMode="auto">
          <a:xfrm rot="493399">
            <a:off x="4016375" y="4073040"/>
            <a:ext cx="209550" cy="2619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b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78878" name="WordArt 30"/>
          <p:cNvSpPr>
            <a:spLocks noChangeArrowheads="1" noChangeShapeType="1" noTextEdit="1"/>
          </p:cNvSpPr>
          <p:nvPr/>
        </p:nvSpPr>
        <p:spPr bwMode="auto">
          <a:xfrm rot="493399">
            <a:off x="5376862" y="3425340"/>
            <a:ext cx="217488" cy="190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c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78879" name="Oval 31"/>
          <p:cNvSpPr>
            <a:spLocks noChangeArrowheads="1"/>
          </p:cNvSpPr>
          <p:nvPr/>
        </p:nvSpPr>
        <p:spPr bwMode="auto">
          <a:xfrm>
            <a:off x="3727450" y="4938227"/>
            <a:ext cx="576262" cy="576263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8880" name="WordArt 32"/>
          <p:cNvSpPr>
            <a:spLocks noChangeArrowheads="1" noChangeShapeType="1" noTextEdit="1"/>
          </p:cNvSpPr>
          <p:nvPr/>
        </p:nvSpPr>
        <p:spPr bwMode="auto">
          <a:xfrm>
            <a:off x="3871912" y="5081102"/>
            <a:ext cx="323850" cy="3333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В</a:t>
            </a:r>
          </a:p>
        </p:txBody>
      </p:sp>
      <p:sp>
        <p:nvSpPr>
          <p:cNvPr id="78882" name="Rectangle 34"/>
          <p:cNvSpPr>
            <a:spLocks noChangeArrowheads="1"/>
          </p:cNvSpPr>
          <p:nvPr/>
        </p:nvSpPr>
        <p:spPr bwMode="auto">
          <a:xfrm rot="645509">
            <a:off x="5164137" y="4069865"/>
            <a:ext cx="139700" cy="152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26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27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4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2864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78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8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8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8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8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7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8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8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7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8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8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7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8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8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7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7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78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8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8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78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8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8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78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8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8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78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8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8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78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8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8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1000"/>
                                        <p:tgtEl>
                                          <p:spTgt spid="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 animBg="1"/>
      <p:bldP spid="78857" grpId="0" animBg="1"/>
      <p:bldP spid="78858" grpId="0" animBg="1"/>
      <p:bldP spid="78859" grpId="0" animBg="1"/>
      <p:bldP spid="78860" grpId="0" animBg="1"/>
      <p:bldP spid="78861" grpId="0" animBg="1"/>
      <p:bldP spid="78862" grpId="0" animBg="1"/>
      <p:bldP spid="78863" grpId="0" animBg="1"/>
      <p:bldP spid="78864" grpId="0" animBg="1"/>
      <p:bldP spid="78865" grpId="0" animBg="1"/>
      <p:bldP spid="78866" grpId="0" animBg="1"/>
      <p:bldP spid="78867" grpId="0" animBg="1"/>
      <p:bldP spid="78868" grpId="0" animBg="1"/>
      <p:bldP spid="78869" grpId="0" animBg="1"/>
      <p:bldP spid="78870" grpId="0" animBg="1"/>
      <p:bldP spid="78875" grpId="0" animBg="1"/>
      <p:bldP spid="78876" grpId="0" animBg="1"/>
      <p:bldP spid="78877" grpId="0" animBg="1"/>
      <p:bldP spid="78878" grpId="0" animBg="1"/>
      <p:bldP spid="78879" grpId="0" animBg="1"/>
      <p:bldP spid="78880" grpId="0" animBg="1"/>
      <p:bldP spid="788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1650" y="188640"/>
            <a:ext cx="8229600" cy="121228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3F3FBF"/>
                </a:solidFill>
              </a:rPr>
              <a:t>Дайте определение параллельных прямых.</a:t>
            </a:r>
          </a:p>
          <a:p>
            <a:endParaRPr lang="ru-RU" dirty="0" smtClean="0">
              <a:solidFill>
                <a:srgbClr val="FF000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719742" y="1002946"/>
            <a:ext cx="2428892" cy="1357322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3291246" y="1503012"/>
            <a:ext cx="2571768" cy="1500198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33990" y="1503012"/>
            <a:ext cx="3571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sz="2400" b="1" dirty="0" smtClean="0"/>
              <a:t>a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05824" y="1780011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</a:t>
            </a:r>
            <a:endParaRPr lang="ru-RU" sz="2400" b="1" dirty="0"/>
          </a:p>
        </p:txBody>
      </p:sp>
      <p:sp>
        <p:nvSpPr>
          <p:cNvPr id="11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12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13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5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 bwMode="auto">
          <a:xfrm>
            <a:off x="404100" y="3284984"/>
            <a:ext cx="8229600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ru-RU" kern="0" dirty="0" smtClean="0">
                <a:solidFill>
                  <a:srgbClr val="002060"/>
                </a:solidFill>
              </a:rPr>
              <a:t>Две прямые на плоскости называются </a:t>
            </a:r>
            <a:r>
              <a:rPr lang="ru-RU" kern="0" dirty="0" smtClean="0">
                <a:solidFill>
                  <a:srgbClr val="FF0000"/>
                </a:solidFill>
              </a:rPr>
              <a:t>параллельными</a:t>
            </a:r>
            <a:r>
              <a:rPr lang="ru-RU" kern="0" dirty="0" smtClean="0">
                <a:solidFill>
                  <a:srgbClr val="002060"/>
                </a:solidFill>
              </a:rPr>
              <a:t>, если они не пересекаются. </a:t>
            </a:r>
          </a:p>
          <a:p>
            <a:pPr marL="0" indent="0" algn="ctr">
              <a:buFontTx/>
              <a:buNone/>
            </a:pPr>
            <a:r>
              <a:rPr lang="ru-RU" kern="0" dirty="0" smtClean="0">
                <a:solidFill>
                  <a:srgbClr val="FF0000"/>
                </a:solidFill>
              </a:rPr>
              <a:t>Параллельность</a:t>
            </a:r>
            <a:r>
              <a:rPr lang="ru-RU" kern="0" dirty="0" smtClean="0">
                <a:solidFill>
                  <a:srgbClr val="002060"/>
                </a:solidFill>
              </a:rPr>
              <a:t> прямых а и </a:t>
            </a:r>
            <a:r>
              <a:rPr lang="en-US" kern="0" dirty="0" smtClean="0">
                <a:solidFill>
                  <a:srgbClr val="002060"/>
                </a:solidFill>
              </a:rPr>
              <a:t>b </a:t>
            </a:r>
            <a:r>
              <a:rPr lang="ru-RU" kern="0" dirty="0" smtClean="0">
                <a:solidFill>
                  <a:srgbClr val="002060"/>
                </a:solidFill>
              </a:rPr>
              <a:t>обозначается а</a:t>
            </a:r>
            <a:r>
              <a:rPr lang="ru-RU" altLang="ru-RU" b="1" kern="0" dirty="0">
                <a:solidFill>
                  <a:srgbClr val="002060"/>
                </a:solidFill>
                <a:ea typeface="+mj-ea"/>
                <a:cs typeface="+mj-cs"/>
                <a:sym typeface="Symbol" pitchFamily="18" charset="2"/>
              </a:rPr>
              <a:t> </a:t>
            </a:r>
            <a:r>
              <a:rPr lang="ru-RU" kern="0" dirty="0" smtClean="0">
                <a:solidFill>
                  <a:srgbClr val="002060"/>
                </a:solidFill>
              </a:rPr>
              <a:t> </a:t>
            </a:r>
            <a:r>
              <a:rPr lang="en-US" kern="0" dirty="0" smtClean="0">
                <a:solidFill>
                  <a:srgbClr val="002060"/>
                </a:solidFill>
              </a:rPr>
              <a:t>b</a:t>
            </a:r>
            <a:endParaRPr lang="ru-RU" kern="0" dirty="0" smtClean="0">
              <a:solidFill>
                <a:srgbClr val="002060"/>
              </a:solidFill>
            </a:endParaRPr>
          </a:p>
          <a:p>
            <a:endParaRPr lang="ru-RU" kern="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1768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23529" y="188640"/>
            <a:ext cx="842493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altLang="ru-RU" sz="2800" dirty="0"/>
              <a:t>Прямые </a:t>
            </a:r>
            <a:r>
              <a:rPr lang="en-US" altLang="ru-RU" sz="2800" dirty="0"/>
              <a:t>a</a:t>
            </a:r>
            <a:r>
              <a:rPr lang="ru-RU" altLang="ru-RU" sz="2800" dirty="0"/>
              <a:t> и </a:t>
            </a:r>
            <a:r>
              <a:rPr lang="en-US" altLang="ru-RU" sz="2800" dirty="0"/>
              <a:t>b</a:t>
            </a:r>
            <a:r>
              <a:rPr lang="ru-RU" altLang="ru-RU" sz="2800" dirty="0"/>
              <a:t> </a:t>
            </a:r>
            <a:r>
              <a:rPr lang="ru-RU" altLang="ru-RU" sz="2800" dirty="0" smtClean="0"/>
              <a:t>перпендикулярны </a:t>
            </a:r>
            <a:r>
              <a:rPr lang="ru-RU" altLang="ru-RU" sz="2800" dirty="0"/>
              <a:t>прямой с . Как они расположены между собой?</a:t>
            </a:r>
          </a:p>
          <a:p>
            <a:pPr algn="ctr" eaLnBrk="1" hangingPunct="1"/>
            <a:r>
              <a:rPr lang="ru-RU" altLang="ru-RU" sz="2800" dirty="0"/>
              <a:t>Сделайте вывод.</a:t>
            </a:r>
          </a:p>
        </p:txBody>
      </p:sp>
      <p:sp>
        <p:nvSpPr>
          <p:cNvPr id="11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12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13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6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14" name="Line 3"/>
          <p:cNvSpPr>
            <a:spLocks noChangeShapeType="1"/>
          </p:cNvSpPr>
          <p:nvPr/>
        </p:nvSpPr>
        <p:spPr bwMode="auto">
          <a:xfrm>
            <a:off x="533399" y="2732087"/>
            <a:ext cx="43434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ru-RU"/>
          </a:p>
        </p:txBody>
      </p:sp>
      <p:sp>
        <p:nvSpPr>
          <p:cNvPr id="15" name="Line 4"/>
          <p:cNvSpPr>
            <a:spLocks noChangeShapeType="1"/>
          </p:cNvSpPr>
          <p:nvPr/>
        </p:nvSpPr>
        <p:spPr bwMode="auto">
          <a:xfrm>
            <a:off x="609599" y="3722687"/>
            <a:ext cx="43434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ru-RU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2285999" y="1741487"/>
            <a:ext cx="0" cy="32766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ru-RU"/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2285999" y="2732087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285999" y="3494087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270124" y="1554162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b="1" dirty="0">
                <a:solidFill>
                  <a:srgbClr val="3F3FBF"/>
                </a:solidFill>
              </a:rPr>
              <a:t>с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4403724" y="2239962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b="1" dirty="0">
                <a:solidFill>
                  <a:srgbClr val="3F3FBF"/>
                </a:solidFill>
              </a:rPr>
              <a:t>а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4403724" y="3306762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ru-RU" b="1" dirty="0">
                <a:solidFill>
                  <a:srgbClr val="3F3FBF"/>
                </a:solidFill>
              </a:rPr>
              <a:t>b</a:t>
            </a:r>
            <a:endParaRPr lang="ru-RU" altLang="ru-RU" b="1" dirty="0">
              <a:solidFill>
                <a:srgbClr val="3F3F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995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 autoUpdateAnimBg="0"/>
      <p:bldP spid="14" grpId="0" animBg="1"/>
      <p:bldP spid="15" grpId="0" animBg="1"/>
      <p:bldP spid="16" grpId="0" animBg="1"/>
      <p:bldP spid="17" grpId="0" animBg="1"/>
      <p:bldP spid="18" grpId="0" animBg="1"/>
      <p:bldP spid="19" grpId="0" autoUpdateAnimBg="0"/>
      <p:bldP spid="20" grpId="0" autoUpdateAnimBg="0"/>
      <p:bldP spid="2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Grp="1" noChangeArrowheads="1"/>
          </p:cNvSpPr>
          <p:nvPr>
            <p:ph type="title"/>
          </p:nvPr>
        </p:nvSpPr>
        <p:spPr>
          <a:xfrm>
            <a:off x="384926" y="332657"/>
            <a:ext cx="8595562" cy="1224136"/>
          </a:xfrm>
          <a:noFill/>
          <a:ln/>
        </p:spPr>
        <p:txBody>
          <a:bodyPr/>
          <a:lstStyle/>
          <a:p>
            <a:r>
              <a:rPr lang="ru-RU" altLang="ru-RU" sz="3600" b="1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Указать </a:t>
            </a:r>
            <a:r>
              <a:rPr lang="ru-RU" altLang="ru-RU" sz="3600" b="1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рисунки, на которых приведены параллельные отрезки.</a:t>
            </a:r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 flipV="1">
            <a:off x="424110" y="2304991"/>
            <a:ext cx="17272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03" name="Line 7"/>
          <p:cNvSpPr>
            <a:spLocks noChangeShapeType="1"/>
          </p:cNvSpPr>
          <p:nvPr/>
        </p:nvSpPr>
        <p:spPr bwMode="auto">
          <a:xfrm flipV="1">
            <a:off x="784473" y="2593916"/>
            <a:ext cx="863600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04" name="Oval 8"/>
          <p:cNvSpPr>
            <a:spLocks noChangeArrowheads="1"/>
          </p:cNvSpPr>
          <p:nvPr/>
        </p:nvSpPr>
        <p:spPr bwMode="auto">
          <a:xfrm>
            <a:off x="784473" y="3025716"/>
            <a:ext cx="73025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0905" name="Oval 9"/>
          <p:cNvSpPr>
            <a:spLocks noChangeArrowheads="1"/>
          </p:cNvSpPr>
          <p:nvPr/>
        </p:nvSpPr>
        <p:spPr bwMode="auto">
          <a:xfrm>
            <a:off x="1648073" y="2520891"/>
            <a:ext cx="73025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 flipV="1">
            <a:off x="711448" y="2520891"/>
            <a:ext cx="2016125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07" name="Line 11"/>
          <p:cNvSpPr>
            <a:spLocks noChangeShapeType="1"/>
          </p:cNvSpPr>
          <p:nvPr/>
        </p:nvSpPr>
        <p:spPr bwMode="auto">
          <a:xfrm flipV="1">
            <a:off x="1359148" y="2809816"/>
            <a:ext cx="863600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08" name="Oval 12"/>
          <p:cNvSpPr>
            <a:spLocks noChangeArrowheads="1"/>
          </p:cNvSpPr>
          <p:nvPr/>
        </p:nvSpPr>
        <p:spPr bwMode="auto">
          <a:xfrm>
            <a:off x="1359148" y="3241616"/>
            <a:ext cx="73025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0909" name="Oval 13"/>
          <p:cNvSpPr>
            <a:spLocks noChangeArrowheads="1"/>
          </p:cNvSpPr>
          <p:nvPr/>
        </p:nvSpPr>
        <p:spPr bwMode="auto">
          <a:xfrm>
            <a:off x="2224335" y="2736791"/>
            <a:ext cx="73025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0910" name="WordArt 14"/>
          <p:cNvSpPr>
            <a:spLocks noChangeArrowheads="1" noChangeShapeType="1" noTextEdit="1"/>
          </p:cNvSpPr>
          <p:nvPr/>
        </p:nvSpPr>
        <p:spPr bwMode="auto">
          <a:xfrm rot="281283">
            <a:off x="495548" y="4176653"/>
            <a:ext cx="204787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a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80911" name="WordArt 15"/>
          <p:cNvSpPr>
            <a:spLocks noChangeArrowheads="1" noChangeShapeType="1" noTextEdit="1"/>
          </p:cNvSpPr>
          <p:nvPr/>
        </p:nvSpPr>
        <p:spPr bwMode="auto">
          <a:xfrm rot="493399">
            <a:off x="855910" y="3673416"/>
            <a:ext cx="209550" cy="2619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b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80912" name="WordArt 16"/>
          <p:cNvSpPr>
            <a:spLocks noChangeArrowheads="1" noChangeShapeType="1" noTextEdit="1"/>
          </p:cNvSpPr>
          <p:nvPr/>
        </p:nvSpPr>
        <p:spPr bwMode="auto">
          <a:xfrm>
            <a:off x="640010" y="2736791"/>
            <a:ext cx="179388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80913" name="WordArt 17"/>
          <p:cNvSpPr>
            <a:spLocks noChangeArrowheads="1" noChangeShapeType="1" noTextEdit="1"/>
          </p:cNvSpPr>
          <p:nvPr/>
        </p:nvSpPr>
        <p:spPr bwMode="auto">
          <a:xfrm>
            <a:off x="1503610" y="2233553"/>
            <a:ext cx="179388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В</a:t>
            </a:r>
          </a:p>
        </p:txBody>
      </p:sp>
      <p:sp>
        <p:nvSpPr>
          <p:cNvPr id="80914" name="WordArt 18"/>
          <p:cNvSpPr>
            <a:spLocks noChangeArrowheads="1" noChangeShapeType="1" noTextEdit="1"/>
          </p:cNvSpPr>
          <p:nvPr/>
        </p:nvSpPr>
        <p:spPr bwMode="auto">
          <a:xfrm>
            <a:off x="1503610" y="3386078"/>
            <a:ext cx="179388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С</a:t>
            </a:r>
          </a:p>
        </p:txBody>
      </p:sp>
      <p:sp>
        <p:nvSpPr>
          <p:cNvPr id="80915" name="WordArt 19"/>
          <p:cNvSpPr>
            <a:spLocks noChangeArrowheads="1" noChangeShapeType="1" noTextEdit="1"/>
          </p:cNvSpPr>
          <p:nvPr/>
        </p:nvSpPr>
        <p:spPr bwMode="auto">
          <a:xfrm>
            <a:off x="2295773" y="2881253"/>
            <a:ext cx="179387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D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80916" name="WordArt 20"/>
          <p:cNvSpPr>
            <a:spLocks noChangeArrowheads="1" noChangeShapeType="1" noTextEdit="1"/>
          </p:cNvSpPr>
          <p:nvPr/>
        </p:nvSpPr>
        <p:spPr bwMode="auto">
          <a:xfrm>
            <a:off x="1143248" y="4176653"/>
            <a:ext cx="227012" cy="2889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b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80917" name="Line 21"/>
          <p:cNvSpPr>
            <a:spLocks noChangeShapeType="1"/>
          </p:cNvSpPr>
          <p:nvPr/>
        </p:nvSpPr>
        <p:spPr bwMode="auto">
          <a:xfrm>
            <a:off x="855910" y="417665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18" name="Line 22"/>
          <p:cNvSpPr>
            <a:spLocks noChangeShapeType="1"/>
          </p:cNvSpPr>
          <p:nvPr/>
        </p:nvSpPr>
        <p:spPr bwMode="auto">
          <a:xfrm>
            <a:off x="1000373" y="417665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19" name="Oval 23"/>
          <p:cNvSpPr>
            <a:spLocks noChangeArrowheads="1"/>
          </p:cNvSpPr>
          <p:nvPr/>
        </p:nvSpPr>
        <p:spPr bwMode="auto">
          <a:xfrm>
            <a:off x="927348" y="4825941"/>
            <a:ext cx="576262" cy="576262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0920" name="WordArt 24"/>
          <p:cNvSpPr>
            <a:spLocks noChangeArrowheads="1" noChangeShapeType="1" noTextEdit="1"/>
          </p:cNvSpPr>
          <p:nvPr/>
        </p:nvSpPr>
        <p:spPr bwMode="auto">
          <a:xfrm>
            <a:off x="1071810" y="4968816"/>
            <a:ext cx="323850" cy="3333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80921" name="Line 25"/>
          <p:cNvSpPr>
            <a:spLocks noChangeShapeType="1"/>
          </p:cNvSpPr>
          <p:nvPr/>
        </p:nvSpPr>
        <p:spPr bwMode="auto">
          <a:xfrm>
            <a:off x="3448298" y="1944628"/>
            <a:ext cx="1728787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22" name="Line 26"/>
          <p:cNvSpPr>
            <a:spLocks noChangeShapeType="1"/>
          </p:cNvSpPr>
          <p:nvPr/>
        </p:nvSpPr>
        <p:spPr bwMode="auto">
          <a:xfrm>
            <a:off x="3448298" y="2449453"/>
            <a:ext cx="1728787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23" name="WordArt 27"/>
          <p:cNvSpPr>
            <a:spLocks noChangeArrowheads="1" noChangeShapeType="1" noTextEdit="1"/>
          </p:cNvSpPr>
          <p:nvPr/>
        </p:nvSpPr>
        <p:spPr bwMode="auto">
          <a:xfrm>
            <a:off x="3592760" y="1585853"/>
            <a:ext cx="179388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80924" name="WordArt 28"/>
          <p:cNvSpPr>
            <a:spLocks noChangeArrowheads="1" noChangeShapeType="1" noTextEdit="1"/>
          </p:cNvSpPr>
          <p:nvPr/>
        </p:nvSpPr>
        <p:spPr bwMode="auto">
          <a:xfrm>
            <a:off x="5104060" y="1944628"/>
            <a:ext cx="179388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В</a:t>
            </a:r>
          </a:p>
        </p:txBody>
      </p:sp>
      <p:sp>
        <p:nvSpPr>
          <p:cNvPr id="80925" name="WordArt 29"/>
          <p:cNvSpPr>
            <a:spLocks noChangeArrowheads="1" noChangeShapeType="1" noTextEdit="1"/>
          </p:cNvSpPr>
          <p:nvPr/>
        </p:nvSpPr>
        <p:spPr bwMode="auto">
          <a:xfrm>
            <a:off x="3448298" y="2593916"/>
            <a:ext cx="179387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С</a:t>
            </a:r>
          </a:p>
        </p:txBody>
      </p:sp>
      <p:sp>
        <p:nvSpPr>
          <p:cNvPr id="80926" name="WordArt 30"/>
          <p:cNvSpPr>
            <a:spLocks noChangeArrowheads="1" noChangeShapeType="1" noTextEdit="1"/>
          </p:cNvSpPr>
          <p:nvPr/>
        </p:nvSpPr>
        <p:spPr bwMode="auto">
          <a:xfrm>
            <a:off x="4888160" y="2881253"/>
            <a:ext cx="179388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D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80927" name="Oval 31"/>
          <p:cNvSpPr>
            <a:spLocks noChangeArrowheads="1"/>
          </p:cNvSpPr>
          <p:nvPr/>
        </p:nvSpPr>
        <p:spPr bwMode="auto">
          <a:xfrm>
            <a:off x="3808660" y="3313053"/>
            <a:ext cx="576263" cy="576263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0928" name="WordArt 32"/>
          <p:cNvSpPr>
            <a:spLocks noChangeArrowheads="1" noChangeShapeType="1" noTextEdit="1"/>
          </p:cNvSpPr>
          <p:nvPr/>
        </p:nvSpPr>
        <p:spPr bwMode="auto">
          <a:xfrm>
            <a:off x="3951535" y="3457516"/>
            <a:ext cx="323850" cy="3333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Б</a:t>
            </a:r>
          </a:p>
        </p:txBody>
      </p:sp>
      <p:sp>
        <p:nvSpPr>
          <p:cNvPr id="80929" name="Line 33"/>
          <p:cNvSpPr>
            <a:spLocks noChangeShapeType="1"/>
          </p:cNvSpPr>
          <p:nvPr/>
        </p:nvSpPr>
        <p:spPr bwMode="auto">
          <a:xfrm>
            <a:off x="3159373" y="4537016"/>
            <a:ext cx="19446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30" name="Line 34"/>
          <p:cNvSpPr>
            <a:spLocks noChangeShapeType="1"/>
          </p:cNvSpPr>
          <p:nvPr/>
        </p:nvSpPr>
        <p:spPr bwMode="auto">
          <a:xfrm>
            <a:off x="3087935" y="4968816"/>
            <a:ext cx="19446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31" name="Line 35"/>
          <p:cNvSpPr>
            <a:spLocks noChangeShapeType="1"/>
          </p:cNvSpPr>
          <p:nvPr/>
        </p:nvSpPr>
        <p:spPr bwMode="auto">
          <a:xfrm>
            <a:off x="3880098" y="4033778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32" name="Line 36"/>
          <p:cNvSpPr>
            <a:spLocks noChangeShapeType="1"/>
          </p:cNvSpPr>
          <p:nvPr/>
        </p:nvSpPr>
        <p:spPr bwMode="auto">
          <a:xfrm>
            <a:off x="3159373" y="4465578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33" name="Line 37"/>
          <p:cNvSpPr>
            <a:spLocks noChangeShapeType="1"/>
          </p:cNvSpPr>
          <p:nvPr/>
        </p:nvSpPr>
        <p:spPr bwMode="auto">
          <a:xfrm>
            <a:off x="5104060" y="4465578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34" name="Line 38"/>
          <p:cNvSpPr>
            <a:spLocks noChangeShapeType="1"/>
          </p:cNvSpPr>
          <p:nvPr/>
        </p:nvSpPr>
        <p:spPr bwMode="auto">
          <a:xfrm>
            <a:off x="5032623" y="4897378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35" name="Line 39"/>
          <p:cNvSpPr>
            <a:spLocks noChangeShapeType="1"/>
          </p:cNvSpPr>
          <p:nvPr/>
        </p:nvSpPr>
        <p:spPr bwMode="auto">
          <a:xfrm>
            <a:off x="3087935" y="4897378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36" name="Rectangle 40"/>
          <p:cNvSpPr>
            <a:spLocks noChangeArrowheads="1"/>
          </p:cNvSpPr>
          <p:nvPr/>
        </p:nvSpPr>
        <p:spPr bwMode="auto">
          <a:xfrm>
            <a:off x="3880098" y="4394141"/>
            <a:ext cx="144462" cy="1444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0937" name="Rectangle 41"/>
          <p:cNvSpPr>
            <a:spLocks noChangeArrowheads="1"/>
          </p:cNvSpPr>
          <p:nvPr/>
        </p:nvSpPr>
        <p:spPr bwMode="auto">
          <a:xfrm>
            <a:off x="3880098" y="4825941"/>
            <a:ext cx="144462" cy="1444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0938" name="WordArt 42"/>
          <p:cNvSpPr>
            <a:spLocks noChangeArrowheads="1" noChangeShapeType="1" noTextEdit="1"/>
          </p:cNvSpPr>
          <p:nvPr/>
        </p:nvSpPr>
        <p:spPr bwMode="auto">
          <a:xfrm>
            <a:off x="3087935" y="4105216"/>
            <a:ext cx="179388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80939" name="WordArt 43"/>
          <p:cNvSpPr>
            <a:spLocks noChangeArrowheads="1" noChangeShapeType="1" noTextEdit="1"/>
          </p:cNvSpPr>
          <p:nvPr/>
        </p:nvSpPr>
        <p:spPr bwMode="auto">
          <a:xfrm>
            <a:off x="4959598" y="4176653"/>
            <a:ext cx="179387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В</a:t>
            </a:r>
          </a:p>
        </p:txBody>
      </p:sp>
      <p:sp>
        <p:nvSpPr>
          <p:cNvPr id="80940" name="WordArt 44"/>
          <p:cNvSpPr>
            <a:spLocks noChangeArrowheads="1" noChangeShapeType="1" noTextEdit="1"/>
          </p:cNvSpPr>
          <p:nvPr/>
        </p:nvSpPr>
        <p:spPr bwMode="auto">
          <a:xfrm>
            <a:off x="2943473" y="4681478"/>
            <a:ext cx="179387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С</a:t>
            </a:r>
          </a:p>
        </p:txBody>
      </p:sp>
      <p:sp>
        <p:nvSpPr>
          <p:cNvPr id="80941" name="WordArt 45"/>
          <p:cNvSpPr>
            <a:spLocks noChangeArrowheads="1" noChangeShapeType="1" noTextEdit="1"/>
          </p:cNvSpPr>
          <p:nvPr/>
        </p:nvSpPr>
        <p:spPr bwMode="auto">
          <a:xfrm>
            <a:off x="4743698" y="4681478"/>
            <a:ext cx="179387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D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80942" name="WordArt 46"/>
          <p:cNvSpPr>
            <a:spLocks noChangeArrowheads="1" noChangeShapeType="1" noTextEdit="1"/>
          </p:cNvSpPr>
          <p:nvPr/>
        </p:nvSpPr>
        <p:spPr bwMode="auto">
          <a:xfrm>
            <a:off x="2943473" y="4681478"/>
            <a:ext cx="179387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С</a:t>
            </a:r>
          </a:p>
        </p:txBody>
      </p:sp>
      <p:sp>
        <p:nvSpPr>
          <p:cNvPr id="80943" name="WordArt 47"/>
          <p:cNvSpPr>
            <a:spLocks noChangeArrowheads="1" noChangeShapeType="1" noTextEdit="1"/>
          </p:cNvSpPr>
          <p:nvPr/>
        </p:nvSpPr>
        <p:spPr bwMode="auto">
          <a:xfrm>
            <a:off x="3951535" y="5113278"/>
            <a:ext cx="142875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b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80944" name="Oval 48"/>
          <p:cNvSpPr>
            <a:spLocks noChangeArrowheads="1"/>
          </p:cNvSpPr>
          <p:nvPr/>
        </p:nvSpPr>
        <p:spPr bwMode="auto">
          <a:xfrm>
            <a:off x="3159373" y="5473641"/>
            <a:ext cx="576262" cy="576262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0945" name="WordArt 49"/>
          <p:cNvSpPr>
            <a:spLocks noChangeArrowheads="1" noChangeShapeType="1" noTextEdit="1"/>
          </p:cNvSpPr>
          <p:nvPr/>
        </p:nvSpPr>
        <p:spPr bwMode="auto">
          <a:xfrm>
            <a:off x="3303835" y="5618103"/>
            <a:ext cx="323850" cy="3333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В</a:t>
            </a:r>
          </a:p>
        </p:txBody>
      </p:sp>
      <p:sp>
        <p:nvSpPr>
          <p:cNvPr id="80946" name="Line 50"/>
          <p:cNvSpPr>
            <a:spLocks noChangeShapeType="1"/>
          </p:cNvSpPr>
          <p:nvPr/>
        </p:nvSpPr>
        <p:spPr bwMode="auto">
          <a:xfrm flipV="1">
            <a:off x="6616948" y="2809816"/>
            <a:ext cx="20161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47" name="Line 51"/>
          <p:cNvSpPr>
            <a:spLocks noChangeShapeType="1"/>
          </p:cNvSpPr>
          <p:nvPr/>
        </p:nvSpPr>
        <p:spPr bwMode="auto">
          <a:xfrm>
            <a:off x="6472485" y="3889316"/>
            <a:ext cx="2016125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48" name="Line 52"/>
          <p:cNvSpPr>
            <a:spLocks noChangeShapeType="1"/>
          </p:cNvSpPr>
          <p:nvPr/>
        </p:nvSpPr>
        <p:spPr bwMode="auto">
          <a:xfrm>
            <a:off x="6472485" y="3817878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49" name="Line 53"/>
          <p:cNvSpPr>
            <a:spLocks noChangeShapeType="1"/>
          </p:cNvSpPr>
          <p:nvPr/>
        </p:nvSpPr>
        <p:spPr bwMode="auto">
          <a:xfrm>
            <a:off x="8488610" y="4178241"/>
            <a:ext cx="0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50" name="Line 54"/>
          <p:cNvSpPr>
            <a:spLocks noChangeShapeType="1"/>
          </p:cNvSpPr>
          <p:nvPr/>
        </p:nvSpPr>
        <p:spPr bwMode="auto">
          <a:xfrm>
            <a:off x="8633073" y="2738378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51" name="Line 55"/>
          <p:cNvSpPr>
            <a:spLocks noChangeShapeType="1"/>
          </p:cNvSpPr>
          <p:nvPr/>
        </p:nvSpPr>
        <p:spPr bwMode="auto">
          <a:xfrm>
            <a:off x="6616948" y="3457516"/>
            <a:ext cx="0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952" name="WordArt 56"/>
          <p:cNvSpPr>
            <a:spLocks noChangeArrowheads="1" noChangeShapeType="1" noTextEdit="1"/>
          </p:cNvSpPr>
          <p:nvPr/>
        </p:nvSpPr>
        <p:spPr bwMode="auto">
          <a:xfrm>
            <a:off x="6472485" y="3097153"/>
            <a:ext cx="179388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80953" name="WordArt 57"/>
          <p:cNvSpPr>
            <a:spLocks noChangeArrowheads="1" noChangeShapeType="1" noTextEdit="1"/>
          </p:cNvSpPr>
          <p:nvPr/>
        </p:nvSpPr>
        <p:spPr bwMode="auto">
          <a:xfrm>
            <a:off x="8417173" y="2520891"/>
            <a:ext cx="179387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В</a:t>
            </a:r>
          </a:p>
        </p:txBody>
      </p:sp>
      <p:sp>
        <p:nvSpPr>
          <p:cNvPr id="80954" name="WordArt 58"/>
          <p:cNvSpPr>
            <a:spLocks noChangeArrowheads="1" noChangeShapeType="1" noTextEdit="1"/>
          </p:cNvSpPr>
          <p:nvPr/>
        </p:nvSpPr>
        <p:spPr bwMode="auto">
          <a:xfrm>
            <a:off x="6401048" y="4033778"/>
            <a:ext cx="179387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С</a:t>
            </a:r>
          </a:p>
        </p:txBody>
      </p:sp>
      <p:sp>
        <p:nvSpPr>
          <p:cNvPr id="80955" name="WordArt 59"/>
          <p:cNvSpPr>
            <a:spLocks noChangeArrowheads="1" noChangeShapeType="1" noTextEdit="1"/>
          </p:cNvSpPr>
          <p:nvPr/>
        </p:nvSpPr>
        <p:spPr bwMode="auto">
          <a:xfrm>
            <a:off x="8272710" y="4394141"/>
            <a:ext cx="179388" cy="215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D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80956" name="Oval 60"/>
          <p:cNvSpPr>
            <a:spLocks noChangeArrowheads="1"/>
          </p:cNvSpPr>
          <p:nvPr/>
        </p:nvSpPr>
        <p:spPr bwMode="auto">
          <a:xfrm>
            <a:off x="7193210" y="4610041"/>
            <a:ext cx="576263" cy="576262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0957" name="WordArt 61"/>
          <p:cNvSpPr>
            <a:spLocks noChangeArrowheads="1" noChangeShapeType="1" noTextEdit="1"/>
          </p:cNvSpPr>
          <p:nvPr/>
        </p:nvSpPr>
        <p:spPr bwMode="auto">
          <a:xfrm>
            <a:off x="7337673" y="4754503"/>
            <a:ext cx="323850" cy="3333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atin typeface="Times New Roman"/>
                <a:cs typeface="Times New Roman"/>
              </a:rPr>
              <a:t>Г</a:t>
            </a:r>
          </a:p>
        </p:txBody>
      </p:sp>
      <p:sp>
        <p:nvSpPr>
          <p:cNvPr id="80958" name="WordArt 62"/>
          <p:cNvSpPr>
            <a:spLocks noChangeArrowheads="1" noChangeShapeType="1" noTextEdit="1"/>
          </p:cNvSpPr>
          <p:nvPr/>
        </p:nvSpPr>
        <p:spPr bwMode="auto">
          <a:xfrm rot="281283">
            <a:off x="279648" y="3386078"/>
            <a:ext cx="206375" cy="261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atin typeface="Times New Roman"/>
                <a:cs typeface="Times New Roman"/>
              </a:rPr>
              <a:t>a</a:t>
            </a:r>
            <a:endParaRPr lang="ru-RU" sz="3600" kern="10">
              <a:latin typeface="Times New Roman"/>
              <a:cs typeface="Times New Roman"/>
            </a:endParaRPr>
          </a:p>
        </p:txBody>
      </p:sp>
      <p:sp>
        <p:nvSpPr>
          <p:cNvPr id="60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61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62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7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5590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0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0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0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8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0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0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0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0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0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0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0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0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0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0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0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0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0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0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0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80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0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0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0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80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0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0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80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80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80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80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0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0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0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80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8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8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8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8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8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80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8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80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80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1" grpId="0" animBg="1"/>
      <p:bldP spid="80903" grpId="0" animBg="1"/>
      <p:bldP spid="80904" grpId="0" animBg="1"/>
      <p:bldP spid="80905" grpId="0" animBg="1"/>
      <p:bldP spid="80906" grpId="0" animBg="1"/>
      <p:bldP spid="80907" grpId="0" animBg="1"/>
      <p:bldP spid="80908" grpId="0" animBg="1"/>
      <p:bldP spid="80909" grpId="0" animBg="1"/>
      <p:bldP spid="80910" grpId="0" animBg="1"/>
      <p:bldP spid="80911" grpId="0" animBg="1"/>
      <p:bldP spid="80912" grpId="0" animBg="1"/>
      <p:bldP spid="80913" grpId="0" animBg="1"/>
      <p:bldP spid="80914" grpId="0" animBg="1"/>
      <p:bldP spid="80915" grpId="0" animBg="1"/>
      <p:bldP spid="80916" grpId="0" animBg="1"/>
      <p:bldP spid="80917" grpId="0" animBg="1"/>
      <p:bldP spid="80918" grpId="0" animBg="1"/>
      <p:bldP spid="80919" grpId="0" animBg="1"/>
      <p:bldP spid="80920" grpId="0" animBg="1"/>
      <p:bldP spid="80921" grpId="0" animBg="1"/>
      <p:bldP spid="80922" grpId="0" animBg="1"/>
      <p:bldP spid="80923" grpId="0" animBg="1"/>
      <p:bldP spid="80924" grpId="0" animBg="1"/>
      <p:bldP spid="80925" grpId="0" animBg="1"/>
      <p:bldP spid="80926" grpId="0" animBg="1"/>
      <p:bldP spid="80927" grpId="0" animBg="1"/>
      <p:bldP spid="80928" grpId="0" animBg="1"/>
      <p:bldP spid="80929" grpId="0" animBg="1"/>
      <p:bldP spid="80930" grpId="0" animBg="1"/>
      <p:bldP spid="80931" grpId="0" animBg="1"/>
      <p:bldP spid="80932" grpId="0" animBg="1"/>
      <p:bldP spid="80933" grpId="0" animBg="1"/>
      <p:bldP spid="80934" grpId="0" animBg="1"/>
      <p:bldP spid="80935" grpId="0" animBg="1"/>
      <p:bldP spid="80936" grpId="0" animBg="1"/>
      <p:bldP spid="80937" grpId="0" animBg="1"/>
      <p:bldP spid="80938" grpId="0" animBg="1"/>
      <p:bldP spid="80939" grpId="0" animBg="1"/>
      <p:bldP spid="80940" grpId="0" animBg="1"/>
      <p:bldP spid="80941" grpId="0" animBg="1"/>
      <p:bldP spid="80942" grpId="0" animBg="1"/>
      <p:bldP spid="80943" grpId="0" animBg="1"/>
      <p:bldP spid="80944" grpId="0" animBg="1"/>
      <p:bldP spid="80945" grpId="0" animBg="1"/>
      <p:bldP spid="80946" grpId="0" animBg="1"/>
      <p:bldP spid="80947" grpId="0" animBg="1"/>
      <p:bldP spid="80948" grpId="0" animBg="1"/>
      <p:bldP spid="80949" grpId="0" animBg="1"/>
      <p:bldP spid="80950" grpId="0" animBg="1"/>
      <p:bldP spid="80951" grpId="0" animBg="1"/>
      <p:bldP spid="80952" grpId="0" animBg="1"/>
      <p:bldP spid="80953" grpId="0" animBg="1"/>
      <p:bldP spid="80954" grpId="0" animBg="1"/>
      <p:bldP spid="80955" grpId="0" animBg="1"/>
      <p:bldP spid="80956" grpId="0" animBg="1"/>
      <p:bldP spid="80957" grpId="0" animBg="1"/>
      <p:bldP spid="809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143000"/>
          </a:xfrm>
        </p:spPr>
        <p:txBody>
          <a:bodyPr/>
          <a:lstStyle/>
          <a:p>
            <a:pPr algn="l" eaLnBrk="1" hangingPunct="1"/>
            <a:r>
              <a:rPr lang="ru-RU" altLang="ru-RU" sz="3200" b="1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Каково взаимное расположение отрезков АВ, СР, МК ?</a:t>
            </a:r>
          </a:p>
        </p:txBody>
      </p:sp>
      <p:sp>
        <p:nvSpPr>
          <p:cNvPr id="6148" name="Line 5"/>
          <p:cNvSpPr>
            <a:spLocks noChangeShapeType="1"/>
          </p:cNvSpPr>
          <p:nvPr/>
        </p:nvSpPr>
        <p:spPr bwMode="auto">
          <a:xfrm flipH="1">
            <a:off x="4402138" y="1524000"/>
            <a:ext cx="2514600" cy="25146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ru-RU"/>
          </a:p>
        </p:txBody>
      </p:sp>
      <p:sp>
        <p:nvSpPr>
          <p:cNvPr id="6149" name="Line 6"/>
          <p:cNvSpPr>
            <a:spLocks noChangeShapeType="1"/>
          </p:cNvSpPr>
          <p:nvPr/>
        </p:nvSpPr>
        <p:spPr bwMode="auto">
          <a:xfrm flipH="1">
            <a:off x="5849938" y="1905000"/>
            <a:ext cx="2514600" cy="25146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ru-RU"/>
          </a:p>
        </p:txBody>
      </p:sp>
      <p:sp>
        <p:nvSpPr>
          <p:cNvPr id="6150" name="Line 7"/>
          <p:cNvSpPr>
            <a:spLocks noChangeShapeType="1"/>
          </p:cNvSpPr>
          <p:nvPr/>
        </p:nvSpPr>
        <p:spPr bwMode="auto">
          <a:xfrm flipH="1">
            <a:off x="5392738" y="3276600"/>
            <a:ext cx="2514600" cy="25146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ru-RU"/>
          </a:p>
        </p:txBody>
      </p:sp>
      <p:sp>
        <p:nvSpPr>
          <p:cNvPr id="6151" name="Oval 8"/>
          <p:cNvSpPr>
            <a:spLocks noChangeArrowheads="1"/>
          </p:cNvSpPr>
          <p:nvPr/>
        </p:nvSpPr>
        <p:spPr bwMode="auto">
          <a:xfrm flipH="1" flipV="1">
            <a:off x="6230938" y="2133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2" name="Oval 9"/>
          <p:cNvSpPr>
            <a:spLocks noChangeArrowheads="1"/>
          </p:cNvSpPr>
          <p:nvPr/>
        </p:nvSpPr>
        <p:spPr bwMode="auto">
          <a:xfrm flipH="1" flipV="1">
            <a:off x="5087938" y="3276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3" name="Oval 10"/>
          <p:cNvSpPr>
            <a:spLocks noChangeArrowheads="1"/>
          </p:cNvSpPr>
          <p:nvPr/>
        </p:nvSpPr>
        <p:spPr bwMode="auto">
          <a:xfrm flipH="1" flipV="1">
            <a:off x="7831138" y="2362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4" name="Oval 11"/>
          <p:cNvSpPr>
            <a:spLocks noChangeArrowheads="1"/>
          </p:cNvSpPr>
          <p:nvPr/>
        </p:nvSpPr>
        <p:spPr bwMode="auto">
          <a:xfrm flipH="1" flipV="1">
            <a:off x="6764338" y="3429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5" name="Oval 12"/>
          <p:cNvSpPr>
            <a:spLocks noChangeArrowheads="1"/>
          </p:cNvSpPr>
          <p:nvPr/>
        </p:nvSpPr>
        <p:spPr bwMode="auto">
          <a:xfrm flipH="1" flipV="1">
            <a:off x="7526338" y="358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6" name="Oval 13"/>
          <p:cNvSpPr>
            <a:spLocks noChangeArrowheads="1"/>
          </p:cNvSpPr>
          <p:nvPr/>
        </p:nvSpPr>
        <p:spPr bwMode="auto">
          <a:xfrm flipH="1" flipV="1">
            <a:off x="6535738" y="4572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7" name="Text Box 14"/>
          <p:cNvSpPr txBox="1">
            <a:spLocks noChangeArrowheads="1"/>
          </p:cNvSpPr>
          <p:nvPr/>
        </p:nvSpPr>
        <p:spPr bwMode="auto">
          <a:xfrm>
            <a:off x="4767263" y="28606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/>
              <a:t>А</a:t>
            </a:r>
          </a:p>
        </p:txBody>
      </p:sp>
      <p:sp>
        <p:nvSpPr>
          <p:cNvPr id="6158" name="Text Box 15"/>
          <p:cNvSpPr txBox="1">
            <a:spLocks noChangeArrowheads="1"/>
          </p:cNvSpPr>
          <p:nvPr/>
        </p:nvSpPr>
        <p:spPr bwMode="auto">
          <a:xfrm>
            <a:off x="6138863" y="171767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/>
              <a:t>В</a:t>
            </a:r>
          </a:p>
        </p:txBody>
      </p:sp>
      <p:sp>
        <p:nvSpPr>
          <p:cNvPr id="6159" name="Text Box 16"/>
          <p:cNvSpPr txBox="1">
            <a:spLocks noChangeArrowheads="1"/>
          </p:cNvSpPr>
          <p:nvPr/>
        </p:nvSpPr>
        <p:spPr bwMode="auto">
          <a:xfrm>
            <a:off x="6443663" y="286067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/>
              <a:t>С</a:t>
            </a:r>
          </a:p>
        </p:txBody>
      </p:sp>
      <p:sp>
        <p:nvSpPr>
          <p:cNvPr id="6160" name="Text Box 17"/>
          <p:cNvSpPr txBox="1">
            <a:spLocks noChangeArrowheads="1"/>
          </p:cNvSpPr>
          <p:nvPr/>
        </p:nvSpPr>
        <p:spPr bwMode="auto">
          <a:xfrm>
            <a:off x="7662863" y="1870075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dirty="0" smtClean="0"/>
              <a:t>Р</a:t>
            </a:r>
            <a:endParaRPr lang="ru-RU" altLang="ru-RU" dirty="0"/>
          </a:p>
        </p:txBody>
      </p:sp>
      <p:sp>
        <p:nvSpPr>
          <p:cNvPr id="6161" name="Text Box 18"/>
          <p:cNvSpPr txBox="1">
            <a:spLocks noChangeArrowheads="1"/>
          </p:cNvSpPr>
          <p:nvPr/>
        </p:nvSpPr>
        <p:spPr bwMode="auto">
          <a:xfrm>
            <a:off x="6443663" y="4689475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/>
              <a:t>М</a:t>
            </a:r>
          </a:p>
        </p:txBody>
      </p:sp>
      <p:sp>
        <p:nvSpPr>
          <p:cNvPr id="6162" name="Text Box 19"/>
          <p:cNvSpPr txBox="1">
            <a:spLocks noChangeArrowheads="1"/>
          </p:cNvSpPr>
          <p:nvPr/>
        </p:nvSpPr>
        <p:spPr bwMode="auto">
          <a:xfrm>
            <a:off x="7510463" y="369887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/>
              <a:t>К</a:t>
            </a:r>
          </a:p>
        </p:txBody>
      </p:sp>
      <p:sp>
        <p:nvSpPr>
          <p:cNvPr id="19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20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21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8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511623" y="1628801"/>
            <a:ext cx="3977654" cy="2527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ru-RU" sz="32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Дайте определение параллельных отрезков и параллельных лучей</a:t>
            </a:r>
            <a:endParaRPr lang="ru-RU" altLang="ru-RU" sz="3200" kern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 bwMode="auto">
          <a:xfrm>
            <a:off x="386556" y="4254959"/>
            <a:ext cx="5272882" cy="634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kern="0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секущая?</a:t>
            </a:r>
            <a:endParaRPr lang="ru-RU" kern="0" dirty="0">
              <a:solidFill>
                <a:srgbClr val="3F3FB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21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23" grpId="0" autoUpdateAnimBg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352928" cy="1296144"/>
          </a:xfrm>
        </p:spPr>
        <p:txBody>
          <a:bodyPr/>
          <a:lstStyle/>
          <a:p>
            <a:r>
              <a:rPr lang="ru-RU" altLang="ru-RU" sz="3200" dirty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Углы, образованные при пересечении двух прямых секущей, называются</a:t>
            </a:r>
            <a:r>
              <a:rPr lang="ru-RU" altLang="ru-RU" sz="3200" dirty="0" smtClean="0">
                <a:solidFill>
                  <a:srgbClr val="3F3F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ru-RU" sz="3200" dirty="0">
              <a:solidFill>
                <a:srgbClr val="3F3FB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644008" y="2420888"/>
            <a:ext cx="3536950" cy="13795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400" dirty="0">
                <a:solidFill>
                  <a:srgbClr val="C73737"/>
                </a:solidFill>
              </a:rPr>
              <a:t>Соответственные:</a:t>
            </a:r>
          </a:p>
          <a:p>
            <a:pPr>
              <a:buFont typeface="Wingdings" pitchFamily="2" charset="2"/>
              <a:buNone/>
            </a:pPr>
            <a:r>
              <a:rPr lang="ru-RU" altLang="ru-RU" sz="2400" dirty="0">
                <a:solidFill>
                  <a:srgbClr val="C73737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altLang="ru-RU" sz="2400" dirty="0">
                <a:solidFill>
                  <a:srgbClr val="C73737"/>
                </a:solidFill>
                <a:latin typeface="Times New Roman" pitchFamily="18" charset="0"/>
                <a:cs typeface="Times New Roman" pitchFamily="18" charset="0"/>
              </a:rPr>
              <a:t> 2 и </a:t>
            </a:r>
            <a:r>
              <a:rPr lang="ru-RU" altLang="ru-RU" sz="2400" dirty="0">
                <a:solidFill>
                  <a:srgbClr val="C73737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altLang="ru-RU" sz="2400" dirty="0">
                <a:solidFill>
                  <a:srgbClr val="C73737"/>
                </a:solidFill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ru-RU" altLang="ru-RU" sz="2400" dirty="0">
                <a:solidFill>
                  <a:srgbClr val="C73737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altLang="ru-RU" sz="2400" dirty="0">
                <a:solidFill>
                  <a:srgbClr val="C73737"/>
                </a:solidFill>
                <a:latin typeface="Times New Roman" pitchFamily="18" charset="0"/>
                <a:cs typeface="Times New Roman" pitchFamily="18" charset="0"/>
              </a:rPr>
              <a:t> 3 и </a:t>
            </a:r>
            <a:r>
              <a:rPr lang="ru-RU" altLang="ru-RU" sz="2400" dirty="0">
                <a:solidFill>
                  <a:srgbClr val="C73737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altLang="ru-RU" sz="2400" dirty="0">
                <a:solidFill>
                  <a:srgbClr val="C73737"/>
                </a:solidFill>
                <a:latin typeface="Times New Roman" pitchFamily="18" charset="0"/>
                <a:cs typeface="Times New Roman" pitchFamily="18" charset="0"/>
              </a:rPr>
              <a:t> 7, </a:t>
            </a:r>
          </a:p>
          <a:p>
            <a:pPr>
              <a:buFont typeface="Wingdings" pitchFamily="2" charset="2"/>
              <a:buNone/>
            </a:pPr>
            <a:r>
              <a:rPr lang="ru-RU" altLang="ru-RU" sz="2400" dirty="0">
                <a:solidFill>
                  <a:srgbClr val="C73737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altLang="ru-RU" sz="2400" dirty="0">
                <a:solidFill>
                  <a:srgbClr val="C73737"/>
                </a:solidFill>
                <a:latin typeface="Times New Roman" pitchFamily="18" charset="0"/>
                <a:cs typeface="Times New Roman" pitchFamily="18" charset="0"/>
              </a:rPr>
              <a:t> 1 и </a:t>
            </a:r>
            <a:r>
              <a:rPr lang="ru-RU" altLang="ru-RU" sz="2400" dirty="0">
                <a:solidFill>
                  <a:srgbClr val="C73737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altLang="ru-RU" sz="2400" dirty="0">
                <a:solidFill>
                  <a:srgbClr val="C73737"/>
                </a:solidFill>
                <a:latin typeface="Times New Roman" pitchFamily="18" charset="0"/>
                <a:cs typeface="Times New Roman" pitchFamily="18" charset="0"/>
              </a:rPr>
              <a:t> 5, </a:t>
            </a:r>
            <a:r>
              <a:rPr lang="ru-RU" altLang="ru-RU" sz="2400" dirty="0">
                <a:solidFill>
                  <a:srgbClr val="C73737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altLang="ru-RU" sz="2400" dirty="0">
                <a:solidFill>
                  <a:srgbClr val="C73737"/>
                </a:solidFill>
                <a:latin typeface="Times New Roman" pitchFamily="18" charset="0"/>
                <a:cs typeface="Times New Roman" pitchFamily="18" charset="0"/>
              </a:rPr>
              <a:t> 4 и </a:t>
            </a:r>
            <a:r>
              <a:rPr lang="ru-RU" altLang="ru-RU" sz="2400" dirty="0">
                <a:solidFill>
                  <a:srgbClr val="C73737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altLang="ru-RU" sz="2400" dirty="0">
                <a:solidFill>
                  <a:srgbClr val="C73737"/>
                </a:solidFill>
                <a:latin typeface="Times New Roman" pitchFamily="18" charset="0"/>
                <a:cs typeface="Times New Roman" pitchFamily="18" charset="0"/>
              </a:rPr>
              <a:t> 8.</a:t>
            </a:r>
          </a:p>
          <a:p>
            <a:pPr>
              <a:buFont typeface="Wingdings" pitchFamily="2" charset="2"/>
              <a:buNone/>
            </a:pPr>
            <a:endParaRPr lang="ru-RU" altLang="ru-RU" sz="2400" dirty="0">
              <a:solidFill>
                <a:srgbClr val="C73737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412776"/>
            <a:ext cx="3867150" cy="11223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400" dirty="0">
                <a:solidFill>
                  <a:srgbClr val="7030A0"/>
                </a:solidFill>
              </a:rPr>
              <a:t>Накрест лежащие:</a:t>
            </a:r>
          </a:p>
          <a:p>
            <a:pPr>
              <a:buFont typeface="Wingdings" pitchFamily="2" charset="2"/>
              <a:buNone/>
            </a:pPr>
            <a:r>
              <a:rPr lang="ru-RU" alt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alt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3 и </a:t>
            </a:r>
            <a:r>
              <a:rPr lang="ru-RU" alt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alt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5, </a:t>
            </a:r>
            <a:r>
              <a:rPr lang="ru-RU" alt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alt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4 и </a:t>
            </a:r>
            <a:r>
              <a:rPr lang="ru-RU" alt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alt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6.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4716016" y="3861048"/>
            <a:ext cx="33131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dirty="0">
                <a:solidFill>
                  <a:schemeClr val="accent1">
                    <a:lumMod val="25000"/>
                  </a:schemeClr>
                </a:solidFill>
              </a:rPr>
              <a:t>Внутренние односторонние: </a:t>
            </a:r>
          </a:p>
          <a:p>
            <a:r>
              <a:rPr lang="ru-RU" altLang="ru-RU" sz="1800" dirty="0">
                <a:solidFill>
                  <a:schemeClr val="accent1">
                    <a:lumMod val="25000"/>
                  </a:schemeClr>
                </a:solidFill>
                <a:latin typeface="Arial" charset="0"/>
                <a:sym typeface="Symbol" pitchFamily="18" charset="2"/>
              </a:rPr>
              <a:t></a:t>
            </a:r>
            <a:r>
              <a:rPr lang="ru-RU" altLang="ru-RU" sz="1800" dirty="0">
                <a:solidFill>
                  <a:schemeClr val="accent1">
                    <a:lumMod val="25000"/>
                  </a:schemeClr>
                </a:solidFill>
                <a:latin typeface="Arial" charset="0"/>
              </a:rPr>
              <a:t> </a:t>
            </a:r>
            <a:r>
              <a:rPr lang="ru-RU" altLang="ru-RU" sz="2400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</a:rPr>
              <a:t>4 и </a:t>
            </a:r>
            <a:r>
              <a:rPr lang="ru-RU" altLang="ru-RU" sz="1800" dirty="0">
                <a:solidFill>
                  <a:schemeClr val="accent1">
                    <a:lumMod val="25000"/>
                  </a:schemeClr>
                </a:solidFill>
                <a:latin typeface="Arial" charset="0"/>
                <a:sym typeface="Symbol" pitchFamily="18" charset="2"/>
              </a:rPr>
              <a:t></a:t>
            </a:r>
            <a:r>
              <a:rPr lang="ru-RU" altLang="ru-RU" sz="1800" dirty="0">
                <a:solidFill>
                  <a:schemeClr val="accent1">
                    <a:lumMod val="25000"/>
                  </a:schemeClr>
                </a:solidFill>
                <a:latin typeface="Arial" charset="0"/>
              </a:rPr>
              <a:t> </a:t>
            </a:r>
            <a:r>
              <a:rPr lang="ru-RU" altLang="ru-RU" sz="2400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</a:rPr>
              <a:t>5, </a:t>
            </a:r>
            <a:r>
              <a:rPr lang="ru-RU" altLang="ru-RU" sz="1800" dirty="0">
                <a:solidFill>
                  <a:schemeClr val="accent1">
                    <a:lumMod val="25000"/>
                  </a:schemeClr>
                </a:solidFill>
                <a:latin typeface="Arial" charset="0"/>
                <a:sym typeface="Symbol" pitchFamily="18" charset="2"/>
              </a:rPr>
              <a:t></a:t>
            </a:r>
            <a:r>
              <a:rPr lang="ru-RU" altLang="ru-RU" sz="1800" dirty="0">
                <a:solidFill>
                  <a:schemeClr val="accent1">
                    <a:lumMod val="25000"/>
                  </a:schemeClr>
                </a:solidFill>
                <a:latin typeface="Arial" charset="0"/>
              </a:rPr>
              <a:t> </a:t>
            </a:r>
            <a:r>
              <a:rPr lang="ru-RU" altLang="ru-RU" sz="2400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</a:rPr>
              <a:t>3 и </a:t>
            </a:r>
            <a:r>
              <a:rPr lang="ru-RU" altLang="ru-RU" sz="1800" dirty="0">
                <a:solidFill>
                  <a:schemeClr val="accent1">
                    <a:lumMod val="25000"/>
                  </a:schemeClr>
                </a:solidFill>
                <a:latin typeface="Arial" charset="0"/>
                <a:sym typeface="Symbol" pitchFamily="18" charset="2"/>
              </a:rPr>
              <a:t></a:t>
            </a:r>
            <a:r>
              <a:rPr lang="ru-RU" altLang="ru-RU" sz="1800" dirty="0">
                <a:solidFill>
                  <a:schemeClr val="accent1">
                    <a:lumMod val="25000"/>
                  </a:schemeClr>
                </a:solidFill>
                <a:latin typeface="Arial" charset="0"/>
              </a:rPr>
              <a:t> </a:t>
            </a:r>
            <a:r>
              <a:rPr lang="ru-RU" altLang="ru-RU" sz="2400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</a:rPr>
              <a:t>6.</a:t>
            </a:r>
          </a:p>
        </p:txBody>
      </p:sp>
      <p:graphicFrame>
        <p:nvGraphicFramePr>
          <p:cNvPr id="6160" name="Object 16"/>
          <p:cNvGraphicFramePr>
            <a:graphicFrameLocks noChangeAspect="1"/>
          </p:cNvGraphicFramePr>
          <p:nvPr/>
        </p:nvGraphicFramePr>
        <p:xfrm>
          <a:off x="250825" y="2349500"/>
          <a:ext cx="4103688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Точечный рисунок" r:id="rId3" imgW="2771429" imgH="1619476" progId="Paint.Picture">
                  <p:embed/>
                </p:oleObj>
              </mc:Choice>
              <mc:Fallback>
                <p:oleObj name="Точечный рисунок" r:id="rId3" imgW="2771429" imgH="161947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349500"/>
                        <a:ext cx="4103688" cy="266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Дата 3"/>
          <p:cNvSpPr txBox="1">
            <a:spLocks noGrp="1"/>
          </p:cNvSpPr>
          <p:nvPr/>
        </p:nvSpPr>
        <p:spPr>
          <a:xfrm>
            <a:off x="395288" y="6165850"/>
            <a:ext cx="1223962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14BCE0AF-F47D-4B18-8FB2-0DDC98E2DA45}" type="datetime1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>
                <a:defRPr/>
              </a:pPr>
              <a:t>16.12.2014</a:t>
            </a:fld>
            <a:endParaRPr lang="ru-RU" sz="1200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8" name="Rectangle 53"/>
          <p:cNvSpPr>
            <a:spLocks noChangeArrowheads="1"/>
          </p:cNvSpPr>
          <p:nvPr/>
        </p:nvSpPr>
        <p:spPr bwMode="auto">
          <a:xfrm>
            <a:off x="3276600" y="6248400"/>
            <a:ext cx="24495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000" b="1" i="1">
                <a:solidFill>
                  <a:prstClr val="white">
                    <a:lumMod val="50000"/>
                  </a:prstClr>
                </a:solidFill>
                <a:cs typeface="Arial" charset="0"/>
              </a:rPr>
              <a:t>Логинова Н.В.   МБОУ «СОШ №16»</a:t>
            </a:r>
            <a:endParaRPr lang="ru-RU" altLang="ru-RU" sz="1000" b="1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sp>
        <p:nvSpPr>
          <p:cNvPr id="9" name="Номер слайда 4"/>
          <p:cNvSpPr txBox="1">
            <a:spLocks noGrp="1"/>
          </p:cNvSpPr>
          <p:nvPr/>
        </p:nvSpPr>
        <p:spPr>
          <a:xfrm>
            <a:off x="8001000" y="6248400"/>
            <a:ext cx="73025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CB9AEAC-996B-4342-841E-59917E2D8277}" type="slidenum">
              <a:rPr lang="ru-RU" sz="1200">
                <a:solidFill>
                  <a:prstClr val="white">
                    <a:lumMod val="50000"/>
                  </a:prstClr>
                </a:solidFill>
                <a:cs typeface="Arial" charset="0"/>
              </a:rPr>
              <a:pPr algn="r">
                <a:defRPr/>
              </a:pPr>
              <a:t>9</a:t>
            </a:fld>
            <a:endParaRPr lang="ru-RU" sz="120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319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Палитра">
  <a:themeElements>
    <a:clrScheme name="Палитра 7">
      <a:dk1>
        <a:srgbClr val="000000"/>
      </a:dk1>
      <a:lt1>
        <a:srgbClr val="FFFFFF"/>
      </a:lt1>
      <a:dk2>
        <a:srgbClr val="0066FF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7">
        <a:dk1>
          <a:srgbClr val="000000"/>
        </a:dk1>
        <a:lt1>
          <a:srgbClr val="FFFFFF"/>
        </a:lt1>
        <a:dk2>
          <a:srgbClr val="0066FF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Палитра">
  <a:themeElements>
    <a:clrScheme name="Палитра 7">
      <a:dk1>
        <a:srgbClr val="000000"/>
      </a:dk1>
      <a:lt1>
        <a:srgbClr val="FFFFFF"/>
      </a:lt1>
      <a:dk2>
        <a:srgbClr val="0066FF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7">
        <a:dk1>
          <a:srgbClr val="000000"/>
        </a:dk1>
        <a:lt1>
          <a:srgbClr val="FFFFFF"/>
        </a:lt1>
        <a:dk2>
          <a:srgbClr val="0066FF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Палитра">
  <a:themeElements>
    <a:clrScheme name="Палитра 7">
      <a:dk1>
        <a:srgbClr val="000000"/>
      </a:dk1>
      <a:lt1>
        <a:srgbClr val="FFFFFF"/>
      </a:lt1>
      <a:dk2>
        <a:srgbClr val="0066FF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7">
        <a:dk1>
          <a:srgbClr val="000000"/>
        </a:dk1>
        <a:lt1>
          <a:srgbClr val="FFFFFF"/>
        </a:lt1>
        <a:dk2>
          <a:srgbClr val="0066FF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1125</Words>
  <Application>Microsoft Office PowerPoint</Application>
  <PresentationFormat>Экран (4:3)</PresentationFormat>
  <Paragraphs>361</Paragraphs>
  <Slides>30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7" baseType="lpstr">
      <vt:lpstr>Тема Office</vt:lpstr>
      <vt:lpstr>Оформление по умолчанию</vt:lpstr>
      <vt:lpstr>Палитра</vt:lpstr>
      <vt:lpstr>1_Палитра</vt:lpstr>
      <vt:lpstr>2_Палитра</vt:lpstr>
      <vt:lpstr>Точечный рисунок</vt:lpstr>
      <vt:lpstr>Формула</vt:lpstr>
      <vt:lpstr>Презентация PowerPoint</vt:lpstr>
      <vt:lpstr>Презентация PowerPoint</vt:lpstr>
      <vt:lpstr>Выбрать рисунки с пересекающимися прямыми.</vt:lpstr>
      <vt:lpstr>Указать номера рисунков, на которых изображены параллельные прямые.</vt:lpstr>
      <vt:lpstr>Презентация PowerPoint</vt:lpstr>
      <vt:lpstr>Презентация PowerPoint</vt:lpstr>
      <vt:lpstr>Указать рисунки, на которых приведены параллельные отрезки.</vt:lpstr>
      <vt:lpstr>Каково взаимное расположение отрезков АВ, СР, МК ?</vt:lpstr>
      <vt:lpstr>Углы, образованные при пересечении двух прямых секущей, называются: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Признаки параллельности двух прямых.</vt:lpstr>
      <vt:lpstr>Презентация PowerPoint</vt:lpstr>
      <vt:lpstr>Задачи на закрепление признаков параллельности прямых на готовых чертежах: </vt:lpstr>
      <vt:lpstr>Задачи на закрепление признаков параллельности прямых на готовых чертежах: </vt:lpstr>
      <vt:lpstr>Задачи на закрепление признаков параллельности прямых на готовых чертежах: </vt:lpstr>
      <vt:lpstr>Задачи на закрепление признаков параллельности прямых на готовых чертежах: </vt:lpstr>
      <vt:lpstr>Задачи на закрепление признаков параллельности прямых на готовых чертежах: </vt:lpstr>
      <vt:lpstr>Презентация PowerPoint</vt:lpstr>
      <vt:lpstr>Презентация PowerPoint</vt:lpstr>
      <vt:lpstr>Презентация PowerPoint</vt:lpstr>
      <vt:lpstr>Презентация PowerPoint</vt:lpstr>
      <vt:lpstr>По данным рисунка найдите угол 1</vt:lpstr>
      <vt:lpstr>Найдите градусную меру каждого угла, изображенного на чертеже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Признак параллельности прямых</dc:title>
  <dc:creator>Нина</dc:creator>
  <cp:lastModifiedBy>Нина</cp:lastModifiedBy>
  <cp:revision>19</cp:revision>
  <dcterms:created xsi:type="dcterms:W3CDTF">2014-12-15T18:07:20Z</dcterms:created>
  <dcterms:modified xsi:type="dcterms:W3CDTF">2014-12-15T22:06:15Z</dcterms:modified>
</cp:coreProperties>
</file>