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349D-F8C8-4798-841B-24D1FEFD220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1588-BCE3-4BBB-B4EB-614C4A0FF8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42860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Условие задачи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1442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Предположим, что мы составляем проект Внедрение бухгалтерской системы для небольшой бухгалтерии, содержащей порядка 10 рабочих мест.</a:t>
            </a:r>
          </a:p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 выполнения:</a:t>
            </a:r>
          </a:p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1. Составление перечня работ;</a:t>
            </a:r>
          </a:p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2. Определение взаимосвязей между работами;</a:t>
            </a:r>
          </a:p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3. Составление сетевого графика работ;</a:t>
            </a:r>
          </a:p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4. Вычисление раннего времени начала работ;</a:t>
            </a:r>
          </a:p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5. Вычисление позднего времени начала работ;</a:t>
            </a:r>
          </a:p>
          <a:p>
            <a:pPr indent="3600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6. Вычисление резерва времени работ.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Этап 7. Нахождение критического пути</a:t>
            </a:r>
            <a:endParaRPr lang="ru-RU" sz="2400" dirty="0" smtClean="0"/>
          </a:p>
          <a:p>
            <a:r>
              <a:rPr lang="ru-RU" sz="2400" dirty="0" smtClean="0"/>
              <a:t>Критический путь состоит из работ с нулевым резервом времени. Обозначим на сетевом графике критический путь пунктирными стрелками. Результат приведен на Рисунке 2.</a:t>
            </a:r>
            <a:endParaRPr lang="ru-RU" sz="2400" dirty="0"/>
          </a:p>
        </p:txBody>
      </p:sp>
      <p:pic>
        <p:nvPicPr>
          <p:cNvPr id="20484" name="Picture 4" descr="&amp;Kcy;&amp;rcy;&amp;icy;&amp;tcy;&amp;icy;&amp;chcy;&amp;iecy;&amp;scy;&amp;kcy;&amp;icy;&amp;jcy; &amp;pcy;&amp;ucy;&amp;tcy;&amp;softcy; &amp;pcy;&amp;rcy;&amp;ocy;&amp;iecy;&amp;kcy;&amp;tcy;&amp;acy; &amp;vcy;&amp;ncy;&amp;iecy;&amp;dcy;&amp;rcy;&amp;iecy;&amp;ncy;&amp;icy;&amp;yacy; &amp;icy;&amp;ncy;&amp;fcy;&amp;ocy;&amp;rcy;&amp;mcy;&amp;acy;&amp;tscy;&amp;icy;&amp;ocy;&amp;ncy;&amp;ncy;&amp;ocy;&amp;jcy; &amp;scy;&amp;icy;&amp;scy;&amp;tcy;&amp;iecy;&amp;mcy;&amp;ycy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71744"/>
            <a:ext cx="7072362" cy="26432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85720" y="5643578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2. Критический путь проекта внедрения информационной системы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5357850"/>
                <a:gridCol w="16859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Название работы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Длительность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Начало проекта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Выбор системы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Приобретение программного обеспечения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Составление проекта сети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Приобретение компьютеров и сетевого оборудования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Обучение администратора и программиста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Монтаж локальной сети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Установка ПО на компьютеры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Установка сетевого ПО, настройка сети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Ввод начальных данных в информационную базу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Обучение персонала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Передача в эксплуатацию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Конец проекта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214290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Этап 1. Составление перечня работ</a:t>
            </a:r>
            <a:endParaRPr lang="ru-RU" sz="2000" dirty="0" smtClean="0"/>
          </a:p>
          <a:p>
            <a:r>
              <a:rPr lang="ru-RU" sz="2000" dirty="0" smtClean="0"/>
              <a:t>В результате анализа выделяем перечень работ по проекту и оцениваем их длительность в днях. Результаты заносим в таблицу.</a:t>
            </a:r>
          </a:p>
          <a:p>
            <a:pPr algn="ctr"/>
            <a:r>
              <a:rPr lang="ru-RU" sz="2000" b="1" i="1" dirty="0" smtClean="0"/>
              <a:t>Таблица 1.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5715040"/>
                <a:gridCol w="19716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Название работы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Предшественники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Начало проекта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Выбор системы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Приобретение программного обеспечения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Составление проекта сети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Приобретение компьютеров и сетевого оборудования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Обучение администратора и программиста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Монтаж локальной сети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4; 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Установка ПО на компьютеры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3; 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Установка сетевого ПО, настройка сети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6; 7; 8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Ввод начальных данных в информационную базу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Обучение персонала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Передача в эксплуатацию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10; 11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Конец проекта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572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Этап 2. Определение взаимосвязей между работами</a:t>
            </a:r>
            <a:endParaRPr lang="ru-RU" sz="2000" dirty="0" smtClean="0"/>
          </a:p>
          <a:p>
            <a:r>
              <a:rPr lang="ru-RU" sz="2000" dirty="0" smtClean="0"/>
              <a:t>Для каждой работы из таблицы 1 требуется установить номера тех работ, до окончания которых она не может быть начата. Результат заносится в таблицу:</a:t>
            </a:r>
          </a:p>
          <a:p>
            <a:pPr algn="ctr"/>
            <a:r>
              <a:rPr lang="ru-RU" sz="2000" b="1" dirty="0" smtClean="0"/>
              <a:t>Таблица 2.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Этап 3. Составление сетевого графика работ</a:t>
            </a:r>
            <a:endParaRPr lang="ru-RU" dirty="0" smtClean="0"/>
          </a:p>
          <a:p>
            <a:r>
              <a:rPr lang="ru-RU" dirty="0" smtClean="0"/>
              <a:t>Каждая из работ Таблицы 2 на сетевом графике обозначается кружком, в который заносится ее номер. Кружки соединяются стрелками. Стрелка соответствует одному из чисел столбца Предшественники и соединяет </a:t>
            </a:r>
            <a:r>
              <a:rPr lang="ru-RU" dirty="0" err="1" smtClean="0"/>
              <a:t>работу-предшественник</a:t>
            </a:r>
            <a:r>
              <a:rPr lang="ru-RU" dirty="0" smtClean="0"/>
              <a:t> с работой-последователем. Результат изображен на рисунке:</a:t>
            </a:r>
            <a:endParaRPr lang="ru-RU" dirty="0"/>
          </a:p>
        </p:txBody>
      </p:sp>
      <p:pic>
        <p:nvPicPr>
          <p:cNvPr id="5122" name="Picture 2" descr=" &amp;Scy;&amp;iecy;&amp;tcy;&amp;iecy;&amp;vcy;&amp;ocy;&amp;jcy; &amp;gcy;&amp;rcy;&amp;acy;&amp;fcy;&amp;icy;&amp;kcy; &amp;pcy;&amp;rcy;&amp;ocy;&amp;iecy;&amp;kcy;&amp;tcy;&amp;acy; &amp;vcy;&amp;ncy;&amp;iecy;&amp;dcy;&amp;rcy;&amp;iecy;&amp;ncy;&amp;icy;&amp;yacy; &amp;bcy;&amp;ucy;&amp;khcy;&amp;gcy;&amp;acy;&amp;lcy;&amp;tcy;&amp;iecy;&amp;rcy;&amp;scy;&amp;kcy;&amp;ocy;&amp;jcy; &amp;scy;&amp;icy;&amp;scy;&amp;tcy;&amp;iecy;&amp;mcy;&amp;ycy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8238969" cy="31432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35782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1. Сетевой график проекта внедрения бухгалтерской системы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1442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Этап 4. Вычисление раннего времени начала работ</a:t>
            </a:r>
            <a:endParaRPr lang="ru-RU" sz="2400" dirty="0" smtClean="0"/>
          </a:p>
          <a:p>
            <a:r>
              <a:rPr lang="ru-RU" sz="2400" dirty="0" smtClean="0"/>
              <a:t>В соответствии со схемой, приведенной на рисунке 1 вычисляем раннее время начала работ с учетом их длительностей из таблицы 1 и связей, задаваемых сетевым графиком на </a:t>
            </a:r>
            <a:r>
              <a:rPr lang="ru-RU" sz="2400" dirty="0" smtClean="0"/>
              <a:t>рисунке 1</a:t>
            </a:r>
            <a:r>
              <a:rPr lang="ru-RU" sz="2400" dirty="0" smtClean="0"/>
              <a:t>. Вычисления начинаются с первой и заканчиваются последней работой проекта. Последовательность вычислений приведена в таблице 3. Результат показывает, что длительность проекта равна 122 дня.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0"/>
          <a:ext cx="8858280" cy="6572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15"/>
                <a:gridCol w="692058"/>
                <a:gridCol w="2214586"/>
                <a:gridCol w="1522528"/>
                <a:gridCol w="2560614"/>
                <a:gridCol w="1314879"/>
              </a:tblGrid>
              <a:tr h="444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№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Раннее время начала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Длительность</a:t>
                      </a:r>
                      <a:endParaRPr lang="ru-RU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0+0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0+15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0+15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0+15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15+7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22</a:t>
                      </a:r>
                    </a:p>
                  </a:txBody>
                  <a:tcPr marL="19050" marR="19050" marT="19050" marB="19050"/>
                </a:tc>
              </a:tr>
              <a:tr h="661714"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Max(15 + </a:t>
                      </a:r>
                      <a:r>
                        <a:rPr lang="en-US" dirty="0" smtClean="0"/>
                        <a:t>7;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15 </a:t>
                      </a:r>
                      <a:r>
                        <a:rPr lang="en-US" dirty="0"/>
                        <a:t>+ 15)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</a:tr>
              <a:tr h="661714"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</a:t>
                      </a:r>
                    </a:p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Max(15 + </a:t>
                      </a:r>
                      <a:r>
                        <a:rPr lang="en-US" dirty="0" smtClean="0"/>
                        <a:t>7;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15 </a:t>
                      </a:r>
                      <a:r>
                        <a:rPr lang="en-US" dirty="0"/>
                        <a:t>+ 15)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</a:tr>
              <a:tr h="971087"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  <a:p>
                      <a:r>
                        <a:rPr lang="ru-RU"/>
                        <a:t>7</a:t>
                      </a:r>
                    </a:p>
                    <a:p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22</a:t>
                      </a:r>
                    </a:p>
                    <a:p>
                      <a:r>
                        <a:rPr lang="ru-RU"/>
                        <a:t>30</a:t>
                      </a:r>
                    </a:p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  <a:p>
                      <a:r>
                        <a:rPr lang="ru-RU"/>
                        <a:t>20</a:t>
                      </a:r>
                    </a:p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Max(22+30;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30+20;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30+5</a:t>
                      </a:r>
                      <a:r>
                        <a:rPr lang="en-US" dirty="0"/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52+25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77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52+25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77</a:t>
                      </a:r>
                    </a:p>
                  </a:txBody>
                  <a:tcPr marL="19050" marR="19050" marT="19050" marB="19050"/>
                </a:tc>
              </a:tr>
              <a:tr h="661714"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  <a:p>
                      <a:r>
                        <a:rPr lang="ru-RU"/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77</a:t>
                      </a:r>
                    </a:p>
                    <a:p>
                      <a:r>
                        <a:rPr lang="ru-RU"/>
                        <a:t>77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Max(77+40;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77+30</a:t>
                      </a:r>
                      <a:r>
                        <a:rPr lang="en-US" dirty="0"/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</a:t>
                      </a:r>
                    </a:p>
                  </a:txBody>
                  <a:tcPr marL="19050" marR="19050" marT="19050" marB="19050"/>
                </a:tc>
              </a:tr>
              <a:tr h="352341">
                <a:tc>
                  <a:txBody>
                    <a:bodyPr/>
                    <a:lstStyle/>
                    <a:p>
                      <a:r>
                        <a:rPr lang="ru-RU"/>
                        <a:t>13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117+5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7161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Этап 5. Вычисление позднего времени начала работ</a:t>
            </a:r>
            <a:endParaRPr lang="ru-RU" sz="2400" dirty="0" smtClean="0"/>
          </a:p>
          <a:p>
            <a:pPr algn="just"/>
            <a:r>
              <a:rPr lang="ru-RU" sz="2400" dirty="0" smtClean="0"/>
              <a:t>Используя длительности работ и сетевой график, вычисляем позднее время начала работ. Вычисления начинаются с последней работы проекта, ведутся в обратном порядке и заканчиваются первой работой. Результаты вычислений приведены в таблице 4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642918"/>
          <a:ext cx="8229600" cy="587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571504"/>
                <a:gridCol w="2571768"/>
                <a:gridCol w="1557310"/>
                <a:gridCol w="1371600"/>
                <a:gridCol w="1371600"/>
              </a:tblGrid>
              <a:tr h="3333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Позднее время начала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 dirty="0"/>
                        <a:t>13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-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122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122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122-5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117-30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87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117-40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77</a:t>
                      </a:r>
                    </a:p>
                  </a:txBody>
                  <a:tcPr marL="19050" marR="19050" marT="19050" marB="19050"/>
                </a:tc>
              </a:tr>
              <a:tr h="534748"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  <a:p>
                      <a:r>
                        <a:rPr lang="ru-RU"/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77</a:t>
                      </a:r>
                    </a:p>
                    <a:p>
                      <a:r>
                        <a:rPr lang="ru-RU"/>
                        <a:t>87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/>
                        <a:t>Min(77-25;</a:t>
                      </a:r>
                    </a:p>
                    <a:p>
                      <a:r>
                        <a:rPr lang="en-US"/>
                        <a:t>87-25)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52-5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47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52-20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32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52-30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22</a:t>
                      </a:r>
                    </a:p>
                  </a:txBody>
                  <a:tcPr marL="19050" marR="19050" marT="19050" marB="19050"/>
                </a:tc>
              </a:tr>
              <a:tr h="534748"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  <a:p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32</a:t>
                      </a:r>
                    </a:p>
                    <a:p>
                      <a:r>
                        <a:rPr lang="ru-RU"/>
                        <a:t>47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/>
                        <a:t>Min(32-15;</a:t>
                      </a:r>
                    </a:p>
                    <a:p>
                      <a:r>
                        <a:rPr lang="en-US"/>
                        <a:t>47-15)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17</a:t>
                      </a:r>
                    </a:p>
                  </a:txBody>
                  <a:tcPr marL="19050" marR="19050" marT="19050" marB="19050"/>
                </a:tc>
              </a:tr>
              <a:tr h="534748"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22</a:t>
                      </a:r>
                    </a:p>
                    <a:p>
                      <a:r>
                        <a:rPr lang="ru-RU"/>
                        <a:t>32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/>
                        <a:t>Min(22-7;</a:t>
                      </a:r>
                    </a:p>
                    <a:p>
                      <a:r>
                        <a:rPr lang="en-US"/>
                        <a:t>32-7)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47-7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</a:txBody>
                  <a:tcPr marL="19050" marR="19050" marT="19050" marB="19050"/>
                </a:tc>
              </a:tr>
              <a:tr h="784760"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3</a:t>
                      </a:r>
                    </a:p>
                    <a:p>
                      <a:r>
                        <a:rPr lang="ru-RU"/>
                        <a:t>4</a:t>
                      </a:r>
                    </a:p>
                    <a:p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  <a:p>
                      <a:r>
                        <a:rPr lang="ru-RU"/>
                        <a:t>15</a:t>
                      </a:r>
                    </a:p>
                    <a:p>
                      <a:r>
                        <a:rPr lang="ru-RU"/>
                        <a:t>17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/>
                        <a:t>Min(40-15;</a:t>
                      </a:r>
                    </a:p>
                    <a:p>
                      <a:r>
                        <a:rPr lang="en-US"/>
                        <a:t>15-15;</a:t>
                      </a:r>
                    </a:p>
                    <a:p>
                      <a:r>
                        <a:rPr lang="en-US"/>
                        <a:t>17-15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20700"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/>
                        <a:t>0-0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Этап 6. Вычисление резерва времени работ</a:t>
            </a:r>
            <a:endParaRPr lang="ru-RU" sz="2400" dirty="0" smtClean="0"/>
          </a:p>
          <a:p>
            <a:r>
              <a:rPr lang="ru-RU" sz="2400" dirty="0" smtClean="0"/>
              <a:t>Резерв времени равен разнице между поздним и ранним временем начала работ. Занесем в таблицу 5 и значения и разность (резерв).</a:t>
            </a:r>
            <a:endParaRPr lang="ru-RU" sz="24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76020"/>
          <a:ext cx="821536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697"/>
                <a:gridCol w="2553625"/>
                <a:gridCol w="2792547"/>
                <a:gridCol w="183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Работа №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Раннее время начала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Позднее время начала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Резерв времени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6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17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87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117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821</Words>
  <Application>Microsoft Office PowerPoint</Application>
  <PresentationFormat>Экран (4:3)</PresentationFormat>
  <Paragraphs>359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Таблица 4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pablo</dc:creator>
  <cp:lastModifiedBy>pablo</cp:lastModifiedBy>
  <cp:revision>3</cp:revision>
  <dcterms:created xsi:type="dcterms:W3CDTF">2012-11-20T17:55:30Z</dcterms:created>
  <dcterms:modified xsi:type="dcterms:W3CDTF">2012-11-20T18:24:48Z</dcterms:modified>
</cp:coreProperties>
</file>