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57" r:id="rId3"/>
    <p:sldId id="258" r:id="rId4"/>
    <p:sldId id="260" r:id="rId5"/>
    <p:sldId id="278" r:id="rId6"/>
    <p:sldId id="279" r:id="rId7"/>
    <p:sldId id="280" r:id="rId8"/>
    <p:sldId id="282" r:id="rId9"/>
    <p:sldId id="283" r:id="rId10"/>
    <p:sldId id="261" r:id="rId11"/>
    <p:sldId id="262" r:id="rId12"/>
    <p:sldId id="263" r:id="rId13"/>
    <p:sldId id="265" r:id="rId14"/>
    <p:sldId id="266" r:id="rId15"/>
    <p:sldId id="270" r:id="rId16"/>
    <p:sldId id="272" r:id="rId17"/>
    <p:sldId id="274" r:id="rId18"/>
    <p:sldId id="275" r:id="rId19"/>
    <p:sldId id="276" r:id="rId20"/>
    <p:sldId id="277" r:id="rId21"/>
    <p:sldId id="285" r:id="rId22"/>
    <p:sldId id="286" r:id="rId23"/>
    <p:sldId id="288" r:id="rId24"/>
    <p:sldId id="292" r:id="rId25"/>
    <p:sldId id="293" r:id="rId26"/>
    <p:sldId id="29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>
      <p:cViewPr>
        <p:scale>
          <a:sx n="114" d="100"/>
          <a:sy n="114" d="100"/>
        </p:scale>
        <p:origin x="-72" y="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891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891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891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1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1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2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2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2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2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2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2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2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2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928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892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3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947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8948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49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0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1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2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3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4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5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6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7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8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9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0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1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2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3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4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965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8966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7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8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9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0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1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2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8973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8974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7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7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97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89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89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8980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8981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8982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F15CAE3-4F46-4682-A82E-1B09A29E341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A77AB-01A8-4EB0-BBDC-34043BEFCE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325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8E0C6-D660-4E5B-8B97-78150E3879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346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86B72-6382-4258-847D-C4AB68BE33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402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C5AB1-0ADB-4D17-8D1B-F2CF887917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171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2870B-F6F0-42B8-8B40-694A0D3D40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508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F5390-2357-4853-8013-EE2CD1BF7A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889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9A5EA-63D8-486C-8C03-D2B66EB031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645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F9896-67DE-4C3C-98F5-D98BCE155F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051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8CA0F-6890-472D-97A9-26B7323D47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711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6F34E-DC22-415A-9CB0-2B0952523C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473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789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789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789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790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790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0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1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792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792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2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3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3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3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3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3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3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3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3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3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3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4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4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7942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794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4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4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4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4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4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4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7950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795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5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5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5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79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79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795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3795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3795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D904D88-1C2C-4B47-ABFF-AB4B7CD2D8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commons/8/88/German_pows_stalingrad_1943.jpg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upload.wikimedia.org/wikipedia/commons/a/a9/Flag_of_the_Soviet_Union.sv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hyperlink" Target="http://upload.wikimedia.org/wikipedia/commons/a/a2/Flag_of_Nazi_Germany_(1933-1945).sv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upload.wikimedia.org/wikipedia/commons/a/a9/Flag_of_the_Soviet_Union.sv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hyperlink" Target="http://upload.wikimedia.org/wikipedia/commons/a/a2/Flag_of_Nazi_Germany_(1933-1945).sv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d/Ww2_map22_May7_July_1942.jpg" TargetMode="External"/><Relationship Id="rId2" Type="http://schemas.openxmlformats.org/officeDocument/2006/relationships/hyperlink" Target="http://ru.wikipedia.org/w/index.php?title=%D0%A4%D0%B0%D0%B9%D0%BB:Ww2_map22_May7_July_1942.jpg&amp;filetimestamp=20070114072117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upload.wikimedia.org/wikipedia/commons/a/a9/Flag_of_the_Soviet_Union.sv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hyperlink" Target="http://upload.wikimedia.org/wikipedia/commons/a/a2/Flag_of_Nazi_Germany_(1933-1945).sv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a/a0/Bundesarchiv_Bild_183-J17737,_Russland,_Kampf_um_Stalingrad,_Luftangriff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ru.wikipedia.org/w/index.php?title=%D0%A4%D0%B0%D0%B9%D0%BB:Bundesarchiv_Bild_183-J17737,_Russland,_Kampf_um_Stalingrad,_Luftangriff.jpg&amp;filetimestamp=20091130233312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a/a9/Flag_of_the_Soviet_Union.sv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://upload.wikimedia.org/wikipedia/commons/a/a2/Flag_of_Nazi_Germany_(1933-1945).sv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upload.wikimedia.org/wikipedia/commons/c/cd/Map_Battle_of_Stalingrad-en.svg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2/29/Bundesarchiv_Bild_183-W0506-316,_Russland,_Kampf_um_Stalingrad,_Siegesflagge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ru.wikipedia.org/w/index.php?title=%D0%A4%D0%B0%D0%B9%D0%BB:Bundesarchiv_Bild_183-J17737,_Russland,_Kampf_um_Stalingrad,_Luftangriff.jpg&amp;filetimestamp=2009113023331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commons/2/23/Yakov_Fedotovich_Pavlov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ru.wikipedia.org/wiki/%D0%A4%D0%B0%D0%B9%D0%BB:%D0%A0%D1%83%D0%B1%D0%B5%D0%BD_%D0%98%D0%B1%D0%B0%D1%80%D1%80%D1%83%D1%80%D0%B8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commons/2/27/Mamaev_Kurgan.jpg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upload.wikimedia.org/wikipedia/commons/a/ad/Vechnii_ogon-1.jpg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pload.wikimedia.org/wikipedia/commons/d/d0/Poplar_at_Pavshikh_Bortsov_square.jpg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s48.radikal.ru/i120/0905/2e/d0bd02588f86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a/a9/Flag_of_the_Soviet_Union.svg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://upload.wikimedia.org/wikipedia/commons/7/73/Flag_of_Romania.svg" TargetMode="External"/><Relationship Id="rId2" Type="http://schemas.openxmlformats.org/officeDocument/2006/relationships/hyperlink" Target="http://ru.wikipedia.org/wiki/%D0%A4%D0%B0%D0%B9%D0%BB:Flag_of_Italy_(1861-1946)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0%D0%B9%D0%BB:Flag_of_Croatia_Ustasa.svg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hyperlink" Target="http://upload.wikimedia.org/wikipedia/commons/a/a2/Flag_of_Nazi_Germany_(1933-1945).svg" TargetMode="External"/><Relationship Id="rId4" Type="http://schemas.openxmlformats.org/officeDocument/2006/relationships/hyperlink" Target="http://ru.wikipedia.org/wiki/%D0%A4%D0%B0%D0%B9%D0%BB:Flag_of_Hungary.svg" TargetMode="Externa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a/a9/Flag_of_the_Soviet_Union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upload.wikimedia.org/wikipedia/commons/a/a2/Flag_of_Nazi_Germany_(1933-1945)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A4%D0%B0%D0%B9%D0%BB:Vasilevsky_color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u.wikipedia.org/wiki/%D0%A4%D0%B0%D0%B9%D0%BB:RokossovskyKK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u.wikipedia.org/wiki/%D0%A4%D0%B0%D0%B9%D0%BB:AI_Eremenko_01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u.wikipedia.org/wiki/%D0%A4%D0%B0%D0%B9%D0%BB:Bundesarchiv_Bild_183-H01758,_Erich_v._Manstein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ru.wikipedia.org/wiki/%D0%A4%D0%B0%D0%B9%D0%BB:Bundesarchiv_Bild_183-B24575,_Friedrich_Paulus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>
                <a:effectLst/>
              </a:rPr>
              <a:t>Сталинградская битва</a:t>
            </a:r>
            <a:r>
              <a:rPr lang="ru-RU" altLang="ru-RU"/>
              <a:t>  </a:t>
            </a:r>
          </a:p>
        </p:txBody>
      </p:sp>
      <p:pic>
        <p:nvPicPr>
          <p:cNvPr id="2054" name="Picture 6" descr="Файл:German pows stalingrad 194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00213"/>
            <a:ext cx="59817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Силы сторон 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/>
              <a:t>к началу операции </a:t>
            </a:r>
            <a:r>
              <a:rPr lang="ru-RU" altLang="ru-RU" sz="2000" b="1"/>
              <a:t>187 тыс.</a:t>
            </a:r>
            <a:r>
              <a:rPr lang="ru-RU" altLang="ru-RU" sz="2000"/>
              <a:t> человек</a:t>
            </a:r>
            <a:br>
              <a:rPr lang="ru-RU" altLang="ru-RU" sz="2000"/>
            </a:br>
            <a:r>
              <a:rPr lang="ru-RU" altLang="ru-RU" sz="2000" b="1"/>
              <a:t>2,2 тыс.</a:t>
            </a:r>
            <a:r>
              <a:rPr lang="ru-RU" altLang="ru-RU" sz="2000"/>
              <a:t> орудий и минометов</a:t>
            </a:r>
            <a:br>
              <a:rPr lang="ru-RU" altLang="ru-RU" sz="2000"/>
            </a:br>
            <a:r>
              <a:rPr lang="ru-RU" altLang="ru-RU" sz="2000" b="1"/>
              <a:t>400</a:t>
            </a:r>
            <a:r>
              <a:rPr lang="ru-RU" altLang="ru-RU" sz="2000"/>
              <a:t> танков</a:t>
            </a:r>
            <a:br>
              <a:rPr lang="ru-RU" altLang="ru-RU" sz="2000"/>
            </a:br>
            <a:r>
              <a:rPr lang="ru-RU" altLang="ru-RU" sz="2000" b="1"/>
              <a:t>454</a:t>
            </a:r>
            <a:r>
              <a:rPr lang="ru-RU" altLang="ru-RU" sz="2000"/>
              <a:t> самолета</a:t>
            </a:r>
            <a:br>
              <a:rPr lang="ru-RU" altLang="ru-RU" sz="2000"/>
            </a:br>
            <a:r>
              <a:rPr lang="ru-RU" altLang="ru-RU" sz="2000"/>
              <a:t>(</a:t>
            </a:r>
            <a:r>
              <a:rPr lang="ru-RU" altLang="ru-RU" sz="2000" b="1"/>
              <a:t>+200</a:t>
            </a:r>
            <a:r>
              <a:rPr lang="ru-RU" altLang="ru-RU" sz="2000"/>
              <a:t> сам. ДА и </a:t>
            </a:r>
            <a:r>
              <a:rPr lang="ru-RU" altLang="ru-RU" sz="2000" b="1"/>
              <a:t>60</a:t>
            </a:r>
            <a:r>
              <a:rPr lang="ru-RU" altLang="ru-RU" sz="2000"/>
              <a:t> сам. ПВО)</a:t>
            </a:r>
            <a:br>
              <a:rPr lang="ru-RU" altLang="ru-RU" sz="2000"/>
            </a:br>
            <a:r>
              <a:rPr lang="ru-RU" altLang="ru-RU" sz="2000"/>
              <a:t/>
            </a:r>
            <a:br>
              <a:rPr lang="ru-RU" altLang="ru-RU" sz="2000"/>
            </a:br>
            <a:r>
              <a:rPr lang="ru-RU" altLang="ru-RU" sz="2000"/>
              <a:t>На 19 ноября 1942</a:t>
            </a:r>
            <a:br>
              <a:rPr lang="ru-RU" altLang="ru-RU" sz="2000"/>
            </a:br>
            <a:r>
              <a:rPr lang="ru-RU" altLang="ru-RU" sz="2000"/>
              <a:t>В сухопутных войсках</a:t>
            </a:r>
            <a:br>
              <a:rPr lang="ru-RU" altLang="ru-RU" sz="2000"/>
            </a:br>
            <a:r>
              <a:rPr lang="ru-RU" altLang="ru-RU" sz="2000" b="1"/>
              <a:t>780 тыс.</a:t>
            </a:r>
            <a:r>
              <a:rPr lang="ru-RU" altLang="ru-RU" sz="2000"/>
              <a:t> человек Всего </a:t>
            </a:r>
            <a:r>
              <a:rPr lang="ru-RU" altLang="ru-RU" sz="2000" b="1"/>
              <a:t>1,14 млн.</a:t>
            </a:r>
            <a:r>
              <a:rPr lang="ru-RU" altLang="ru-RU" sz="2000"/>
              <a:t> человек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40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859338" y="1484313"/>
            <a:ext cx="4038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000"/>
          </a:p>
          <a:p>
            <a:pPr>
              <a:buFont typeface="Wingdings" pitchFamily="2" charset="2"/>
              <a:buNone/>
            </a:pPr>
            <a:r>
              <a:rPr lang="ru-RU" altLang="ru-RU" sz="2000"/>
              <a:t>к началу операции</a:t>
            </a:r>
            <a:br>
              <a:rPr lang="ru-RU" altLang="ru-RU" sz="2000"/>
            </a:br>
            <a:r>
              <a:rPr lang="ru-RU" altLang="ru-RU" sz="2000" b="1"/>
              <a:t>270 тыс.</a:t>
            </a:r>
            <a:r>
              <a:rPr lang="ru-RU" altLang="ru-RU" sz="2000"/>
              <a:t> человек</a:t>
            </a:r>
            <a:br>
              <a:rPr lang="ru-RU" altLang="ru-RU" sz="2000"/>
            </a:br>
            <a:r>
              <a:rPr lang="ru-RU" altLang="ru-RU" sz="2000" b="1"/>
              <a:t>3 тыс.</a:t>
            </a:r>
            <a:r>
              <a:rPr lang="ru-RU" altLang="ru-RU" sz="2000"/>
              <a:t> орудий и минометов</a:t>
            </a:r>
            <a:br>
              <a:rPr lang="ru-RU" altLang="ru-RU" sz="2000"/>
            </a:br>
            <a:r>
              <a:rPr lang="ru-RU" altLang="ru-RU" sz="2000" b="1"/>
              <a:t>500</a:t>
            </a:r>
            <a:r>
              <a:rPr lang="ru-RU" altLang="ru-RU" sz="2000"/>
              <a:t> танков</a:t>
            </a:r>
            <a:br>
              <a:rPr lang="ru-RU" altLang="ru-RU" sz="2000"/>
            </a:br>
            <a:r>
              <a:rPr lang="ru-RU" altLang="ru-RU" sz="2000" b="1"/>
              <a:t>1200</a:t>
            </a:r>
            <a:r>
              <a:rPr lang="ru-RU" altLang="ru-RU" sz="2000"/>
              <a:t> самолета</a:t>
            </a:r>
            <a:br>
              <a:rPr lang="ru-RU" altLang="ru-RU" sz="2000"/>
            </a:br>
            <a:endParaRPr lang="ru-RU" altLang="ru-RU" sz="2000"/>
          </a:p>
          <a:p>
            <a:pPr>
              <a:buFont typeface="Wingdings" pitchFamily="2" charset="2"/>
              <a:buNone/>
            </a:pPr>
            <a:r>
              <a:rPr lang="ru-RU" altLang="ru-RU" sz="2000"/>
              <a:t>На 19 ноября 1942</a:t>
            </a:r>
            <a:br>
              <a:rPr lang="ru-RU" altLang="ru-RU" sz="2000"/>
            </a:br>
            <a:r>
              <a:rPr lang="ru-RU" altLang="ru-RU" sz="2000"/>
              <a:t>В сухопутных войсках</a:t>
            </a:r>
            <a:br>
              <a:rPr lang="ru-RU" altLang="ru-RU" sz="2000"/>
            </a:br>
            <a:r>
              <a:rPr lang="ru-RU" altLang="ru-RU" sz="2000" b="1"/>
              <a:t>807 тыс.</a:t>
            </a:r>
            <a:r>
              <a:rPr lang="ru-RU" altLang="ru-RU" sz="2000"/>
              <a:t> человек</a:t>
            </a:r>
            <a:br>
              <a:rPr lang="ru-RU" altLang="ru-RU" sz="2000"/>
            </a:br>
            <a:r>
              <a:rPr lang="ru-RU" altLang="ru-RU" sz="2000"/>
              <a:t>Всего </a:t>
            </a:r>
            <a:r>
              <a:rPr lang="ru-RU" altLang="ru-RU" sz="2000" b="1"/>
              <a:t>&gt; 1 млн.</a:t>
            </a:r>
            <a:r>
              <a:rPr lang="ru-RU" altLang="ru-RU" sz="2000"/>
              <a:t> человек.</a:t>
            </a:r>
          </a:p>
        </p:txBody>
      </p:sp>
      <p:pic>
        <p:nvPicPr>
          <p:cNvPr id="27655" name="Picture 7" descr="Файл:Flag of the Soviet Un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41438"/>
            <a:ext cx="1584325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Файл:Flag of Nazi Germany (1933-1945)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268413"/>
            <a:ext cx="1296988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276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 build="p"/>
      <p:bldP spid="276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Потери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/>
              <a:t>1 млн. 143 тыс. человек (безвозвратные и</a:t>
            </a:r>
            <a:br>
              <a:rPr lang="ru-RU" altLang="ru-RU" sz="2400"/>
            </a:br>
            <a:r>
              <a:rPr lang="ru-RU" altLang="ru-RU" sz="2400"/>
              <a:t>санитарные потери),</a:t>
            </a:r>
            <a:br>
              <a:rPr lang="ru-RU" altLang="ru-RU" sz="2400"/>
            </a:br>
            <a:r>
              <a:rPr lang="ru-RU" altLang="ru-RU" sz="2400"/>
              <a:t>524 тыс. ед. стрелков. оружия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400"/>
              <a:t>4341 танк и САУ, 2777 самолетов,</a:t>
            </a:r>
            <a:br>
              <a:rPr lang="ru-RU" altLang="ru-RU" sz="2400"/>
            </a:br>
            <a:r>
              <a:rPr lang="ru-RU" altLang="ru-RU" sz="2400"/>
              <a:t>15,7 тыс. орудий и минометов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859338" y="1484313"/>
            <a:ext cx="4038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000"/>
          </a:p>
          <a:p>
            <a:pPr>
              <a:buFont typeface="Wingdings" pitchFamily="2" charset="2"/>
              <a:buNone/>
            </a:pPr>
            <a:r>
              <a:rPr lang="ru-RU" altLang="ru-RU"/>
              <a:t>1.5 млн. общие </a:t>
            </a:r>
          </a:p>
        </p:txBody>
      </p:sp>
      <p:pic>
        <p:nvPicPr>
          <p:cNvPr id="30725" name="Picture 5" descr="Файл:Flag of the Soviet Un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41438"/>
            <a:ext cx="1584325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Файл:Flag of Nazi Germany (1933-1945)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268413"/>
            <a:ext cx="1296988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  <p:bldP spid="307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1143000"/>
          </a:xfrm>
        </p:spPr>
        <p:txBody>
          <a:bodyPr/>
          <a:lstStyle/>
          <a:p>
            <a:r>
              <a:rPr lang="ru-RU" altLang="ru-RU" sz="4000">
                <a:hlinkClick r:id="rId2" tooltip="Увеличить"/>
              </a:rPr>
              <a:t> </a:t>
            </a:r>
            <a:r>
              <a:rPr lang="ru-RU" altLang="ru-RU" sz="4000" b="1">
                <a:effectLst/>
              </a:rPr>
              <a:t/>
            </a:r>
            <a:br>
              <a:rPr lang="ru-RU" altLang="ru-RU" sz="4000" b="1">
                <a:effectLst/>
              </a:rPr>
            </a:br>
            <a:r>
              <a:rPr lang="ru-RU" altLang="ru-RU" sz="2800" b="1">
                <a:effectLst/>
              </a:rPr>
              <a:t>Боевые действия с 7 мая по 23 июля 1942 г.</a:t>
            </a:r>
          </a:p>
        </p:txBody>
      </p:sp>
      <p:pic>
        <p:nvPicPr>
          <p:cNvPr id="31749" name="Picture 5" descr="Файл:Ww2 map22 May7 July 194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6777037" cy="516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/>
              <a:t>Расстановка сил в Сталинградской оборонительной операции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16113"/>
            <a:ext cx="4038600" cy="4530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/>
              <a:t>Сталинградский фронт (командующий — С. К. Тимошенко, с 23 июля — В. Н. Гордов). В него входили 62-я, 63-я, 64-я, 21-я, 28-я, 38-я и 57-я общевойсковые армии, 8-я воздушная армия и Волжская военная флотилия — 12 дивизий, в которых насчитывалось 160 тыс. человек, 2 200 орудий и миномётов, около 400 танков, 454 самолёта, 150—200 бомбардировщиков авиации дальнего действия и 60 истребителей войск ПВО</a:t>
            </a:r>
            <a:endParaRPr lang="ru-RU" alt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180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859338" y="1916113"/>
            <a:ext cx="4038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0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1800"/>
              <a:t>Группа армий «Б». Для наступления на Сталинград была выделена 6- армия (командующий — Ф. Паулюс). В неё входило 13 дивизий, в которых насчитывалось около 270 тыс. человек, 3 тыс. орудий и миномётов и около 500 танков. Поддержку армии оказывал 4-й воздушный флот, в котором было до 1200 самолётов.</a:t>
            </a:r>
          </a:p>
        </p:txBody>
      </p:sp>
      <p:pic>
        <p:nvPicPr>
          <p:cNvPr id="35845" name="Picture 5" descr="Файл:Flag of the Soviet Un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41438"/>
            <a:ext cx="1584325" cy="79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Файл:Flag of Nazi Germany (1933-1945)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268413"/>
            <a:ext cx="1296988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358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  <p:bldP spid="358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Сражение в городе </a:t>
            </a:r>
          </a:p>
        </p:txBody>
      </p:sp>
      <p:pic>
        <p:nvPicPr>
          <p:cNvPr id="40965" name="Picture 5" descr="Файл:Bundesarchiv Bild 183-J17737, Russland, Kampf um Stalingrad, Luftangriff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41438"/>
            <a:ext cx="6546850" cy="45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1042988" y="5949950"/>
            <a:ext cx="6551612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b="1"/>
              <a:t>На фото</a:t>
            </a:r>
            <a:r>
              <a:rPr lang="en-US" altLang="ru-RU" sz="1400" b="1"/>
              <a:t>: </a:t>
            </a:r>
            <a:r>
              <a:rPr lang="ru-RU" altLang="ru-RU" sz="1400" b="1">
                <a:hlinkClick r:id="rId4" tooltip="Увеличить"/>
              </a:rPr>
              <a:t> </a:t>
            </a:r>
            <a:endParaRPr lang="ru-RU" altLang="ru-RU" sz="1400" b="1"/>
          </a:p>
          <a:p>
            <a:r>
              <a:rPr lang="ru-RU" altLang="ru-RU" sz="1400"/>
              <a:t>Люфтваффе проводит бомбардировку жилых районов Сталинграда, октябрь 1942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Подготовка к контрнаступлению 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68313" y="1557338"/>
            <a:ext cx="792162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/>
              <a:t>Донской фронт был образован 30 сентября 1942 года. В его состав вошли: 1-я гвардейская, 21-я, 24-я, 63-я и 66-я армии, 4-я танковая армия, 16-я воздушная армия. Принявший командование генерал-лейтенант К. К. Рокоссовский активно принялся осуществлять «давнюю мечту» правого фланга Сталинградского фронта — окружить немецкий 14-й танковый корпус и соединиться с частями 62-й армии.</a:t>
            </a:r>
          </a:p>
          <a:p>
            <a:r>
              <a:rPr lang="ru-RU" altLang="ru-RU" sz="2000"/>
              <a:t>Приняв командование, Рокоссовский застал новообразованный фронт в наступлении — выполняя приказ Ставки, 30 сентября в 5:00, после артподготовки, перешли в наступление части 1-й гвардейской, 24-й и 65-й армий. Два дня шли тяжёлые бои. Но, как отмечается в документе ЦАМО ф 206 — части армий продвижений не имели, и более того — в результате контратак немцев были оставлены несколько высот. К 2 октября наступление выдохлось.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/>
              <a:t>Расстановка сил в операции «Уран»</a:t>
            </a:r>
            <a:r>
              <a:rPr lang="ru-RU" altLang="ru-RU"/>
              <a:t> </a:t>
            </a:r>
          </a:p>
        </p:txBody>
      </p:sp>
      <p:sp>
        <p:nvSpPr>
          <p:cNvPr id="5325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476375" y="1628775"/>
            <a:ext cx="7283450" cy="453072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1800"/>
              <a:t>Юго-Западный фронт (командующий — Н. Ф. Ватутин). В него входили 21-я, 5-я танковая, 1-я гвардейская, 17-я и 2-я воздушные армии 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Донской фронт (командующий — К. К. Рокоссовский). В него входили 65-я, 24-я, 66-я армии, 16-я воздушная армия </a:t>
            </a:r>
          </a:p>
          <a:p>
            <a:pPr>
              <a:lnSpc>
                <a:spcPct val="80000"/>
              </a:lnSpc>
            </a:pPr>
            <a:r>
              <a:rPr lang="ru-RU" altLang="ru-RU" sz="1800"/>
              <a:t>Сталинградский фронт (командующий — А. И. Еременко). В него входили 62-я, 64-я, 57-я, 8-я воздушная, 51-я армии </a:t>
            </a:r>
          </a:p>
          <a:p>
            <a:pPr>
              <a:lnSpc>
                <a:spcPct val="80000"/>
              </a:lnSpc>
            </a:pPr>
            <a:endParaRPr lang="ru-RU" altLang="ru-RU" sz="1800"/>
          </a:p>
          <a:p>
            <a:pPr>
              <a:lnSpc>
                <a:spcPct val="80000"/>
              </a:lnSpc>
            </a:pPr>
            <a:r>
              <a:rPr lang="ru-RU" altLang="ru-RU" sz="1600">
                <a:effectLst/>
              </a:rPr>
              <a:t>Группа армий «Б» (командующий — М. Вейхс). В неё входили 6-я армия — командующий генерал танковых войск Фридрих Паулюс, 2-я армия- командующий генерал от инфантерии Ганс фон Зальмут, 4-я танковая армия — командующий генерал-полковник Герман Гот, 8-я итальянская армия — командующий генерал армии Итало Гарибольди, 2-я венгерская армия — командующий генерал-полковник Густав Яни, 3-я румынская армия — командующий генерал-полковник Петре Думитреску, 4-я румынская армия — командующий генерал-полковник Константин Константинеску</a:t>
            </a:r>
          </a:p>
          <a:p>
            <a:pPr>
              <a:lnSpc>
                <a:spcPct val="80000"/>
              </a:lnSpc>
            </a:pPr>
            <a:r>
              <a:rPr lang="ru-RU" altLang="ru-RU" sz="1600">
                <a:effectLst/>
              </a:rPr>
              <a:t>Группа армий «Дон» (командующий — Э. Манштейн). В неё входили 6-я армия, 3-я румынская армия, армейская группа «Гот», оперативная группа «Холлидт». </a:t>
            </a:r>
          </a:p>
          <a:p>
            <a:pPr>
              <a:lnSpc>
                <a:spcPct val="80000"/>
              </a:lnSpc>
            </a:pPr>
            <a:r>
              <a:rPr lang="ru-RU" altLang="ru-RU" sz="1600">
                <a:effectLst/>
              </a:rPr>
              <a:t>Два финских добровольческих подразделения </a:t>
            </a:r>
          </a:p>
          <a:p>
            <a:pPr>
              <a:lnSpc>
                <a:spcPct val="80000"/>
              </a:lnSpc>
            </a:pPr>
            <a:endParaRPr lang="ru-RU" altLang="ru-RU" sz="1600"/>
          </a:p>
        </p:txBody>
      </p:sp>
      <p:pic>
        <p:nvPicPr>
          <p:cNvPr id="53257" name="Picture 9" descr="Файл:Flag of the Soviet Un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792162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8" name="Picture 10" descr="Файл:Flag of Nazi Germany (1933-1945)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373688"/>
            <a:ext cx="792162" cy="47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9" name="Picture 11" descr="Файл:Flag of Nazi Germany (1933-1945)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44900"/>
            <a:ext cx="792162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0" name="Picture 12" descr="Файл:Flag of the Soviet Un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6475"/>
            <a:ext cx="792162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1" name="Picture 13" descr="Файл:Flag of the Soviet Un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792162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4" name="Picture 16" descr="Файл:Flag of Nazi Germany (1933-1945)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49950"/>
            <a:ext cx="792162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3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3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3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3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1139825"/>
          </a:xfrm>
        </p:spPr>
        <p:txBody>
          <a:bodyPr/>
          <a:lstStyle/>
          <a:p>
            <a:r>
              <a:rPr lang="ru-RU" altLang="ru-RU" sz="2400"/>
              <a:t>Боевые действия с 19 ноября по 24 декабря 1942 г.</a:t>
            </a:r>
            <a:r>
              <a:rPr lang="ru-RU" altLang="ru-RU"/>
              <a:t> </a:t>
            </a:r>
          </a:p>
        </p:txBody>
      </p:sp>
      <p:pic>
        <p:nvPicPr>
          <p:cNvPr id="56326" name="Picture 6" descr="Файл:Map Battle of Stalingrad-en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412875"/>
            <a:ext cx="3924300" cy="47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/>
              <a:t>Боевые действия в ходе операций «Уран» и «Кольцо»</a:t>
            </a:r>
            <a:r>
              <a:rPr lang="ru-RU" altLang="ru-RU"/>
              <a:t> 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042988" y="1628775"/>
            <a:ext cx="6551612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19 ноября 1942 года началось наступление Красной Армии в рамках операции «Уран». 23 ноября в районе Калача замкнулось кольцо окружения вокруг 6-й армии вермахта. Выполнить план «Уран» полностью не удалось, так как не удалось расчленить 6-ю армию на две части с самого начала (ударом 24-й армии в междуречье Волги и Дона). Попытки ликвидировать окружённых с ходу в этих условиях также не удались, несмотря на значительное превосходство в силах — сказывалась превосходящая тактическая подготовка немцев. Однако 6-я армия была изолирована и запасы топлива, боеприпасов и продовольствия прогрессивно сокращались, несмотря на попытки снабжения её по воздуху, предпринятым 4-м воздушным флотом под командованием Вольфрама фон Рихтгофена.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/>
              <a:t>Боевые действия в ходе операций «Уран» и «Кольцо»</a:t>
            </a:r>
            <a:r>
              <a:rPr lang="ru-RU" altLang="ru-RU"/>
              <a:t> </a:t>
            </a:r>
          </a:p>
        </p:txBody>
      </p:sp>
      <p:pic>
        <p:nvPicPr>
          <p:cNvPr id="62469" name="Picture 5" descr="Файл:Bundesarchiv Bild 183-W0506-316, Russland, Kampf um Stalingrad, Siegesflag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12875"/>
            <a:ext cx="6408738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331913" y="5876925"/>
            <a:ext cx="61928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b="1"/>
              <a:t>На фото</a:t>
            </a:r>
            <a:r>
              <a:rPr lang="en-US" altLang="ru-RU" sz="1400" b="1"/>
              <a:t>: </a:t>
            </a:r>
            <a:r>
              <a:rPr lang="ru-RU" altLang="ru-RU" sz="1400" b="1">
                <a:hlinkClick r:id="rId4" tooltip="Увеличить"/>
              </a:rPr>
              <a:t> </a:t>
            </a:r>
            <a:endParaRPr lang="ru-RU" altLang="ru-RU" sz="1400" b="1"/>
          </a:p>
          <a:p>
            <a:r>
              <a:rPr lang="ru-RU" altLang="ru-RU" sz="1400"/>
              <a:t>Флаг над освобождённым городом, Сталинград, 1943 год.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/>
              <a:t>Сталинградская битва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ru-RU" sz="2000" b="1"/>
              <a:t>     </a:t>
            </a:r>
            <a:r>
              <a:rPr lang="ru-RU" altLang="ru-RU" sz="2000" b="1"/>
              <a:t>Сталинградская битва</a:t>
            </a:r>
            <a:r>
              <a:rPr lang="ru-RU" altLang="ru-RU" sz="2000">
                <a:effectLst/>
              </a:rPr>
              <a:t> — сражение между войсками СССР, с одной стороны, и войсками нацистской Германии, Румынии, Италии и Венгрии в ходе Великой Отечественной войны. Битва была одним из важнейших событий Второй мировой войны. Сражение включало в себя попытку вермахта захватить левобережье Волги в районе Сталинграда (современный Волгоград) и сам город, противостояние в городе, и контрнаступление Красной армии (операция «Уран»), в результате которого 6-я армия вермахта и другие силы союзников Германии внутри и вокруг города были окружены и частью уничтожены, частью захвачены в плен. По приблизительным подсчётам, суммарные потери обеих сторон в этом сражении превышают два миллиона человек. Державы Оси потеряли большое количество людей и вооружений и впоследствии не смогли полностью оправиться от поражения</a:t>
            </a:r>
            <a:r>
              <a:rPr lang="ru-RU" altLang="ru-RU" sz="20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800"/>
              <a:t>Результаты битвы 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468313" y="1700213"/>
            <a:ext cx="7921625" cy="42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Победа советских войск в Сталинградской битве является крупнейшим военно-политическим событием в ходе Второй мировой войны. Великая битва, закончившаяся окружением, разгромом и пленением отборной вражеской группировки, внесла огромный вклад в достижение коренного перелома в ходе Великой Отечественной войны и оказала определяющее влияние на дальнейший ход всей Второй мировой войны…</a:t>
            </a:r>
          </a:p>
          <a:p>
            <a:endParaRPr lang="ru-RU" altLang="ru-RU"/>
          </a:p>
          <a:p>
            <a:r>
              <a:rPr lang="ru-RU" altLang="ru-RU"/>
              <a:t>В результате битвы Красная Армия прочно овладела стратегической инициативой и теперь диктовала врагу свою волю.</a:t>
            </a:r>
          </a:p>
          <a:p>
            <a:endParaRPr lang="ru-RU" altLang="ru-RU"/>
          </a:p>
          <a:p>
            <a:r>
              <a:rPr lang="ru-RU" altLang="ru-RU"/>
              <a:t>Исход Сталинградской битвы вызвал растерянность и замешательство в странах Оси. Начался кризис профашистских режимов в Италии, Румынии, Венгрии, Словакии. Резко ослабло влияние Германии на её союзников, заметно обострились разногласия между ними.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Герои Советского Союза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4032250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Я́ков Федо́тович Па́влов</a:t>
            </a:r>
            <a:r>
              <a:rPr lang="ru-RU" altLang="ru-RU"/>
              <a:t> (4 (17) октября 1917) — 28 сентября 1981), Герой Советского Союза — герой Сталинградской битвы, командир группы бойцов, которая осенью 1942 г. обороняла т.н. Дом Павлова в центре Сталинграда. Этот дом и его защитники стали символом героической обороны города на Волге. </a:t>
            </a:r>
          </a:p>
        </p:txBody>
      </p:sp>
      <p:pic>
        <p:nvPicPr>
          <p:cNvPr id="73734" name="Picture 6" descr="Файл:Yakov Fedotovich Pavlov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700213"/>
            <a:ext cx="2890837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Герои Советского Союза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468313" y="2420938"/>
            <a:ext cx="40322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/>
              <a:t>Рубе́н Руис Иба́ррури</a:t>
            </a:r>
            <a:r>
              <a:rPr lang="ru-RU" altLang="ru-RU" sz="2400"/>
              <a:t> (исп. </a:t>
            </a:r>
            <a:r>
              <a:rPr lang="es-ES" altLang="ru-RU" sz="2400" i="1"/>
              <a:t>Rubén Ruiz Ibárruri</a:t>
            </a:r>
            <a:r>
              <a:rPr lang="ru-RU" altLang="ru-RU" sz="2400"/>
              <a:t>) (9 января 1920 — 25 августа 1942) — Герой Советского Союза, командир пулемётной роты, капитан. </a:t>
            </a:r>
          </a:p>
        </p:txBody>
      </p:sp>
      <p:pic>
        <p:nvPicPr>
          <p:cNvPr id="74758" name="Picture 6" descr="Рубен Ибаррури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44675"/>
            <a:ext cx="2955925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4259262" cy="1139825"/>
          </a:xfrm>
        </p:spPr>
        <p:txBody>
          <a:bodyPr/>
          <a:lstStyle/>
          <a:p>
            <a:pPr algn="l"/>
            <a:r>
              <a:rPr lang="ru-RU" altLang="ru-RU" sz="3600"/>
              <a:t>Ничто не забыто,</a:t>
            </a:r>
            <a:br>
              <a:rPr lang="ru-RU" altLang="ru-RU" sz="3600"/>
            </a:br>
            <a:r>
              <a:rPr lang="ru-RU" altLang="ru-RU" sz="3600"/>
              <a:t>Никто не забыт</a:t>
            </a:r>
            <a:r>
              <a:rPr lang="ru-RU" altLang="ru-RU"/>
              <a:t> 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484438" y="5949950"/>
            <a:ext cx="59769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b="1"/>
              <a:t>На фото</a:t>
            </a:r>
            <a:r>
              <a:rPr lang="en-US" altLang="ru-RU" sz="1400" b="1"/>
              <a:t>:</a:t>
            </a:r>
          </a:p>
          <a:p>
            <a:r>
              <a:rPr lang="ru-RU" altLang="ru-RU" sz="1400"/>
              <a:t>Мамаев Курган</a:t>
            </a:r>
          </a:p>
        </p:txBody>
      </p:sp>
      <p:pic>
        <p:nvPicPr>
          <p:cNvPr id="78854" name="Picture 6" descr="Файл:Mamaev Kurga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773238"/>
            <a:ext cx="6164262" cy="410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179388" y="1917700"/>
            <a:ext cx="2160587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1600" b="1"/>
              <a:t>Мама́ев курга́н</a:t>
            </a:r>
            <a:r>
              <a:rPr lang="ru-RU" altLang="ru-RU" sz="1600"/>
              <a:t> расположен в Центральном районе города Волгограда, где во время Сталинградской битвы происходили ожесточённые бои (особенно в сентябре 1942 года и январе 1943) продолжительностью 200 дней.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2" grpId="0"/>
      <p:bldP spid="788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4259262" cy="1139825"/>
          </a:xfrm>
        </p:spPr>
        <p:txBody>
          <a:bodyPr/>
          <a:lstStyle/>
          <a:p>
            <a:pPr algn="l"/>
            <a:r>
              <a:rPr lang="ru-RU" altLang="ru-RU" sz="3600"/>
              <a:t>Ничто не забыто,</a:t>
            </a:r>
            <a:br>
              <a:rPr lang="ru-RU" altLang="ru-RU" sz="3600"/>
            </a:br>
            <a:r>
              <a:rPr lang="ru-RU" altLang="ru-RU" sz="3600"/>
              <a:t>Никто не забыт</a:t>
            </a:r>
            <a:r>
              <a:rPr lang="ru-RU" altLang="ru-RU"/>
              <a:t> 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468313" y="1916113"/>
            <a:ext cx="2160587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1600" b="1"/>
              <a:t>Мама́ев курга́н</a:t>
            </a:r>
            <a:r>
              <a:rPr lang="ru-RU" altLang="ru-RU" sz="1600"/>
              <a:t> расположен в Центральном районе города Волгограда, где во время Сталинградской битвы происходили ожесточённые бои (особенно в сентябре 1942 года и январе 1943) продолжительностью 200 дней.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3492500" y="5949950"/>
            <a:ext cx="51831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b="1"/>
              <a:t>На фото</a:t>
            </a:r>
            <a:r>
              <a:rPr lang="en-US" altLang="ru-RU" sz="1400" b="1"/>
              <a:t>:</a:t>
            </a:r>
          </a:p>
          <a:p>
            <a:r>
              <a:rPr lang="ru-RU" altLang="ru-RU" sz="1400"/>
              <a:t>Вечный огонь</a:t>
            </a:r>
          </a:p>
        </p:txBody>
      </p:sp>
      <p:pic>
        <p:nvPicPr>
          <p:cNvPr id="84999" name="Picture 7" descr="Файл:Vechnii ogon-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916113"/>
            <a:ext cx="5329237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/>
      <p:bldP spid="8499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4259262" cy="1139825"/>
          </a:xfrm>
        </p:spPr>
        <p:txBody>
          <a:bodyPr/>
          <a:lstStyle/>
          <a:p>
            <a:pPr algn="l"/>
            <a:r>
              <a:rPr lang="ru-RU" altLang="ru-RU" sz="3600"/>
              <a:t>Ничто не забыто,</a:t>
            </a:r>
            <a:br>
              <a:rPr lang="ru-RU" altLang="ru-RU" sz="3600"/>
            </a:br>
            <a:r>
              <a:rPr lang="ru-RU" altLang="ru-RU" sz="3600"/>
              <a:t>Никто не забыт</a:t>
            </a:r>
            <a:r>
              <a:rPr lang="ru-RU" altLang="ru-RU"/>
              <a:t> 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684213" y="1773238"/>
            <a:ext cx="33845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b="1"/>
              <a:t>То́поль на Алле́е Геро́ев</a:t>
            </a:r>
            <a:r>
              <a:rPr lang="ru-RU" altLang="ru-RU"/>
              <a:t> — исторический и природный памятник Волгограда. Расположен в Центральном районе на Аллее Героев рядом с «Вечным огнём» и памятником Рубену Ибаррури. Тополь, выживший в центре Сталинградской битвы — живой свидетель истории. Имеет на своем стволе многочисленные свидетельства военных действий. 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5219700" y="6092825"/>
            <a:ext cx="32400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b="1"/>
              <a:t>На фото</a:t>
            </a:r>
            <a:r>
              <a:rPr lang="en-US" altLang="ru-RU" sz="1400" b="1"/>
              <a:t>:</a:t>
            </a:r>
          </a:p>
          <a:p>
            <a:r>
              <a:rPr lang="ru-RU" altLang="ru-RU" sz="1400"/>
              <a:t>Тополь на Аллее Героев</a:t>
            </a:r>
          </a:p>
        </p:txBody>
      </p:sp>
      <p:pic>
        <p:nvPicPr>
          <p:cNvPr id="86023" name="Picture 7" descr="Файл:Poplar at Pavshikh Bortsov squar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84313"/>
            <a:ext cx="3348038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  <p:bldP spid="86019" grpId="1"/>
      <p:bldP spid="860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5267325" cy="1139825"/>
          </a:xfrm>
        </p:spPr>
        <p:txBody>
          <a:bodyPr/>
          <a:lstStyle/>
          <a:p>
            <a:pPr algn="l"/>
            <a:r>
              <a:rPr lang="ru-RU" altLang="ru-RU" sz="4000"/>
              <a:t>Мы всегда будем  помнить о подвигах</a:t>
            </a:r>
            <a:br>
              <a:rPr lang="ru-RU" altLang="ru-RU" sz="4000"/>
            </a:br>
            <a:r>
              <a:rPr lang="ru-RU" altLang="ru-RU" sz="4000"/>
              <a:t>наших солдат</a:t>
            </a:r>
          </a:p>
        </p:txBody>
      </p:sp>
      <p:pic>
        <p:nvPicPr>
          <p:cNvPr id="87045" name="Picture 5" descr="Картинка 14 из 3106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349500"/>
            <a:ext cx="543718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Стороны 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76375" y="1628775"/>
            <a:ext cx="728345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/>
              <a:t>СССР</a:t>
            </a:r>
          </a:p>
          <a:p>
            <a:pPr>
              <a:buFont typeface="Wingdings" pitchFamily="2" charset="2"/>
              <a:buNone/>
            </a:pPr>
            <a:r>
              <a:rPr lang="ru-RU" altLang="ru-RU"/>
              <a:t>Третий Рейх</a:t>
            </a:r>
          </a:p>
          <a:p>
            <a:pPr>
              <a:buFont typeface="Wingdings" pitchFamily="2" charset="2"/>
              <a:buNone/>
            </a:pPr>
            <a:r>
              <a:rPr lang="ru-RU" altLang="ru-RU"/>
              <a:t>Румыния</a:t>
            </a:r>
          </a:p>
          <a:p>
            <a:pPr>
              <a:buFont typeface="Wingdings" pitchFamily="2" charset="2"/>
              <a:buNone/>
            </a:pPr>
            <a:r>
              <a:rPr lang="ru-RU" altLang="ru-RU"/>
              <a:t>Королевство Италия</a:t>
            </a:r>
          </a:p>
          <a:p>
            <a:pPr>
              <a:buFont typeface="Wingdings" pitchFamily="2" charset="2"/>
              <a:buNone/>
            </a:pPr>
            <a:r>
              <a:rPr lang="ru-RU" altLang="ru-RU"/>
              <a:t>Венгрия</a:t>
            </a:r>
          </a:p>
          <a:p>
            <a:pPr>
              <a:buFont typeface="Wingdings" pitchFamily="2" charset="2"/>
              <a:buNone/>
            </a:pPr>
            <a:r>
              <a:rPr lang="ru-RU" altLang="ru-RU"/>
              <a:t>Независимое государство Хорватия</a:t>
            </a:r>
          </a:p>
        </p:txBody>
      </p:sp>
      <p:pic>
        <p:nvPicPr>
          <p:cNvPr id="24582" name="Picture 6" descr="Flag of Italy (1861-1946)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29000"/>
            <a:ext cx="792162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Flag of Hungary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76700"/>
            <a:ext cx="792162" cy="3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Flag of Croatia Ustasa.sv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81525"/>
            <a:ext cx="792162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Picture 12" descr="Файл:Flag of the Soviet Union.sv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792162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0" name="Picture 14" descr="Файл:Flag of Nazi Germany (1933-1945).sv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05038"/>
            <a:ext cx="792162" cy="47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2" name="Picture 16" descr="Файл:Flag of Romania.sv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81300"/>
            <a:ext cx="792162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Командующие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628775"/>
            <a:ext cx="728345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/>
              <a:t>А.М. Васильевский</a:t>
            </a:r>
          </a:p>
          <a:p>
            <a:pPr>
              <a:buFont typeface="Wingdings" pitchFamily="2" charset="2"/>
              <a:buNone/>
            </a:pPr>
            <a:r>
              <a:rPr lang="ru-RU" altLang="ru-RU"/>
              <a:t>К.К. Рокоссовский</a:t>
            </a:r>
          </a:p>
          <a:p>
            <a:pPr>
              <a:buFont typeface="Wingdings" pitchFamily="2" charset="2"/>
              <a:buNone/>
            </a:pPr>
            <a:r>
              <a:rPr lang="ru-RU" altLang="ru-RU"/>
              <a:t>А.И. Ерёменко</a:t>
            </a:r>
          </a:p>
          <a:p>
            <a:pPr>
              <a:buFont typeface="Wingdings" pitchFamily="2" charset="2"/>
              <a:buNone/>
            </a:pPr>
            <a:r>
              <a:rPr lang="ru-RU" altLang="ru-RU"/>
              <a:t>В.И. Чуйков</a:t>
            </a:r>
          </a:p>
          <a:p>
            <a:pPr>
              <a:buFont typeface="Wingdings" pitchFamily="2" charset="2"/>
              <a:buNone/>
            </a:pPr>
            <a:r>
              <a:rPr lang="ru-RU" altLang="ru-RU"/>
              <a:t>Эрих фон Манштейн</a:t>
            </a:r>
          </a:p>
          <a:p>
            <a:pPr>
              <a:buFont typeface="Wingdings" pitchFamily="2" charset="2"/>
              <a:buNone/>
            </a:pPr>
            <a:r>
              <a:rPr lang="ru-RU" altLang="ru-RU"/>
              <a:t>Фридрих Паулюс</a:t>
            </a:r>
          </a:p>
        </p:txBody>
      </p:sp>
      <p:pic>
        <p:nvPicPr>
          <p:cNvPr id="26631" name="Picture 7" descr="Файл:Flag of the Soviet Un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792162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Файл:Flag of Nazi Germany (1933-1945)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52963"/>
            <a:ext cx="792162" cy="47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Файл:Flag of Nazi Germany (1933-1945)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76700"/>
            <a:ext cx="792162" cy="47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5" name="Picture 11" descr="Файл:Flag of the Soviet Un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6475"/>
            <a:ext cx="792162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Файл:Flag of the Soviet Un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792162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7" name="Picture 13" descr="Файл:Flag of the Soviet Un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29000"/>
            <a:ext cx="792162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1"/>
      <p:bldP spid="266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Александр Михайлович</a:t>
            </a:r>
            <a:r>
              <a:rPr lang="en-US" altLang="ru-RU" sz="4000"/>
              <a:t> </a:t>
            </a:r>
            <a:r>
              <a:rPr lang="ru-RU" altLang="ru-RU" sz="4000"/>
              <a:t>Василевский</a:t>
            </a:r>
          </a:p>
        </p:txBody>
      </p:sp>
      <p:pic>
        <p:nvPicPr>
          <p:cNvPr id="65542" name="Picture 6" descr="Vasilevsky colo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28775"/>
            <a:ext cx="3381375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539750" y="1628775"/>
            <a:ext cx="4032250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b="1"/>
              <a:t>Алекса́ндр Миха́йлович Василе́вский</a:t>
            </a:r>
            <a:r>
              <a:rPr lang="ru-RU" altLang="ru-RU" sz="1400"/>
              <a:t> (16 (30) сентября 1895) — 5 декабря 1977) — выдающийся советский военачальник, Маршал Советского Союза (1943). В годы Великой Отечественной войны А. М. Василевский в качестве начальника Генерального штаба (1942—1945) принимал деятельное участие в разработке и осуществлении практически всех крупных операций на советско-германском фронте. С февраля 1945 года командовал 3-м Белорусским фронтом, руководил штурмом Кёнигсберга. В 1945 главнокомандующий советскими войсками на Дальнем Востоке в войне с Японией. Один из крупнейших полководцев Второй мировой войны.</a:t>
            </a:r>
          </a:p>
          <a:p>
            <a:r>
              <a:rPr lang="ru-RU" altLang="ru-RU" sz="1400"/>
              <a:t>В 1949—1953 годах Министр вооружённых сил и Военный министр СССР. Дважды Герой Советского Союза (1944, 1945), кавалер двух орденов «Победа» (1944, 1945).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Константин Константинович Рокоссовский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39750" y="1628775"/>
            <a:ext cx="40322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Константи́н Константи́нович (Ксаве́рьевич) Рокоссо́вский</a:t>
            </a:r>
            <a:r>
              <a:rPr lang="ru-RU" altLang="ru-RU"/>
              <a:t> (польск. </a:t>
            </a:r>
            <a:r>
              <a:rPr lang="pl-PL" altLang="ru-RU" i="1"/>
              <a:t>Konstanty Rokossowski</a:t>
            </a:r>
            <a:r>
              <a:rPr lang="ru-RU" altLang="ru-RU"/>
              <a:t>, 20 декабря 1894 — 3 августа 1968) — выдающийся советский военачальник, Маршал Советского Союза (1944), маршал Польши (5 ноября 1949). Дважды Герой Советского Союза (1944, 1945). </a:t>
            </a:r>
          </a:p>
        </p:txBody>
      </p:sp>
      <p:pic>
        <p:nvPicPr>
          <p:cNvPr id="66567" name="Picture 7" descr="Рокоссовский Константин Константинович">
            <a:hlinkClick r:id="rId2" tooltip="Рокоссовский Константин Константинович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700213"/>
            <a:ext cx="364172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Андрей Иванович Ерёменко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539750" y="1628775"/>
            <a:ext cx="403225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Андре́й Ива́нович Ерёменко</a:t>
            </a:r>
            <a:r>
              <a:rPr lang="ru-RU" altLang="ru-RU"/>
              <a:t> (14 октября 1892, с. Марковка, ныне Луганской области — 19 ноября 1970, Москва) — Маршал Советского Союза (1955), Герой Советского Союза (1944), член ЦК КПСС. В Советской Армии с 1918 года. Один из виднейших полководцев Великой Отечественной войны и Второй мировой войны в целом. </a:t>
            </a:r>
          </a:p>
        </p:txBody>
      </p:sp>
      <p:pic>
        <p:nvPicPr>
          <p:cNvPr id="67590" name="Picture 6" descr="AI Eremenko 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28775"/>
            <a:ext cx="3051175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Эрих фон</a:t>
            </a:r>
            <a:r>
              <a:rPr lang="en-US" altLang="ru-RU" sz="4000"/>
              <a:t> </a:t>
            </a:r>
            <a:r>
              <a:rPr lang="ru-RU" altLang="ru-RU" sz="4000"/>
              <a:t>Манштейн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539750" y="1773238"/>
            <a:ext cx="4032250" cy="370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b="1"/>
              <a:t>Э́рих фон Ма́нштейн</a:t>
            </a:r>
            <a:r>
              <a:rPr lang="ru-RU" altLang="ru-RU" sz="1400"/>
              <a:t> (нем. </a:t>
            </a:r>
            <a:r>
              <a:rPr lang="de-DE" altLang="ru-RU" sz="1400" i="1"/>
              <a:t>Erich von Manstein</a:t>
            </a:r>
            <a:r>
              <a:rPr lang="ru-RU" altLang="ru-RU" sz="1400"/>
              <a:t>) (24 ноября 1887, Берлин — 10 июня 1973) — немецкий фельдмаршал, участник Первой и Второй мировых войн. Сыграл решающую роль в захвате Польши в 1939 году. Выдвинул основную идею плана вторжения во Францию. В 1944 г был уволен в отставку за постоянные разногласия с Гитлером.</a:t>
            </a:r>
          </a:p>
          <a:p>
            <a:r>
              <a:rPr lang="ru-RU" altLang="ru-RU" sz="1400"/>
              <a:t>Военный преступник, после окончания войны был приговорён британским трибуналом к 18 годам тюрьмы за «недостаточное внимание к защите жизни гражданского населения» и применение тактики выжженной земли. Освобождён в 1953 г. по состоянию здоровья. Работал военным советником правительства Западной Германии.</a:t>
            </a:r>
          </a:p>
        </p:txBody>
      </p:sp>
      <p:pic>
        <p:nvPicPr>
          <p:cNvPr id="70662" name="Picture 6" descr="Bundesarchiv Bild 183-H01758, Erich v. Manstei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773238"/>
            <a:ext cx="28575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Фридрих Вильгельм Эрнст Паулюс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755650" y="2133600"/>
            <a:ext cx="3311525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/>
              <a:t>Фридрих Паулюс</a:t>
            </a:r>
            <a:r>
              <a:rPr lang="ru-RU" altLang="ru-RU"/>
              <a:t> (нем. </a:t>
            </a:r>
            <a:r>
              <a:rPr lang="de-DE" altLang="ru-RU" i="1"/>
              <a:t>Friedrich Wilhelm Ernst Paulus</a:t>
            </a:r>
            <a:r>
              <a:rPr lang="ru-RU" altLang="ru-RU"/>
              <a:t>; 23 сентября 1890, Брейтенау, Гессен-Нассау — 1 февраля 1957, Дрезден) — немецкий военачальник (с 1943 года генерал-фельдмаршал) и командующий 6-й армией, окружённой и капитулировавшей под Сталинградом. Автор плана Барбаросса.</a:t>
            </a:r>
          </a:p>
        </p:txBody>
      </p:sp>
      <p:pic>
        <p:nvPicPr>
          <p:cNvPr id="71687" name="Picture 7" descr="Bundesarchiv Bild 183-B24575, Friedrich Paulu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628775"/>
            <a:ext cx="3406775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/>
    </p:bld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159</TotalTime>
  <Words>599</Words>
  <Application>Microsoft Office PowerPoint</Application>
  <PresentationFormat>Экран (4:3)</PresentationFormat>
  <Paragraphs>95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Круги</vt:lpstr>
      <vt:lpstr>Сталинградская битва  </vt:lpstr>
      <vt:lpstr>Сталинградская битва</vt:lpstr>
      <vt:lpstr>Стороны </vt:lpstr>
      <vt:lpstr>Командующие</vt:lpstr>
      <vt:lpstr>Александр Михайлович Василевский</vt:lpstr>
      <vt:lpstr>Константин Константинович Рокоссовский</vt:lpstr>
      <vt:lpstr>Андрей Иванович Ерёменко</vt:lpstr>
      <vt:lpstr>Эрих фон Манштейн</vt:lpstr>
      <vt:lpstr>Фридрих Вильгельм Эрнст Паулюс</vt:lpstr>
      <vt:lpstr>Силы сторон </vt:lpstr>
      <vt:lpstr>Потери </vt:lpstr>
      <vt:lpstr>  Боевые действия с 7 мая по 23 июля 1942 г.</vt:lpstr>
      <vt:lpstr>Расстановка сил в Сталинградской оборонительной операции</vt:lpstr>
      <vt:lpstr>Сражение в городе </vt:lpstr>
      <vt:lpstr>Подготовка к контрнаступлению </vt:lpstr>
      <vt:lpstr>Расстановка сил в операции «Уран» </vt:lpstr>
      <vt:lpstr>Боевые действия с 19 ноября по 24 декабря 1942 г. </vt:lpstr>
      <vt:lpstr>Боевые действия в ходе операций «Уран» и «Кольцо» </vt:lpstr>
      <vt:lpstr>Боевые действия в ходе операций «Уран» и «Кольцо» </vt:lpstr>
      <vt:lpstr>Результаты битвы </vt:lpstr>
      <vt:lpstr>Герои Советского Союза</vt:lpstr>
      <vt:lpstr>Герои Советского Союза</vt:lpstr>
      <vt:lpstr>Ничто не забыто, Никто не забыт </vt:lpstr>
      <vt:lpstr>Ничто не забыто, Никто не забыт </vt:lpstr>
      <vt:lpstr>Ничто не забыто, Никто не забыт </vt:lpstr>
      <vt:lpstr>Мы всегда будем  помнить о подвигах наших солдат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Сталинградская битва</dc:title>
  <dc:creator>Учитель</dc:creator>
  <cp:lastModifiedBy>Admin</cp:lastModifiedBy>
  <cp:revision>124</cp:revision>
  <dcterms:created xsi:type="dcterms:W3CDTF">2009-12-02T06:26:04Z</dcterms:created>
  <dcterms:modified xsi:type="dcterms:W3CDTF">2014-11-29T18:16:52Z</dcterms:modified>
</cp:coreProperties>
</file>