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95" r:id="rId2"/>
    <p:sldId id="396" r:id="rId3"/>
    <p:sldId id="257" r:id="rId4"/>
    <p:sldId id="386" r:id="rId5"/>
    <p:sldId id="368" r:id="rId6"/>
    <p:sldId id="387" r:id="rId7"/>
    <p:sldId id="379" r:id="rId8"/>
    <p:sldId id="388" r:id="rId9"/>
    <p:sldId id="371" r:id="rId10"/>
    <p:sldId id="389" r:id="rId11"/>
    <p:sldId id="390" r:id="rId12"/>
    <p:sldId id="391" r:id="rId13"/>
    <p:sldId id="377" r:id="rId14"/>
    <p:sldId id="380" r:id="rId15"/>
    <p:sldId id="382" r:id="rId16"/>
    <p:sldId id="383" r:id="rId17"/>
    <p:sldId id="392" r:id="rId18"/>
    <p:sldId id="393" r:id="rId19"/>
    <p:sldId id="385" r:id="rId20"/>
    <p:sldId id="366" r:id="rId21"/>
    <p:sldId id="381" r:id="rId22"/>
    <p:sldId id="291" r:id="rId23"/>
    <p:sldId id="39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 varScale="1">
        <p:scale>
          <a:sx n="83" d="100"/>
          <a:sy n="83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ветлана\Downloads\67677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-22188" y="0"/>
            <a:ext cx="9166188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08900"/>
            <a:ext cx="3024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i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 </a:t>
            </a:r>
          </a:p>
          <a:p>
            <a:pPr algn="ctr"/>
            <a:r>
              <a:rPr lang="ru-RU" sz="2800" b="1" i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sz="280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46154"/>
          <a:stretch>
            <a:fillRect/>
          </a:stretch>
        </p:blipFill>
        <p:spPr bwMode="auto">
          <a:xfrm>
            <a:off x="1259540" y="1628750"/>
            <a:ext cx="1008140" cy="1194816"/>
          </a:xfrm>
          <a:prstGeom prst="rect">
            <a:avLst/>
          </a:prstGeom>
          <a:noFill/>
        </p:spPr>
      </p:pic>
      <p:sp>
        <p:nvSpPr>
          <p:cNvPr id="14" name="Равнобедренный треугольник 13"/>
          <p:cNvSpPr/>
          <p:nvPr/>
        </p:nvSpPr>
        <p:spPr>
          <a:xfrm rot="10800000">
            <a:off x="8532550" y="6237390"/>
            <a:ext cx="611450" cy="620610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grpSp>
        <p:nvGrpSpPr>
          <p:cNvPr id="2" name="Группа 4"/>
          <p:cNvGrpSpPr/>
          <p:nvPr/>
        </p:nvGrpSpPr>
        <p:grpSpPr>
          <a:xfrm>
            <a:off x="2123660" y="2420860"/>
            <a:ext cx="4308973" cy="4104570"/>
            <a:chOff x="3779890" y="622369"/>
            <a:chExt cx="4308973" cy="4104570"/>
          </a:xfrm>
        </p:grpSpPr>
        <p:grpSp>
          <p:nvGrpSpPr>
            <p:cNvPr id="3" name="Группа 5"/>
            <p:cNvGrpSpPr/>
            <p:nvPr/>
          </p:nvGrpSpPr>
          <p:grpSpPr>
            <a:xfrm>
              <a:off x="3779890" y="1054429"/>
              <a:ext cx="4176580" cy="3214838"/>
              <a:chOff x="3779890" y="1054429"/>
              <a:chExt cx="4176580" cy="3214838"/>
            </a:xfrm>
          </p:grpSpPr>
          <p:grpSp>
            <p:nvGrpSpPr>
              <p:cNvPr id="5" name="Группа 15"/>
              <p:cNvGrpSpPr/>
              <p:nvPr/>
            </p:nvGrpSpPr>
            <p:grpSpPr>
              <a:xfrm>
                <a:off x="3779890" y="1054429"/>
                <a:ext cx="4176580" cy="3214838"/>
                <a:chOff x="899490" y="1756353"/>
                <a:chExt cx="4176580" cy="3214838"/>
              </a:xfrm>
            </p:grpSpPr>
            <p:grpSp>
              <p:nvGrpSpPr>
                <p:cNvPr id="6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21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" name="Группа 10"/>
                <p:cNvGrpSpPr/>
                <p:nvPr/>
              </p:nvGrpSpPr>
              <p:grpSpPr>
                <a:xfrm>
                  <a:off x="899490" y="1756353"/>
                  <a:ext cx="2232310" cy="3214838"/>
                  <a:chOff x="611450" y="1207312"/>
                  <a:chExt cx="2232310" cy="3214838"/>
                </a:xfrm>
              </p:grpSpPr>
              <p:sp>
                <p:nvSpPr>
                  <p:cNvPr id="17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207312"/>
                    <a:ext cx="2016280" cy="316999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6012200" y="1054429"/>
                <a:ext cx="1944270" cy="309467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Группа 19"/>
            <p:cNvGrpSpPr/>
            <p:nvPr/>
          </p:nvGrpSpPr>
          <p:grpSpPr>
            <a:xfrm>
              <a:off x="3851900" y="622369"/>
              <a:ext cx="4236963" cy="4104570"/>
              <a:chOff x="3851900" y="622369"/>
              <a:chExt cx="4236963" cy="410457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940190" y="62236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96420" y="4080608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555720" y="548600"/>
            <a:ext cx="2160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 = АС = ВС,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= DC,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  36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АДС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= 40 см.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588280" y="1700760"/>
            <a:ext cx="23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тороны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 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4" name="Группа 29"/>
          <p:cNvGrpSpPr/>
          <p:nvPr/>
        </p:nvGrpSpPr>
        <p:grpSpPr>
          <a:xfrm>
            <a:off x="2123660" y="3284980"/>
            <a:ext cx="4176580" cy="2782874"/>
            <a:chOff x="3779890" y="1486393"/>
            <a:chExt cx="4176580" cy="2782874"/>
          </a:xfrm>
        </p:grpSpPr>
        <p:grpSp>
          <p:nvGrpSpPr>
            <p:cNvPr id="15" name="Группа 5"/>
            <p:cNvGrpSpPr/>
            <p:nvPr/>
          </p:nvGrpSpPr>
          <p:grpSpPr>
            <a:xfrm>
              <a:off x="3779890" y="1990462"/>
              <a:ext cx="4176580" cy="2278805"/>
              <a:chOff x="3779890" y="1990462"/>
              <a:chExt cx="4176580" cy="2278805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3779890" y="1990462"/>
                <a:ext cx="4176580" cy="2278805"/>
                <a:chOff x="899490" y="2692386"/>
                <a:chExt cx="4176580" cy="2278805"/>
              </a:xfrm>
            </p:grpSpPr>
            <p:grpSp>
              <p:nvGrpSpPr>
                <p:cNvPr id="18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4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3" name="Группа 10"/>
                <p:cNvGrpSpPr/>
                <p:nvPr/>
              </p:nvGrpSpPr>
              <p:grpSpPr>
                <a:xfrm>
                  <a:off x="899490" y="2692386"/>
                  <a:ext cx="2232310" cy="2278805"/>
                  <a:chOff x="611450" y="2143345"/>
                  <a:chExt cx="2232310" cy="2278805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2143345"/>
                    <a:ext cx="2016280" cy="2233959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>
                        <a:lumMod val="75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4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4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6012200" y="1990463"/>
                <a:ext cx="1944270" cy="2158637"/>
              </a:xfrm>
              <a:prstGeom prst="line">
                <a:avLst/>
              </a:prstGeom>
              <a:noFill/>
              <a:ln w="57150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868180" y="1486393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grpSp>
        <p:nvGrpSpPr>
          <p:cNvPr id="25" name="Группа 59"/>
          <p:cNvGrpSpPr/>
          <p:nvPr/>
        </p:nvGrpSpPr>
        <p:grpSpPr>
          <a:xfrm>
            <a:off x="3563860" y="4437140"/>
            <a:ext cx="1656230" cy="1656230"/>
            <a:chOff x="5220090" y="2636890"/>
            <a:chExt cx="1656230" cy="1656230"/>
          </a:xfrm>
        </p:grpSpPr>
        <p:grpSp>
          <p:nvGrpSpPr>
            <p:cNvPr id="26" name="Группа 58"/>
            <p:cNvGrpSpPr/>
            <p:nvPr/>
          </p:nvGrpSpPr>
          <p:grpSpPr>
            <a:xfrm>
              <a:off x="5868180" y="4077090"/>
              <a:ext cx="144020" cy="216030"/>
              <a:chOff x="5868180" y="4077090"/>
              <a:chExt cx="144020" cy="216030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586818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594019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57"/>
            <p:cNvGrpSpPr/>
            <p:nvPr/>
          </p:nvGrpSpPr>
          <p:grpSpPr>
            <a:xfrm>
              <a:off x="5220090" y="2636890"/>
              <a:ext cx="144020" cy="216030"/>
              <a:chOff x="5220090" y="2636890"/>
              <a:chExt cx="144020" cy="216030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22009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529210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56"/>
            <p:cNvGrpSpPr/>
            <p:nvPr/>
          </p:nvGrpSpPr>
          <p:grpSpPr>
            <a:xfrm>
              <a:off x="6732300" y="2780910"/>
              <a:ext cx="144020" cy="216030"/>
              <a:chOff x="8189260" y="2581640"/>
              <a:chExt cx="144020" cy="216030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Группа 69"/>
          <p:cNvGrpSpPr/>
          <p:nvPr/>
        </p:nvGrpSpPr>
        <p:grpSpPr>
          <a:xfrm>
            <a:off x="3563860" y="3933070"/>
            <a:ext cx="1584220" cy="216030"/>
            <a:chOff x="5220090" y="2780910"/>
            <a:chExt cx="1584220" cy="216030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522009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673230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Прямоугольник 60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62" name="Пятно 1 61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4" name="TextBox 63"/>
          <p:cNvSpPr txBox="1"/>
          <p:nvPr/>
        </p:nvSpPr>
        <p:spPr>
          <a:xfrm>
            <a:off x="395420" y="476589"/>
            <a:ext cx="1872260" cy="523220"/>
          </a:xfrm>
          <a:prstGeom prst="rect">
            <a:avLst/>
          </a:prstGeom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2000" y="162875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851900" y="4941210"/>
            <a:ext cx="1080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36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grpSp>
        <p:nvGrpSpPr>
          <p:cNvPr id="2" name="Группа 4"/>
          <p:cNvGrpSpPr/>
          <p:nvPr/>
        </p:nvGrpSpPr>
        <p:grpSpPr>
          <a:xfrm>
            <a:off x="2123660" y="2420860"/>
            <a:ext cx="4308973" cy="4104570"/>
            <a:chOff x="3779890" y="622369"/>
            <a:chExt cx="4308973" cy="4104570"/>
          </a:xfrm>
        </p:grpSpPr>
        <p:grpSp>
          <p:nvGrpSpPr>
            <p:cNvPr id="3" name="Группа 5"/>
            <p:cNvGrpSpPr/>
            <p:nvPr/>
          </p:nvGrpSpPr>
          <p:grpSpPr>
            <a:xfrm>
              <a:off x="3779890" y="1054429"/>
              <a:ext cx="4176580" cy="3214838"/>
              <a:chOff x="3779890" y="1054429"/>
              <a:chExt cx="4176580" cy="3214838"/>
            </a:xfrm>
          </p:grpSpPr>
          <p:grpSp>
            <p:nvGrpSpPr>
              <p:cNvPr id="5" name="Группа 15"/>
              <p:cNvGrpSpPr/>
              <p:nvPr/>
            </p:nvGrpSpPr>
            <p:grpSpPr>
              <a:xfrm>
                <a:off x="3779890" y="1054429"/>
                <a:ext cx="4176580" cy="3214838"/>
                <a:chOff x="899490" y="1756353"/>
                <a:chExt cx="4176580" cy="3214838"/>
              </a:xfrm>
            </p:grpSpPr>
            <p:grpSp>
              <p:nvGrpSpPr>
                <p:cNvPr id="6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21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" name="Группа 10"/>
                <p:cNvGrpSpPr/>
                <p:nvPr/>
              </p:nvGrpSpPr>
              <p:grpSpPr>
                <a:xfrm>
                  <a:off x="899490" y="1756353"/>
                  <a:ext cx="2232310" cy="3214838"/>
                  <a:chOff x="611450" y="1207312"/>
                  <a:chExt cx="2232310" cy="3214838"/>
                </a:xfrm>
              </p:grpSpPr>
              <p:sp>
                <p:nvSpPr>
                  <p:cNvPr id="17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207312"/>
                    <a:ext cx="2016280" cy="3169994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6">
                        <a:lumMod val="5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6012200" y="1054429"/>
                <a:ext cx="1944270" cy="3094671"/>
              </a:xfrm>
              <a:prstGeom prst="line">
                <a:avLst/>
              </a:prstGeom>
              <a:noFill/>
              <a:ln w="57150">
                <a:solidFill>
                  <a:schemeClr val="accent6">
                    <a:lumMod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Группа 19"/>
            <p:cNvGrpSpPr/>
            <p:nvPr/>
          </p:nvGrpSpPr>
          <p:grpSpPr>
            <a:xfrm>
              <a:off x="3851900" y="622369"/>
              <a:ext cx="4236963" cy="4104570"/>
              <a:chOff x="3851900" y="622369"/>
              <a:chExt cx="4236963" cy="410457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940190" y="62236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96420" y="4080608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555720" y="548600"/>
            <a:ext cx="2160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 = АС = ВС,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= DC,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  36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АДС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= 40 см.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588280" y="1700760"/>
            <a:ext cx="23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тороны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 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4" name="Группа 29"/>
          <p:cNvGrpSpPr/>
          <p:nvPr/>
        </p:nvGrpSpPr>
        <p:grpSpPr>
          <a:xfrm>
            <a:off x="2123660" y="3284980"/>
            <a:ext cx="4176580" cy="2782874"/>
            <a:chOff x="3779890" y="1486393"/>
            <a:chExt cx="4176580" cy="2782874"/>
          </a:xfrm>
        </p:grpSpPr>
        <p:grpSp>
          <p:nvGrpSpPr>
            <p:cNvPr id="15" name="Группа 5"/>
            <p:cNvGrpSpPr/>
            <p:nvPr/>
          </p:nvGrpSpPr>
          <p:grpSpPr>
            <a:xfrm>
              <a:off x="3779890" y="1990462"/>
              <a:ext cx="4176580" cy="2278805"/>
              <a:chOff x="3779890" y="1990462"/>
              <a:chExt cx="4176580" cy="2278805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3779890" y="1990462"/>
                <a:ext cx="4176580" cy="2278805"/>
                <a:chOff x="899490" y="2692386"/>
                <a:chExt cx="4176580" cy="2278805"/>
              </a:xfrm>
            </p:grpSpPr>
            <p:grpSp>
              <p:nvGrpSpPr>
                <p:cNvPr id="18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4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6">
                        <a:lumMod val="5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3" name="Группа 10"/>
                <p:cNvGrpSpPr/>
                <p:nvPr/>
              </p:nvGrpSpPr>
              <p:grpSpPr>
                <a:xfrm>
                  <a:off x="899490" y="2692386"/>
                  <a:ext cx="2232310" cy="2278805"/>
                  <a:chOff x="611450" y="2143345"/>
                  <a:chExt cx="2232310" cy="2278805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2143345"/>
                    <a:ext cx="2016280" cy="2233959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4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4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6012200" y="1990463"/>
                <a:ext cx="1944270" cy="21586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868180" y="1486393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grpSp>
        <p:nvGrpSpPr>
          <p:cNvPr id="25" name="Группа 59"/>
          <p:cNvGrpSpPr/>
          <p:nvPr/>
        </p:nvGrpSpPr>
        <p:grpSpPr>
          <a:xfrm>
            <a:off x="3563860" y="4437140"/>
            <a:ext cx="1656230" cy="1656230"/>
            <a:chOff x="5220090" y="2636890"/>
            <a:chExt cx="1656230" cy="1656230"/>
          </a:xfrm>
        </p:grpSpPr>
        <p:grpSp>
          <p:nvGrpSpPr>
            <p:cNvPr id="26" name="Группа 58"/>
            <p:cNvGrpSpPr/>
            <p:nvPr/>
          </p:nvGrpSpPr>
          <p:grpSpPr>
            <a:xfrm>
              <a:off x="5868180" y="4077090"/>
              <a:ext cx="144020" cy="216030"/>
              <a:chOff x="5868180" y="4077090"/>
              <a:chExt cx="144020" cy="216030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586818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594019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57"/>
            <p:cNvGrpSpPr/>
            <p:nvPr/>
          </p:nvGrpSpPr>
          <p:grpSpPr>
            <a:xfrm>
              <a:off x="5220090" y="2636890"/>
              <a:ext cx="144020" cy="216030"/>
              <a:chOff x="5220090" y="2636890"/>
              <a:chExt cx="144020" cy="216030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22009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529210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56"/>
            <p:cNvGrpSpPr/>
            <p:nvPr/>
          </p:nvGrpSpPr>
          <p:grpSpPr>
            <a:xfrm>
              <a:off x="6732300" y="2780910"/>
              <a:ext cx="144020" cy="216030"/>
              <a:chOff x="8189260" y="2581640"/>
              <a:chExt cx="144020" cy="216030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Группа 69"/>
          <p:cNvGrpSpPr/>
          <p:nvPr/>
        </p:nvGrpSpPr>
        <p:grpSpPr>
          <a:xfrm>
            <a:off x="3563860" y="3933070"/>
            <a:ext cx="1584220" cy="216030"/>
            <a:chOff x="5220090" y="2780910"/>
            <a:chExt cx="1584220" cy="216030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522009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673230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Прямоугольник 60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62" name="Пятно 1 61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4" name="TextBox 63"/>
          <p:cNvSpPr txBox="1"/>
          <p:nvPr/>
        </p:nvSpPr>
        <p:spPr>
          <a:xfrm>
            <a:off x="395420" y="476589"/>
            <a:ext cx="1872260" cy="523220"/>
          </a:xfrm>
          <a:prstGeom prst="rect">
            <a:avLst/>
          </a:prstGeom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2000" y="162875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923910" y="4869200"/>
            <a:ext cx="1037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40 см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grpSp>
        <p:nvGrpSpPr>
          <p:cNvPr id="2" name="Группа 4"/>
          <p:cNvGrpSpPr/>
          <p:nvPr/>
        </p:nvGrpSpPr>
        <p:grpSpPr>
          <a:xfrm>
            <a:off x="2123660" y="2420860"/>
            <a:ext cx="4308973" cy="4104570"/>
            <a:chOff x="3779890" y="622369"/>
            <a:chExt cx="4308973" cy="4104570"/>
          </a:xfrm>
        </p:grpSpPr>
        <p:grpSp>
          <p:nvGrpSpPr>
            <p:cNvPr id="3" name="Группа 5"/>
            <p:cNvGrpSpPr/>
            <p:nvPr/>
          </p:nvGrpSpPr>
          <p:grpSpPr>
            <a:xfrm>
              <a:off x="3779890" y="1054429"/>
              <a:ext cx="4176580" cy="3214838"/>
              <a:chOff x="3779890" y="1054429"/>
              <a:chExt cx="4176580" cy="3214838"/>
            </a:xfrm>
          </p:grpSpPr>
          <p:grpSp>
            <p:nvGrpSpPr>
              <p:cNvPr id="5" name="Группа 15"/>
              <p:cNvGrpSpPr/>
              <p:nvPr/>
            </p:nvGrpSpPr>
            <p:grpSpPr>
              <a:xfrm>
                <a:off x="3779890" y="1054429"/>
                <a:ext cx="4176580" cy="3214838"/>
                <a:chOff x="899490" y="1756353"/>
                <a:chExt cx="4176580" cy="3214838"/>
              </a:xfrm>
            </p:grpSpPr>
            <p:grpSp>
              <p:nvGrpSpPr>
                <p:cNvPr id="6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21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" name="Группа 10"/>
                <p:cNvGrpSpPr/>
                <p:nvPr/>
              </p:nvGrpSpPr>
              <p:grpSpPr>
                <a:xfrm>
                  <a:off x="899490" y="1756353"/>
                  <a:ext cx="2232310" cy="3214838"/>
                  <a:chOff x="611450" y="1207312"/>
                  <a:chExt cx="2232310" cy="3214838"/>
                </a:xfrm>
              </p:grpSpPr>
              <p:sp>
                <p:nvSpPr>
                  <p:cNvPr id="17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207312"/>
                    <a:ext cx="2016280" cy="316999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6012200" y="1054429"/>
                <a:ext cx="1944270" cy="309467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Группа 19"/>
            <p:cNvGrpSpPr/>
            <p:nvPr/>
          </p:nvGrpSpPr>
          <p:grpSpPr>
            <a:xfrm>
              <a:off x="3851900" y="622369"/>
              <a:ext cx="4236963" cy="4104570"/>
              <a:chOff x="3851900" y="622369"/>
              <a:chExt cx="4236963" cy="410457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940190" y="62236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96420" y="4080608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555720" y="548600"/>
            <a:ext cx="2160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 = АС = ВС,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= DC,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  36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АДС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= 40 см.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588280" y="1700760"/>
            <a:ext cx="23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тороны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 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4" name="Группа 29"/>
          <p:cNvGrpSpPr/>
          <p:nvPr/>
        </p:nvGrpSpPr>
        <p:grpSpPr>
          <a:xfrm>
            <a:off x="2123660" y="3284980"/>
            <a:ext cx="4176580" cy="2782874"/>
            <a:chOff x="3779890" y="1486393"/>
            <a:chExt cx="4176580" cy="2782874"/>
          </a:xfrm>
        </p:grpSpPr>
        <p:grpSp>
          <p:nvGrpSpPr>
            <p:cNvPr id="15" name="Группа 5"/>
            <p:cNvGrpSpPr/>
            <p:nvPr/>
          </p:nvGrpSpPr>
          <p:grpSpPr>
            <a:xfrm>
              <a:off x="3779890" y="1990462"/>
              <a:ext cx="4176580" cy="2278805"/>
              <a:chOff x="3779890" y="1990462"/>
              <a:chExt cx="4176580" cy="2278805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3779890" y="1990462"/>
                <a:ext cx="4176580" cy="2278805"/>
                <a:chOff x="899490" y="2692386"/>
                <a:chExt cx="4176580" cy="2278805"/>
              </a:xfrm>
            </p:grpSpPr>
            <p:grpSp>
              <p:nvGrpSpPr>
                <p:cNvPr id="18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4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3" name="Группа 10"/>
                <p:cNvGrpSpPr/>
                <p:nvPr/>
              </p:nvGrpSpPr>
              <p:grpSpPr>
                <a:xfrm>
                  <a:off x="899490" y="2692386"/>
                  <a:ext cx="2232310" cy="2278805"/>
                  <a:chOff x="611450" y="2143345"/>
                  <a:chExt cx="2232310" cy="2278805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2143345"/>
                    <a:ext cx="2016280" cy="2233959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4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4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6012200" y="1990463"/>
                <a:ext cx="1944270" cy="21586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868180" y="1486393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grpSp>
        <p:nvGrpSpPr>
          <p:cNvPr id="25" name="Группа 59"/>
          <p:cNvGrpSpPr/>
          <p:nvPr/>
        </p:nvGrpSpPr>
        <p:grpSpPr>
          <a:xfrm>
            <a:off x="3563860" y="4437140"/>
            <a:ext cx="1656230" cy="1656230"/>
            <a:chOff x="5220090" y="2636890"/>
            <a:chExt cx="1656230" cy="1656230"/>
          </a:xfrm>
        </p:grpSpPr>
        <p:grpSp>
          <p:nvGrpSpPr>
            <p:cNvPr id="26" name="Группа 58"/>
            <p:cNvGrpSpPr/>
            <p:nvPr/>
          </p:nvGrpSpPr>
          <p:grpSpPr>
            <a:xfrm>
              <a:off x="5868180" y="4077090"/>
              <a:ext cx="144020" cy="216030"/>
              <a:chOff x="5868180" y="4077090"/>
              <a:chExt cx="144020" cy="216030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586818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594019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57"/>
            <p:cNvGrpSpPr/>
            <p:nvPr/>
          </p:nvGrpSpPr>
          <p:grpSpPr>
            <a:xfrm>
              <a:off x="5220090" y="2636890"/>
              <a:ext cx="144020" cy="216030"/>
              <a:chOff x="5220090" y="2636890"/>
              <a:chExt cx="144020" cy="216030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22009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529210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56"/>
            <p:cNvGrpSpPr/>
            <p:nvPr/>
          </p:nvGrpSpPr>
          <p:grpSpPr>
            <a:xfrm>
              <a:off x="6732300" y="2780910"/>
              <a:ext cx="144020" cy="216030"/>
              <a:chOff x="8189260" y="2581640"/>
              <a:chExt cx="144020" cy="216030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Группа 69"/>
          <p:cNvGrpSpPr/>
          <p:nvPr/>
        </p:nvGrpSpPr>
        <p:grpSpPr>
          <a:xfrm>
            <a:off x="3563860" y="3933070"/>
            <a:ext cx="1584220" cy="216030"/>
            <a:chOff x="5220090" y="2780910"/>
            <a:chExt cx="1584220" cy="216030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522009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673230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Прямоугольник 60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62" name="Пятно 1 61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4" name="TextBox 63"/>
          <p:cNvSpPr txBox="1"/>
          <p:nvPr/>
        </p:nvSpPr>
        <p:spPr>
          <a:xfrm>
            <a:off x="395420" y="476589"/>
            <a:ext cx="1872260" cy="523220"/>
          </a:xfrm>
          <a:prstGeom prst="rect">
            <a:avLst/>
          </a:prstGeom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2000" y="162875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grpSp>
        <p:nvGrpSpPr>
          <p:cNvPr id="6" name="Группа 23"/>
          <p:cNvGrpSpPr/>
          <p:nvPr/>
        </p:nvGrpSpPr>
        <p:grpSpPr>
          <a:xfrm>
            <a:off x="4572000" y="1124680"/>
            <a:ext cx="4308973" cy="3382711"/>
            <a:chOff x="3779890" y="1342469"/>
            <a:chExt cx="4308973" cy="3382711"/>
          </a:xfrm>
        </p:grpSpPr>
        <p:grpSp>
          <p:nvGrpSpPr>
            <p:cNvPr id="7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10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9" name="Равнобедренный треугольник 8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1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12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1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1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5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16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7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8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380390" y="134246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51900" y="4078849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4" name="Группа 24"/>
          <p:cNvGrpSpPr/>
          <p:nvPr/>
        </p:nvGrpSpPr>
        <p:grpSpPr>
          <a:xfrm>
            <a:off x="323410" y="1412720"/>
            <a:ext cx="4308973" cy="3382711"/>
            <a:chOff x="3779890" y="1342469"/>
            <a:chExt cx="4308973" cy="3382711"/>
          </a:xfrm>
        </p:grpSpPr>
        <p:grpSp>
          <p:nvGrpSpPr>
            <p:cNvPr id="25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26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27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31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4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3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35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0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380390" y="134246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086206" y="476590"/>
            <a:ext cx="6971588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условия должны выполняться для того 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чтобы 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∆ АВС = ∆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MNK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 </a:t>
            </a:r>
            <a:endParaRPr lang="ru-RU" sz="24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9440" y="4365130"/>
            <a:ext cx="77770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стороны и углы одного треугольника      соответственно равны сторонам и углам другого треугольника. </a:t>
            </a:r>
            <a:endParaRPr lang="ru-RU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56"/>
          <p:cNvGrpSpPr/>
          <p:nvPr/>
        </p:nvGrpSpPr>
        <p:grpSpPr>
          <a:xfrm rot="21005444" flipV="1">
            <a:off x="6674277" y="2435523"/>
            <a:ext cx="185907" cy="178678"/>
            <a:chOff x="8189260" y="2581640"/>
            <a:chExt cx="144020" cy="216030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Прямая соединительная линия 54"/>
          <p:cNvCxnSpPr/>
          <p:nvPr/>
        </p:nvCxnSpPr>
        <p:spPr>
          <a:xfrm flipH="1">
            <a:off x="4139940" y="2780910"/>
            <a:ext cx="142946" cy="1794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71"/>
          <p:cNvGrpSpPr/>
          <p:nvPr/>
        </p:nvGrpSpPr>
        <p:grpSpPr>
          <a:xfrm>
            <a:off x="2483710" y="4077090"/>
            <a:ext cx="216567" cy="222228"/>
            <a:chOff x="6173734" y="1927570"/>
            <a:chExt cx="216567" cy="222228"/>
          </a:xfrm>
        </p:grpSpPr>
        <p:grpSp>
          <p:nvGrpSpPr>
            <p:cNvPr id="47" name="Группа 56"/>
            <p:cNvGrpSpPr/>
            <p:nvPr/>
          </p:nvGrpSpPr>
          <p:grpSpPr>
            <a:xfrm rot="21005444">
              <a:off x="6173734" y="1927570"/>
              <a:ext cx="144020" cy="216030"/>
              <a:chOff x="8189260" y="2581640"/>
              <a:chExt cx="144020" cy="216030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Прямая соединительная линия 60"/>
            <p:cNvCxnSpPr/>
            <p:nvPr/>
          </p:nvCxnSpPr>
          <p:spPr>
            <a:xfrm rot="21005444" flipH="1">
              <a:off x="6318291" y="193376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66"/>
          <p:cNvGrpSpPr/>
          <p:nvPr/>
        </p:nvGrpSpPr>
        <p:grpSpPr>
          <a:xfrm>
            <a:off x="7092350" y="3861060"/>
            <a:ext cx="216567" cy="222228"/>
            <a:chOff x="6173734" y="1855560"/>
            <a:chExt cx="216567" cy="222228"/>
          </a:xfrm>
        </p:grpSpPr>
        <p:grpSp>
          <p:nvGrpSpPr>
            <p:cNvPr id="49" name="Группа 62"/>
            <p:cNvGrpSpPr/>
            <p:nvPr/>
          </p:nvGrpSpPr>
          <p:grpSpPr>
            <a:xfrm rot="21005444">
              <a:off x="6173734" y="1855560"/>
              <a:ext cx="144020" cy="216030"/>
              <a:chOff x="8189260" y="2581640"/>
              <a:chExt cx="144020" cy="216030"/>
            </a:xfrm>
          </p:grpSpPr>
          <p:cxnSp>
            <p:nvCxnSpPr>
              <p:cNvPr id="64" name="Прямая соединительная линия 63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Прямая соединительная линия 65"/>
            <p:cNvCxnSpPr/>
            <p:nvPr/>
          </p:nvCxnSpPr>
          <p:spPr>
            <a:xfrm rot="21005444" flipH="1">
              <a:off x="6318291" y="186175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6"/>
          <p:cNvGrpSpPr/>
          <p:nvPr/>
        </p:nvGrpSpPr>
        <p:grpSpPr>
          <a:xfrm rot="21005444" flipH="1">
            <a:off x="2065637" y="3011604"/>
            <a:ext cx="185907" cy="178677"/>
            <a:chOff x="8189260" y="2581640"/>
            <a:chExt cx="144020" cy="216030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Прямая соединительная линия 70"/>
          <p:cNvCxnSpPr/>
          <p:nvPr/>
        </p:nvCxnSpPr>
        <p:spPr>
          <a:xfrm flipH="1">
            <a:off x="8388530" y="2492870"/>
            <a:ext cx="142946" cy="2160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Дуга 72"/>
          <p:cNvSpPr/>
          <p:nvPr/>
        </p:nvSpPr>
        <p:spPr>
          <a:xfrm rot="1607365">
            <a:off x="768445" y="358599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Дуга 73"/>
          <p:cNvSpPr/>
          <p:nvPr/>
        </p:nvSpPr>
        <p:spPr>
          <a:xfrm rot="1607365">
            <a:off x="4945025" y="331319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3" name="Группа 76"/>
          <p:cNvGrpSpPr/>
          <p:nvPr/>
        </p:nvGrpSpPr>
        <p:grpSpPr>
          <a:xfrm flipH="1">
            <a:off x="3707880" y="2924930"/>
            <a:ext cx="1354396" cy="1543410"/>
            <a:chOff x="233895" y="980660"/>
            <a:chExt cx="1354396" cy="1543410"/>
          </a:xfrm>
        </p:grpSpPr>
        <p:sp>
          <p:nvSpPr>
            <p:cNvPr id="5" name="TextBox 4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75" name="Дуга 74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Дуга 75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4" name="Группа 77"/>
          <p:cNvGrpSpPr/>
          <p:nvPr/>
        </p:nvGrpSpPr>
        <p:grpSpPr>
          <a:xfrm flipH="1">
            <a:off x="7970264" y="2636890"/>
            <a:ext cx="1354396" cy="1543410"/>
            <a:chOff x="233895" y="980660"/>
            <a:chExt cx="1354396" cy="1543410"/>
          </a:xfrm>
        </p:grpSpPr>
        <p:sp>
          <p:nvSpPr>
            <p:cNvPr id="79" name="TextBox 78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80" name="Дуга 79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1" name="Дуга 80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6" name="Группа 86"/>
          <p:cNvGrpSpPr/>
          <p:nvPr/>
        </p:nvGrpSpPr>
        <p:grpSpPr>
          <a:xfrm rot="4363256" flipV="1">
            <a:off x="2888555" y="1300836"/>
            <a:ext cx="1354396" cy="1543410"/>
            <a:chOff x="233895" y="980660"/>
            <a:chExt cx="1354396" cy="1543410"/>
          </a:xfrm>
        </p:grpSpPr>
        <p:sp>
          <p:nvSpPr>
            <p:cNvPr id="83" name="TextBox 82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84" name="Дуга 83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5" name="Дуга 84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6" name="Дуга 85"/>
            <p:cNvSpPr/>
            <p:nvPr/>
          </p:nvSpPr>
          <p:spPr>
            <a:xfrm rot="1607365">
              <a:off x="240103" y="1636111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87"/>
          <p:cNvGrpSpPr/>
          <p:nvPr/>
        </p:nvGrpSpPr>
        <p:grpSpPr>
          <a:xfrm rot="4363256" flipV="1">
            <a:off x="7137144" y="1012797"/>
            <a:ext cx="1354396" cy="1543410"/>
            <a:chOff x="233895" y="980660"/>
            <a:chExt cx="1354396" cy="1543410"/>
          </a:xfrm>
        </p:grpSpPr>
        <p:sp>
          <p:nvSpPr>
            <p:cNvPr id="89" name="TextBox 88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90" name="Дуга 89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1" name="Дуга 90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2" name="Дуга 91"/>
            <p:cNvSpPr/>
            <p:nvPr/>
          </p:nvSpPr>
          <p:spPr>
            <a:xfrm rot="1607365">
              <a:off x="259182" y="1646136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2" name="Прямоугольник 81"/>
          <p:cNvSpPr/>
          <p:nvPr/>
        </p:nvSpPr>
        <p:spPr>
          <a:xfrm>
            <a:off x="3370999" y="0"/>
            <a:ext cx="240200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37310" y="4869200"/>
            <a:ext cx="686938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АВ = </a:t>
            </a:r>
            <a:r>
              <a:rPr lang="en-US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MK, B</a:t>
            </a: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С = </a:t>
            </a:r>
            <a:r>
              <a:rPr lang="en-US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KN, AC = MN</a:t>
            </a:r>
          </a:p>
          <a:p>
            <a:r>
              <a:rPr lang="en-US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∠A = ∠M, ∠B = ∠K, ∠C = ∠N.</a:t>
            </a:r>
            <a:endParaRPr lang="ru-RU" sz="40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5" grpId="1"/>
      <p:bldP spid="73" grpId="0" animBg="1"/>
      <p:bldP spid="74" grpId="0" animBg="1"/>
      <p:bldP spid="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2708" y="0"/>
            <a:ext cx="8738610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нужно проверять равенство всех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сторон и углов!</a:t>
            </a:r>
            <a:r>
              <a:rPr lang="en-US" sz="40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430" y="1412720"/>
            <a:ext cx="8146013" cy="255454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Достаточно сравнить лишь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элемента одного</a:t>
            </a: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треугольника с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тремя элементами другого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треугольника. </a:t>
            </a:r>
            <a:endParaRPr lang="ru-RU" sz="40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550" y="4077090"/>
            <a:ext cx="6458628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три элементы?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410" y="5085230"/>
            <a:ext cx="867657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 - в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признаках равенства</a:t>
            </a:r>
          </a:p>
          <a:p>
            <a:pPr algn="ctr"/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треугольников.</a:t>
            </a:r>
          </a:p>
        </p:txBody>
      </p:sp>
      <p:sp>
        <p:nvSpPr>
          <p:cNvPr id="9" name="Овал 8"/>
          <p:cNvSpPr/>
          <p:nvPr/>
        </p:nvSpPr>
        <p:spPr>
          <a:xfrm>
            <a:off x="3707880" y="14127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67930" y="14127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427980" y="14127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88030" y="14127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148080" y="14127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07880" y="400508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67930" y="400508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27980" y="400508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788030" y="400508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148080" y="400508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779890" y="50132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39940" y="50132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499990" y="50132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860040" y="50132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148080" y="5013220"/>
            <a:ext cx="216030" cy="19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79390" y="4869200"/>
            <a:ext cx="8785220" cy="151221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71500" y="3645030"/>
            <a:ext cx="7128990" cy="108015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87530" y="2420860"/>
            <a:ext cx="6696930" cy="108015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390" y="188550"/>
            <a:ext cx="8497180" cy="21603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88550"/>
            <a:ext cx="87852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Доказывать признаки нужно с помощью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теоремы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(утверждение,  справедливость  которого устанавливается путем рассуждений).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440" y="2348850"/>
            <a:ext cx="7956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Сами рассуждения называются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доказательством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теоремы.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5520" y="3645030"/>
            <a:ext cx="68721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Любая теорема состоит из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заключения.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390" y="4797190"/>
            <a:ext cx="87562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 уже известные факты,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которых  говорится в теореме, а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 то, что нужно получить, доказать.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-1188800" y="285292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3" grpId="0" animBg="1"/>
      <p:bldP spid="12" grpId="0" animBg="1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6056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Первый признак равенства треугольников</a:t>
            </a:r>
          </a:p>
          <a:p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(по двум сторонам и углу между ними    </a:t>
            </a:r>
            <a:endParaRPr lang="ru-RU" sz="20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220" y="764630"/>
            <a:ext cx="278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элемента!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252670" y="260560"/>
            <a:ext cx="939667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признак равенства треугольников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двум сторонам и углу между ними –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элемента!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440" y="206081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5720" y="1340710"/>
            <a:ext cx="63008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стороны и угол между ними одного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треугольника соответственно  равны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двум сторонам и углу между ними </a:t>
            </a:r>
          </a:p>
          <a:p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треугольника, то такие 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треугольники  равны.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252670" y="260560"/>
            <a:ext cx="939667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признак равенства треугольников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двум сторонам и углу между ними –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элемента!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440" y="206081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5720" y="1340710"/>
            <a:ext cx="63008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стороны и угол между ними одного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треугольника соответственно  равны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двум сторонам и углу между ними </a:t>
            </a:r>
          </a:p>
          <a:p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треугольника, то такие 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треугольники  равны.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Группа 23"/>
          <p:cNvGrpSpPr/>
          <p:nvPr/>
        </p:nvGrpSpPr>
        <p:grpSpPr>
          <a:xfrm>
            <a:off x="4427980" y="3142719"/>
            <a:ext cx="4308973" cy="3670751"/>
            <a:chOff x="3779890" y="1054429"/>
            <a:chExt cx="4308973" cy="3670751"/>
          </a:xfrm>
        </p:grpSpPr>
        <p:grpSp>
          <p:nvGrpSpPr>
            <p:cNvPr id="3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6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38" name="Равнобедренный треугольник 37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9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10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46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7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1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2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4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5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Группа 19"/>
            <p:cNvGrpSpPr/>
            <p:nvPr/>
          </p:nvGrpSpPr>
          <p:grpSpPr>
            <a:xfrm>
              <a:off x="3851900" y="1054429"/>
              <a:ext cx="4236963" cy="3670751"/>
              <a:chOff x="3851900" y="1054429"/>
              <a:chExt cx="4236963" cy="367075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7380390" y="105442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851900" y="4078849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" name="Группа 24"/>
          <p:cNvGrpSpPr/>
          <p:nvPr/>
        </p:nvGrpSpPr>
        <p:grpSpPr>
          <a:xfrm>
            <a:off x="179390" y="3070709"/>
            <a:ext cx="4308973" cy="3382711"/>
            <a:chOff x="3779890" y="1342469"/>
            <a:chExt cx="4308973" cy="3382711"/>
          </a:xfrm>
        </p:grpSpPr>
        <p:grpSp>
          <p:nvGrpSpPr>
            <p:cNvPr id="15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16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56" name="Равнобедренный треугольник 55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7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18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6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5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9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60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20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62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3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7380390" y="134246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grpSp>
        <p:nvGrpSpPr>
          <p:cNvPr id="22" name="Группа 56"/>
          <p:cNvGrpSpPr/>
          <p:nvPr/>
        </p:nvGrpSpPr>
        <p:grpSpPr>
          <a:xfrm rot="21005444" flipV="1">
            <a:off x="6530257" y="4741603"/>
            <a:ext cx="185907" cy="178678"/>
            <a:chOff x="8189260" y="2581640"/>
            <a:chExt cx="144020" cy="216030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71"/>
          <p:cNvGrpSpPr/>
          <p:nvPr/>
        </p:nvGrpSpPr>
        <p:grpSpPr>
          <a:xfrm>
            <a:off x="2339690" y="5735079"/>
            <a:ext cx="216567" cy="222228"/>
            <a:chOff x="6173734" y="1927570"/>
            <a:chExt cx="216567" cy="222228"/>
          </a:xfrm>
        </p:grpSpPr>
        <p:grpSp>
          <p:nvGrpSpPr>
            <p:cNvPr id="24" name="Группа 56"/>
            <p:cNvGrpSpPr/>
            <p:nvPr/>
          </p:nvGrpSpPr>
          <p:grpSpPr>
            <a:xfrm rot="21005444">
              <a:off x="6173734" y="1927570"/>
              <a:ext cx="144020" cy="216030"/>
              <a:chOff x="8189260" y="2581640"/>
              <a:chExt cx="144020" cy="21603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Прямая соединительная линия 71"/>
            <p:cNvCxnSpPr/>
            <p:nvPr/>
          </p:nvCxnSpPr>
          <p:spPr>
            <a:xfrm rot="21005444" flipH="1">
              <a:off x="6318291" y="193376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66"/>
          <p:cNvGrpSpPr/>
          <p:nvPr/>
        </p:nvGrpSpPr>
        <p:grpSpPr>
          <a:xfrm>
            <a:off x="6948330" y="6160941"/>
            <a:ext cx="216567" cy="222228"/>
            <a:chOff x="6173734" y="1855560"/>
            <a:chExt cx="216567" cy="222228"/>
          </a:xfrm>
        </p:grpSpPr>
        <p:grpSp>
          <p:nvGrpSpPr>
            <p:cNvPr id="26" name="Группа 62"/>
            <p:cNvGrpSpPr/>
            <p:nvPr/>
          </p:nvGrpSpPr>
          <p:grpSpPr>
            <a:xfrm rot="21005444">
              <a:off x="6173734" y="1855560"/>
              <a:ext cx="144020" cy="216030"/>
              <a:chOff x="8189260" y="2581640"/>
              <a:chExt cx="144020" cy="216030"/>
            </a:xfrm>
          </p:grpSpPr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Прямая соединительная линия 76"/>
            <p:cNvCxnSpPr/>
            <p:nvPr/>
          </p:nvCxnSpPr>
          <p:spPr>
            <a:xfrm rot="21005444" flipH="1">
              <a:off x="6318291" y="186175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56"/>
          <p:cNvGrpSpPr/>
          <p:nvPr/>
        </p:nvGrpSpPr>
        <p:grpSpPr>
          <a:xfrm rot="21005444" flipH="1">
            <a:off x="1921617" y="4669593"/>
            <a:ext cx="185907" cy="178677"/>
            <a:chOff x="8189260" y="2581640"/>
            <a:chExt cx="144020" cy="216030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Дуга 83"/>
          <p:cNvSpPr/>
          <p:nvPr/>
        </p:nvSpPr>
        <p:spPr>
          <a:xfrm rot="1607365">
            <a:off x="624425" y="524398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Дуга 84"/>
          <p:cNvSpPr/>
          <p:nvPr/>
        </p:nvSpPr>
        <p:spPr>
          <a:xfrm rot="1607365">
            <a:off x="4801005" y="564134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2" name="Группа 107"/>
          <p:cNvGrpSpPr/>
          <p:nvPr/>
        </p:nvGrpSpPr>
        <p:grpSpPr>
          <a:xfrm>
            <a:off x="4722880" y="3717040"/>
            <a:ext cx="3850684" cy="2592360"/>
            <a:chOff x="4722880" y="3717040"/>
            <a:chExt cx="3850684" cy="2592360"/>
          </a:xfrm>
        </p:grpSpPr>
        <p:sp>
          <p:nvSpPr>
            <p:cNvPr id="105" name="Полилиния 104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6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Line 41"/>
            <p:cNvSpPr>
              <a:spLocks noChangeShapeType="1"/>
            </p:cNvSpPr>
            <p:nvPr/>
          </p:nvSpPr>
          <p:spPr bwMode="auto">
            <a:xfrm flipV="1">
              <a:off x="4731518" y="3717040"/>
              <a:ext cx="3368972" cy="25768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108"/>
          <p:cNvGrpSpPr/>
          <p:nvPr/>
        </p:nvGrpSpPr>
        <p:grpSpPr>
          <a:xfrm>
            <a:off x="467430" y="3356990"/>
            <a:ext cx="3850684" cy="2592360"/>
            <a:chOff x="4722880" y="3717040"/>
            <a:chExt cx="3850684" cy="2592360"/>
          </a:xfrm>
        </p:grpSpPr>
        <p:sp>
          <p:nvSpPr>
            <p:cNvPr id="110" name="Полилиния 109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1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41"/>
            <p:cNvSpPr>
              <a:spLocks noChangeShapeType="1"/>
            </p:cNvSpPr>
            <p:nvPr/>
          </p:nvSpPr>
          <p:spPr bwMode="auto">
            <a:xfrm flipV="1">
              <a:off x="4731518" y="3717040"/>
              <a:ext cx="3375832" cy="25768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Овал 112"/>
          <p:cNvSpPr/>
          <p:nvPr/>
        </p:nvSpPr>
        <p:spPr>
          <a:xfrm>
            <a:off x="1043510" y="4005080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5796170" y="4077090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5"/>
          <p:cNvGrpSpPr/>
          <p:nvPr/>
        </p:nvGrpSpPr>
        <p:grpSpPr>
          <a:xfrm>
            <a:off x="4427980" y="2152928"/>
            <a:ext cx="4176580" cy="2664370"/>
            <a:chOff x="3779890" y="1604897"/>
            <a:chExt cx="4176580" cy="2664370"/>
          </a:xfrm>
        </p:grpSpPr>
        <p:grpSp>
          <p:nvGrpSpPr>
            <p:cNvPr id="10" name="Группа 34"/>
            <p:cNvGrpSpPr/>
            <p:nvPr/>
          </p:nvGrpSpPr>
          <p:grpSpPr>
            <a:xfrm>
              <a:off x="3779890" y="1604897"/>
              <a:ext cx="4176580" cy="2664370"/>
              <a:chOff x="3779890" y="1628750"/>
              <a:chExt cx="4176580" cy="2664370"/>
            </a:xfrm>
          </p:grpSpPr>
          <p:sp>
            <p:nvSpPr>
              <p:cNvPr id="38" name="Равнобедренный треугольник 37"/>
              <p:cNvSpPr/>
              <p:nvPr/>
            </p:nvSpPr>
            <p:spPr>
              <a:xfrm>
                <a:off x="4067930" y="1628750"/>
                <a:ext cx="3846510" cy="2592360"/>
              </a:xfrm>
              <a:prstGeom prst="triangle">
                <a:avLst>
                  <a:gd name="adj" fmla="val 88610"/>
                </a:avLst>
              </a:prstGeom>
              <a:gradFill>
                <a:gsLst>
                  <a:gs pos="51000">
                    <a:schemeClr val="accent4">
                      <a:lumMod val="60000"/>
                      <a:lumOff val="40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1" name="Группа 15"/>
              <p:cNvGrpSpPr/>
              <p:nvPr/>
            </p:nvGrpSpPr>
            <p:grpSpPr>
              <a:xfrm>
                <a:off x="3779890" y="1652603"/>
                <a:ext cx="4176580" cy="2640517"/>
                <a:chOff x="899490" y="2330674"/>
                <a:chExt cx="4176580" cy="2640517"/>
              </a:xfrm>
            </p:grpSpPr>
            <p:grpSp>
              <p:nvGrpSpPr>
                <p:cNvPr id="12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4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3" name="Группа 10"/>
                <p:cNvGrpSpPr/>
                <p:nvPr/>
              </p:nvGrpSpPr>
              <p:grpSpPr>
                <a:xfrm>
                  <a:off x="899490" y="2330674"/>
                  <a:ext cx="3672510" cy="2640517"/>
                  <a:chOff x="611450" y="1781633"/>
                  <a:chExt cx="3672510" cy="2640517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781633"/>
                    <a:ext cx="3456480" cy="259567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4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4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7452400" y="1628750"/>
              <a:ext cx="504070" cy="252035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24"/>
          <p:cNvGrpSpPr/>
          <p:nvPr/>
        </p:nvGrpSpPr>
        <p:grpSpPr>
          <a:xfrm>
            <a:off x="179390" y="1556740"/>
            <a:ext cx="4308973" cy="3356421"/>
            <a:chOff x="3779890" y="1368759"/>
            <a:chExt cx="4308973" cy="3356421"/>
          </a:xfrm>
        </p:grpSpPr>
        <p:grpSp>
          <p:nvGrpSpPr>
            <p:cNvPr id="17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18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56" name="Равнобедренный треугольник 55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9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20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6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5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21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60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22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62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3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Группа 19"/>
            <p:cNvGrpSpPr/>
            <p:nvPr/>
          </p:nvGrpSpPr>
          <p:grpSpPr>
            <a:xfrm>
              <a:off x="3851900" y="1368759"/>
              <a:ext cx="4236963" cy="3356421"/>
              <a:chOff x="3851900" y="1368759"/>
              <a:chExt cx="4236963" cy="335642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7524410" y="136875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grpSp>
        <p:nvGrpSpPr>
          <p:cNvPr id="24" name="Группа 56"/>
          <p:cNvGrpSpPr/>
          <p:nvPr/>
        </p:nvGrpSpPr>
        <p:grpSpPr>
          <a:xfrm rot="21005444" flipV="1">
            <a:off x="6530257" y="3201344"/>
            <a:ext cx="185907" cy="178678"/>
            <a:chOff x="8189260" y="2581640"/>
            <a:chExt cx="144020" cy="216030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71"/>
          <p:cNvGrpSpPr/>
          <p:nvPr/>
        </p:nvGrpSpPr>
        <p:grpSpPr>
          <a:xfrm>
            <a:off x="2339690" y="4194820"/>
            <a:ext cx="216567" cy="222228"/>
            <a:chOff x="6173734" y="1927570"/>
            <a:chExt cx="216567" cy="222228"/>
          </a:xfrm>
        </p:grpSpPr>
        <p:grpSp>
          <p:nvGrpSpPr>
            <p:cNvPr id="26" name="Группа 56"/>
            <p:cNvGrpSpPr/>
            <p:nvPr/>
          </p:nvGrpSpPr>
          <p:grpSpPr>
            <a:xfrm rot="21005444">
              <a:off x="6173734" y="1927570"/>
              <a:ext cx="144020" cy="216030"/>
              <a:chOff x="8189260" y="2581640"/>
              <a:chExt cx="144020" cy="21603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Прямая соединительная линия 71"/>
            <p:cNvCxnSpPr/>
            <p:nvPr/>
          </p:nvCxnSpPr>
          <p:spPr>
            <a:xfrm rot="21005444" flipH="1">
              <a:off x="6318291" y="193376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66"/>
          <p:cNvGrpSpPr/>
          <p:nvPr/>
        </p:nvGrpSpPr>
        <p:grpSpPr>
          <a:xfrm>
            <a:off x="6948330" y="4620682"/>
            <a:ext cx="216567" cy="222228"/>
            <a:chOff x="6173734" y="1855560"/>
            <a:chExt cx="216567" cy="222228"/>
          </a:xfrm>
        </p:grpSpPr>
        <p:grpSp>
          <p:nvGrpSpPr>
            <p:cNvPr id="28" name="Группа 62"/>
            <p:cNvGrpSpPr/>
            <p:nvPr/>
          </p:nvGrpSpPr>
          <p:grpSpPr>
            <a:xfrm rot="21005444">
              <a:off x="6173734" y="1855560"/>
              <a:ext cx="144020" cy="216030"/>
              <a:chOff x="8189260" y="2581640"/>
              <a:chExt cx="144020" cy="216030"/>
            </a:xfrm>
          </p:grpSpPr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Прямая соединительная линия 76"/>
            <p:cNvCxnSpPr/>
            <p:nvPr/>
          </p:nvCxnSpPr>
          <p:spPr>
            <a:xfrm rot="21005444" flipH="1">
              <a:off x="6318291" y="186175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56"/>
          <p:cNvGrpSpPr/>
          <p:nvPr/>
        </p:nvGrpSpPr>
        <p:grpSpPr>
          <a:xfrm rot="21005444" flipH="1">
            <a:off x="1921617" y="3129334"/>
            <a:ext cx="185907" cy="178677"/>
            <a:chOff x="8189260" y="2581640"/>
            <a:chExt cx="144020" cy="216030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Дуга 83"/>
          <p:cNvSpPr/>
          <p:nvPr/>
        </p:nvSpPr>
        <p:spPr>
          <a:xfrm rot="1607365">
            <a:off x="624425" y="370372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Дуга 84"/>
          <p:cNvSpPr/>
          <p:nvPr/>
        </p:nvSpPr>
        <p:spPr>
          <a:xfrm rot="1607365">
            <a:off x="4801005" y="410108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9" name="Группа 107"/>
          <p:cNvGrpSpPr/>
          <p:nvPr/>
        </p:nvGrpSpPr>
        <p:grpSpPr>
          <a:xfrm>
            <a:off x="4722880" y="2145785"/>
            <a:ext cx="3850684" cy="2623356"/>
            <a:chOff x="4722880" y="3686044"/>
            <a:chExt cx="3850684" cy="2623356"/>
          </a:xfrm>
        </p:grpSpPr>
        <p:sp>
          <p:nvSpPr>
            <p:cNvPr id="105" name="Полилиния 104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6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Line 41"/>
            <p:cNvSpPr>
              <a:spLocks noChangeShapeType="1"/>
            </p:cNvSpPr>
            <p:nvPr/>
          </p:nvSpPr>
          <p:spPr bwMode="auto">
            <a:xfrm flipV="1">
              <a:off x="4731518" y="3686044"/>
              <a:ext cx="3415466" cy="26078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108"/>
          <p:cNvGrpSpPr/>
          <p:nvPr/>
        </p:nvGrpSpPr>
        <p:grpSpPr>
          <a:xfrm>
            <a:off x="467430" y="1785735"/>
            <a:ext cx="3850684" cy="2623356"/>
            <a:chOff x="4722880" y="3686044"/>
            <a:chExt cx="3850684" cy="2623356"/>
          </a:xfrm>
        </p:grpSpPr>
        <p:sp>
          <p:nvSpPr>
            <p:cNvPr id="110" name="Полилиния 109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1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41"/>
            <p:cNvSpPr>
              <a:spLocks noChangeShapeType="1"/>
            </p:cNvSpPr>
            <p:nvPr/>
          </p:nvSpPr>
          <p:spPr bwMode="auto">
            <a:xfrm flipV="1">
              <a:off x="4731518" y="3686044"/>
              <a:ext cx="3415466" cy="26078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Овал 112"/>
          <p:cNvSpPr/>
          <p:nvPr/>
        </p:nvSpPr>
        <p:spPr>
          <a:xfrm>
            <a:off x="1043510" y="2464821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5796170" y="2536831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395420" y="476590"/>
            <a:ext cx="1944270" cy="1243320"/>
            <a:chOff x="15940" y="-80340"/>
            <a:chExt cx="1944270" cy="1243320"/>
          </a:xfrm>
        </p:grpSpPr>
        <p:sp useBgFill="1">
          <p:nvSpPr>
            <p:cNvPr id="99" name="TextBox 98"/>
            <p:cNvSpPr txBox="1"/>
            <p:nvPr/>
          </p:nvSpPr>
          <p:spPr>
            <a:xfrm>
              <a:off x="15940" y="-8034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87950" y="63976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Доказать:</a:t>
              </a:r>
            </a:p>
          </p:txBody>
        </p:sp>
      </p:grp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2339690" y="476590"/>
            <a:ext cx="4896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(условие) 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 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</a:t>
            </a:r>
          </a:p>
          <a:p>
            <a:pPr marL="457200" lvl="0" indent="-457200" fontAlgn="base"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АВ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  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₁С₁,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₁.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2339690" y="1268700"/>
            <a:ext cx="5112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(заключение)  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2888967" y="4941210"/>
            <a:ext cx="2916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Доказательство.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467430" y="5517290"/>
            <a:ext cx="8209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Так как ∠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то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можно наложить на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  так, что вершина А совместится с вершиной 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₁.</a:t>
            </a:r>
            <a:endParaRPr lang="ru-RU" sz="2400" dirty="0" smtClean="0"/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8028480" y="177277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₁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497669" y="450915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₁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139940" y="458116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₁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331550" y="0"/>
            <a:ext cx="67323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>
                  <a:solidFill>
                    <a:srgbClr val="C0000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  признак   равенства   треугольников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08" grpId="0"/>
      <p:bldP spid="109" grpId="0"/>
      <p:bldP spid="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ветлана\Downloads\67677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-22188" y="0"/>
            <a:ext cx="9166188" cy="6858000"/>
          </a:xfrm>
          <a:prstGeom prst="rect">
            <a:avLst/>
          </a:prstGeom>
          <a:noFill/>
        </p:spPr>
      </p:pic>
      <p:sp>
        <p:nvSpPr>
          <p:cNvPr id="14" name="Равнобедренный треугольник 13"/>
          <p:cNvSpPr/>
          <p:nvPr/>
        </p:nvSpPr>
        <p:spPr>
          <a:xfrm rot="10800000">
            <a:off x="8532550" y="6237390"/>
            <a:ext cx="611450" cy="620610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Светлана\Downloads\5179082.gif"/>
          <p:cNvPicPr>
            <a:picLocks noChangeAspect="1" noChangeArrowheads="1"/>
          </p:cNvPicPr>
          <p:nvPr/>
        </p:nvPicPr>
        <p:blipFill>
          <a:blip r:embed="rId4" cstate="print"/>
          <a:srcRect l="18335"/>
          <a:stretch>
            <a:fillRect/>
          </a:stretch>
        </p:blipFill>
        <p:spPr bwMode="auto">
          <a:xfrm>
            <a:off x="4786760" y="3140960"/>
            <a:ext cx="4357240" cy="326793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rnd">
            <a:solidFill>
              <a:schemeClr val="bg2">
                <a:lumMod val="5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868180" y="4725180"/>
            <a:ext cx="1584220" cy="158422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08900"/>
            <a:ext cx="3024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i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 </a:t>
            </a:r>
          </a:p>
          <a:p>
            <a:pPr algn="ctr"/>
            <a:r>
              <a:rPr lang="ru-RU" sz="2800" b="1" i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sz="280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390" y="3933070"/>
            <a:ext cx="7128990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признак</a:t>
            </a:r>
          </a:p>
          <a:p>
            <a:pPr algn="ctr"/>
            <a:r>
              <a:rPr lang="ru-RU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равенства треугольников</a:t>
            </a:r>
            <a:endParaRPr lang="en-US" sz="5400" b="1" i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46154"/>
          <a:stretch>
            <a:fillRect/>
          </a:stretch>
        </p:blipFill>
        <p:spPr bwMode="auto">
          <a:xfrm>
            <a:off x="1259540" y="1628750"/>
            <a:ext cx="1008140" cy="11948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51400" y="4851223"/>
            <a:ext cx="8713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 треугольника называются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равными,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если при наложении они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совмещаются.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3491850" y="1227170"/>
            <a:ext cx="4176580" cy="2664370"/>
            <a:chOff x="3779890" y="1604897"/>
            <a:chExt cx="4176580" cy="2664370"/>
          </a:xfrm>
        </p:grpSpPr>
        <p:grpSp>
          <p:nvGrpSpPr>
            <p:cNvPr id="5" name="Группа 34"/>
            <p:cNvGrpSpPr/>
            <p:nvPr/>
          </p:nvGrpSpPr>
          <p:grpSpPr>
            <a:xfrm>
              <a:off x="3779890" y="1604897"/>
              <a:ext cx="4176580" cy="2664370"/>
              <a:chOff x="3779890" y="1628750"/>
              <a:chExt cx="4176580" cy="2664370"/>
            </a:xfrm>
          </p:grpSpPr>
          <p:sp>
            <p:nvSpPr>
              <p:cNvPr id="17" name="Равнобедренный треугольник 16"/>
              <p:cNvSpPr/>
              <p:nvPr/>
            </p:nvSpPr>
            <p:spPr>
              <a:xfrm>
                <a:off x="4067930" y="1628750"/>
                <a:ext cx="3846510" cy="2592360"/>
              </a:xfrm>
              <a:prstGeom prst="triangle">
                <a:avLst>
                  <a:gd name="adj" fmla="val 88610"/>
                </a:avLst>
              </a:prstGeom>
              <a:gradFill>
                <a:gsLst>
                  <a:gs pos="51000">
                    <a:schemeClr val="accent4">
                      <a:lumMod val="60000"/>
                      <a:lumOff val="40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6" name="Группа 15"/>
              <p:cNvGrpSpPr/>
              <p:nvPr/>
            </p:nvGrpSpPr>
            <p:grpSpPr>
              <a:xfrm>
                <a:off x="3779890" y="1652603"/>
                <a:ext cx="4176580" cy="2640517"/>
                <a:chOff x="899490" y="2330674"/>
                <a:chExt cx="4176580" cy="2640517"/>
              </a:xfrm>
            </p:grpSpPr>
            <p:grpSp>
              <p:nvGrpSpPr>
                <p:cNvPr id="7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9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" name="Группа 10"/>
                <p:cNvGrpSpPr/>
                <p:nvPr/>
              </p:nvGrpSpPr>
              <p:grpSpPr>
                <a:xfrm>
                  <a:off x="899490" y="2330674"/>
                  <a:ext cx="3672510" cy="2640517"/>
                  <a:chOff x="611450" y="1781633"/>
                  <a:chExt cx="3672510" cy="2640517"/>
                </a:xfrm>
              </p:grpSpPr>
              <p:sp>
                <p:nvSpPr>
                  <p:cNvPr id="1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781633"/>
                    <a:ext cx="3456480" cy="259567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1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7452400" y="1628750"/>
              <a:ext cx="504070" cy="252035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63860" y="314096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68430" y="314096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88280" y="83664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611450" y="3140960"/>
            <a:ext cx="4606881" cy="3310701"/>
            <a:chOff x="683460" y="3068950"/>
            <a:chExt cx="4606881" cy="3310701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683460" y="3140960"/>
              <a:ext cx="4176580" cy="2622343"/>
              <a:chOff x="683460" y="3140959"/>
              <a:chExt cx="4176580" cy="2622343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683460" y="3140959"/>
                <a:ext cx="4176580" cy="2622343"/>
                <a:chOff x="899490" y="2348848"/>
                <a:chExt cx="4176580" cy="2622343"/>
              </a:xfrm>
            </p:grpSpPr>
            <p:grpSp>
              <p:nvGrpSpPr>
                <p:cNvPr id="18" name="Группа 5"/>
                <p:cNvGrpSpPr/>
                <p:nvPr/>
              </p:nvGrpSpPr>
              <p:grpSpPr>
                <a:xfrm>
                  <a:off x="899490" y="4149100"/>
                  <a:ext cx="4176580" cy="747267"/>
                  <a:chOff x="611450" y="3630040"/>
                  <a:chExt cx="4176580" cy="747267"/>
                </a:xfrm>
              </p:grpSpPr>
              <p:sp>
                <p:nvSpPr>
                  <p:cNvPr id="30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50139"/>
                    <a:ext cx="3960549" cy="27168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Группа 10"/>
                <p:cNvGrpSpPr/>
                <p:nvPr/>
              </p:nvGrpSpPr>
              <p:grpSpPr>
                <a:xfrm>
                  <a:off x="1115520" y="2348848"/>
                  <a:ext cx="3456480" cy="2622343"/>
                  <a:chOff x="827480" y="1799807"/>
                  <a:chExt cx="3456480" cy="2622343"/>
                </a:xfrm>
              </p:grpSpPr>
              <p:sp>
                <p:nvSpPr>
                  <p:cNvPr id="2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799807"/>
                    <a:ext cx="3456480" cy="2577501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827480" y="4284528"/>
                    <a:ext cx="116540" cy="137622"/>
                  </a:xfrm>
                  <a:prstGeom prst="ellipse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5" name="Line 41"/>
              <p:cNvSpPr>
                <a:spLocks noChangeShapeType="1"/>
              </p:cNvSpPr>
              <p:nvPr/>
            </p:nvSpPr>
            <p:spPr bwMode="auto">
              <a:xfrm>
                <a:off x="4355970" y="314096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683460" y="3068950"/>
              <a:ext cx="4606881" cy="3310701"/>
              <a:chOff x="683460" y="3068950"/>
              <a:chExt cx="4606881" cy="3310701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4355970" y="306895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/>
                    <a:ea typeface="Arial Unicode MS"/>
                    <a:cs typeface="Arial Unicode MS"/>
                  </a:rPr>
                  <a:t>₁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644010" y="566131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/>
                    <a:ea typeface="Arial Unicode MS"/>
                    <a:cs typeface="Arial Unicode MS"/>
                  </a:rPr>
                  <a:t>₁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83460" y="573332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/>
                    <a:ea typeface="Arial Unicode MS"/>
                    <a:cs typeface="Arial Unicode MS"/>
                  </a:rPr>
                  <a:t>₁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Прямоугольник 49"/>
          <p:cNvSpPr/>
          <p:nvPr/>
        </p:nvSpPr>
        <p:spPr>
          <a:xfrm>
            <a:off x="-180660" y="260560"/>
            <a:ext cx="8497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     Поскольку  АВ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=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₁С₁, то сторона АВ совместится со стороной А₁В₁, а сторона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со стороной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1400" y="1571300"/>
            <a:ext cx="5328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Поэтому совместятся точки  В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и 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и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С₁, следовательно совместятся 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сторона 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со стороной 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11450" y="5877340"/>
            <a:ext cx="7932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Значит,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что и требовалось доказать.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31511 -0.2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0" grpId="0"/>
      <p:bldP spid="5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Полилиния 67"/>
          <p:cNvSpPr/>
          <p:nvPr/>
        </p:nvSpPr>
        <p:spPr>
          <a:xfrm>
            <a:off x="4639820" y="2462800"/>
            <a:ext cx="1375830" cy="950960"/>
          </a:xfrm>
          <a:custGeom>
            <a:avLst/>
            <a:gdLst>
              <a:gd name="connsiteX0" fmla="*/ 3139440 w 3139440"/>
              <a:gd name="connsiteY0" fmla="*/ 2103120 h 2103120"/>
              <a:gd name="connsiteX1" fmla="*/ 0 w 3139440"/>
              <a:gd name="connsiteY1" fmla="*/ 990600 h 2103120"/>
              <a:gd name="connsiteX2" fmla="*/ 2697480 w 3139440"/>
              <a:gd name="connsiteY2" fmla="*/ 0 h 2103120"/>
              <a:gd name="connsiteX3" fmla="*/ 3139440 w 3139440"/>
              <a:gd name="connsiteY3" fmla="*/ 210312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9440" h="2103120">
                <a:moveTo>
                  <a:pt x="3139440" y="2103120"/>
                </a:moveTo>
                <a:lnTo>
                  <a:pt x="0" y="990600"/>
                </a:lnTo>
                <a:lnTo>
                  <a:pt x="2697480" y="0"/>
                </a:lnTo>
                <a:lnTo>
                  <a:pt x="3139440" y="210312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37820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380" y="404580"/>
            <a:ext cx="90692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Отрезки АЕ и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пересекаются в точке В, являющейся </a:t>
            </a:r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серединой каждого из них.  а) Докажите, что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б) найдите углы  А и С в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если в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E = 42°.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 = 47°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60" y="342900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329262" y="1700760"/>
            <a:ext cx="6429420" cy="235745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691600" y="1915074"/>
            <a:ext cx="5638454" cy="20179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32820" y="35643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490" y="141272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29250" y="278091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380" y="155674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1278" y="370834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308380" y="1916790"/>
            <a:ext cx="432060" cy="21603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331550" y="1700760"/>
            <a:ext cx="360050" cy="22323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 rot="21005444">
            <a:off x="2874473" y="2661567"/>
            <a:ext cx="2855076" cy="664502"/>
            <a:chOff x="5220090" y="2188418"/>
            <a:chExt cx="2855076" cy="664502"/>
          </a:xfrm>
        </p:grpSpPr>
        <p:grpSp>
          <p:nvGrpSpPr>
            <p:cNvPr id="35" name="Группа 57"/>
            <p:cNvGrpSpPr/>
            <p:nvPr/>
          </p:nvGrpSpPr>
          <p:grpSpPr>
            <a:xfrm>
              <a:off x="5220090" y="2636890"/>
              <a:ext cx="144020" cy="216030"/>
              <a:chOff x="5220090" y="2636890"/>
              <a:chExt cx="144020" cy="216030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522009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529210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56"/>
            <p:cNvGrpSpPr/>
            <p:nvPr/>
          </p:nvGrpSpPr>
          <p:grpSpPr>
            <a:xfrm>
              <a:off x="7919828" y="2188418"/>
              <a:ext cx="155338" cy="274573"/>
              <a:chOff x="9376788" y="1989148"/>
              <a:chExt cx="155338" cy="274573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flipH="1">
                <a:off x="9376788" y="2047691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flipH="1">
                <a:off x="9460116" y="1989148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Группа 40"/>
          <p:cNvGrpSpPr/>
          <p:nvPr/>
        </p:nvGrpSpPr>
        <p:grpSpPr>
          <a:xfrm rot="1388221">
            <a:off x="2850683" y="2665170"/>
            <a:ext cx="3146062" cy="376926"/>
            <a:chOff x="5240007" y="2550119"/>
            <a:chExt cx="1567226" cy="33520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5240007" y="2669289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6735223" y="2550119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Полилиния 47"/>
          <p:cNvSpPr/>
          <p:nvPr/>
        </p:nvSpPr>
        <p:spPr>
          <a:xfrm>
            <a:off x="1341120" y="1737360"/>
            <a:ext cx="3200400" cy="2194560"/>
          </a:xfrm>
          <a:custGeom>
            <a:avLst/>
            <a:gdLst>
              <a:gd name="connsiteX0" fmla="*/ 335280 w 3200400"/>
              <a:gd name="connsiteY0" fmla="*/ 2194560 h 2194560"/>
              <a:gd name="connsiteX1" fmla="*/ 0 w 3200400"/>
              <a:gd name="connsiteY1" fmla="*/ 0 h 2194560"/>
              <a:gd name="connsiteX2" fmla="*/ 3200400 w 3200400"/>
              <a:gd name="connsiteY2" fmla="*/ 1158240 h 2194560"/>
              <a:gd name="connsiteX3" fmla="*/ 335280 w 3200400"/>
              <a:gd name="connsiteY3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194560">
                <a:moveTo>
                  <a:pt x="335280" y="2194560"/>
                </a:moveTo>
                <a:lnTo>
                  <a:pt x="0" y="0"/>
                </a:lnTo>
                <a:lnTo>
                  <a:pt x="3200400" y="1158240"/>
                </a:lnTo>
                <a:lnTo>
                  <a:pt x="335280" y="2194560"/>
                </a:lnTo>
                <a:close/>
              </a:path>
            </a:pathLst>
          </a:cu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>
            <a:off x="4602480" y="1935480"/>
            <a:ext cx="3139440" cy="2103120"/>
          </a:xfrm>
          <a:custGeom>
            <a:avLst/>
            <a:gdLst>
              <a:gd name="connsiteX0" fmla="*/ 3139440 w 3139440"/>
              <a:gd name="connsiteY0" fmla="*/ 2103120 h 2103120"/>
              <a:gd name="connsiteX1" fmla="*/ 0 w 3139440"/>
              <a:gd name="connsiteY1" fmla="*/ 990600 h 2103120"/>
              <a:gd name="connsiteX2" fmla="*/ 2697480 w 3139440"/>
              <a:gd name="connsiteY2" fmla="*/ 0 h 2103120"/>
              <a:gd name="connsiteX3" fmla="*/ 3139440 w 3139440"/>
              <a:gd name="connsiteY3" fmla="*/ 210312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9440" h="2103120">
                <a:moveTo>
                  <a:pt x="3139440" y="2103120"/>
                </a:moveTo>
                <a:lnTo>
                  <a:pt x="0" y="990600"/>
                </a:lnTo>
                <a:lnTo>
                  <a:pt x="2697480" y="0"/>
                </a:lnTo>
                <a:lnTo>
                  <a:pt x="3139440" y="2103120"/>
                </a:lnTo>
                <a:close/>
              </a:path>
            </a:pathLst>
          </a:custGeom>
          <a:solidFill>
            <a:srgbClr val="00B05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Дуга 49"/>
          <p:cNvSpPr/>
          <p:nvPr/>
        </p:nvSpPr>
        <p:spPr>
          <a:xfrm rot="21371665">
            <a:off x="1160097" y="3386326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Дуга 50"/>
          <p:cNvSpPr/>
          <p:nvPr/>
        </p:nvSpPr>
        <p:spPr>
          <a:xfrm rot="14560558" flipH="1">
            <a:off x="6731893" y="1442793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634830" y="337223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660290" y="227684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°</a:t>
            </a:r>
            <a:endParaRPr lang="ru-RU" sz="2400" dirty="0"/>
          </a:p>
        </p:txBody>
      </p:sp>
      <p:grpSp>
        <p:nvGrpSpPr>
          <p:cNvPr id="56" name="Группа 76"/>
          <p:cNvGrpSpPr/>
          <p:nvPr/>
        </p:nvGrpSpPr>
        <p:grpSpPr>
          <a:xfrm rot="12374298" flipH="1">
            <a:off x="812103" y="1532201"/>
            <a:ext cx="1354396" cy="1543410"/>
            <a:chOff x="233895" y="980660"/>
            <a:chExt cx="1354396" cy="1543410"/>
          </a:xfrm>
        </p:grpSpPr>
        <p:sp>
          <p:nvSpPr>
            <p:cNvPr id="57" name="TextBox 56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58" name="Дуга 57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Дуга 58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0" name="Группа 76"/>
          <p:cNvGrpSpPr/>
          <p:nvPr/>
        </p:nvGrpSpPr>
        <p:grpSpPr>
          <a:xfrm rot="2079706" flipH="1">
            <a:off x="6859448" y="2741055"/>
            <a:ext cx="1354396" cy="1543410"/>
            <a:chOff x="233895" y="980660"/>
            <a:chExt cx="1354396" cy="1543410"/>
          </a:xfrm>
        </p:grpSpPr>
        <p:sp>
          <p:nvSpPr>
            <p:cNvPr id="61" name="TextBox 60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62" name="Дуга 61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Дуга 62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6948330" y="314096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7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°</a:t>
            </a:r>
            <a:endParaRPr lang="ru-RU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144020" y="4005080"/>
            <a:ext cx="8964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 = ВЕ, и СВ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 по условию точка В – середина отрезков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АЕ и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DC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 ∠СВА = ∠ЕВ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так как эти углы вертикальные. По первому признаку равенства треугольников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9390" y="5445280"/>
            <a:ext cx="84503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 В равных треугольниках против соответственно равных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сторон лежат равные углы, поэтому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 =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42°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</a:t>
            </a:r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   ∠С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∠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 = 47°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3347830" y="2508110"/>
            <a:ext cx="1040100" cy="720100"/>
          </a:xfrm>
          <a:custGeom>
            <a:avLst/>
            <a:gdLst>
              <a:gd name="connsiteX0" fmla="*/ 335280 w 3200400"/>
              <a:gd name="connsiteY0" fmla="*/ 2194560 h 2194560"/>
              <a:gd name="connsiteX1" fmla="*/ 0 w 3200400"/>
              <a:gd name="connsiteY1" fmla="*/ 0 h 2194560"/>
              <a:gd name="connsiteX2" fmla="*/ 3200400 w 3200400"/>
              <a:gd name="connsiteY2" fmla="*/ 1158240 h 2194560"/>
              <a:gd name="connsiteX3" fmla="*/ 335280 w 3200400"/>
              <a:gd name="connsiteY3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194560">
                <a:moveTo>
                  <a:pt x="335280" y="2194560"/>
                </a:moveTo>
                <a:lnTo>
                  <a:pt x="0" y="0"/>
                </a:lnTo>
                <a:lnTo>
                  <a:pt x="3200400" y="1158240"/>
                </a:lnTo>
                <a:lnTo>
                  <a:pt x="335280" y="2194560"/>
                </a:lnTo>
                <a:close/>
              </a:path>
            </a:pathLst>
          </a:custGeom>
          <a:solidFill>
            <a:srgbClr val="FFFF0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2699740" y="6165380"/>
            <a:ext cx="6120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= </a:t>
            </a:r>
            <a:r>
              <a:rPr lang="en-US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42°</a:t>
            </a:r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 ∠С</a:t>
            </a:r>
            <a:r>
              <a:rPr lang="en-US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=47°</a:t>
            </a:r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03560" y="177277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12" grpId="0"/>
      <p:bldP spid="13" grpId="0"/>
      <p:bldP spid="17" grpId="0"/>
      <p:bldP spid="18" grpId="0"/>
      <p:bldP spid="19" grpId="0"/>
      <p:bldP spid="20" grpId="0"/>
      <p:bldP spid="21" grpId="0"/>
      <p:bldP spid="48" grpId="0" animBg="1"/>
      <p:bldP spid="49" grpId="0" animBg="1"/>
      <p:bldP spid="50" grpId="0" animBg="1"/>
      <p:bldP spid="51" grpId="0" animBg="1"/>
      <p:bldP spid="53" grpId="0"/>
      <p:bldP spid="54" grpId="0"/>
      <p:bldP spid="64" grpId="0"/>
      <p:bldP spid="65" grpId="0"/>
      <p:bldP spid="66" grpId="0"/>
      <p:bldP spid="67" grpId="0" animBg="1"/>
      <p:bldP spid="69" grpId="0"/>
      <p:bldP spid="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10" y="764630"/>
            <a:ext cx="586818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Ответь на вопросы: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2044005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Что такое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доказательство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теоремы?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Сформулируй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признак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равенства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треугольников.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Докажи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теорему, выражающую первый признак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равенства треугольников.</a:t>
            </a:r>
          </a:p>
        </p:txBody>
      </p:sp>
      <p:pic>
        <p:nvPicPr>
          <p:cNvPr id="7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08380" y="3861060"/>
            <a:ext cx="1584220" cy="1584220"/>
          </a:xfrm>
          <a:prstGeom prst="rect">
            <a:avLst/>
          </a:prstGeom>
          <a:noFill/>
        </p:spPr>
      </p:pic>
      <p:pic>
        <p:nvPicPr>
          <p:cNvPr id="3074" name="Picture 2" descr="C:\Users\Светлана\Downloads\punctuati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470" y="0"/>
            <a:ext cx="1224170" cy="197409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08130" y="5445280"/>
            <a:ext cx="3456480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Домашнее задание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755470" y="1484730"/>
            <a:ext cx="8388530" cy="537327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urveUp">
              <a:avLst/>
            </a:prstTxWarp>
          </a:bodyPr>
          <a:lstStyle/>
          <a:p>
            <a:pPr algn="ctr"/>
            <a:r>
              <a:rPr lang="ru-RU" sz="4400" dirty="0" smtClean="0">
                <a:solidFill>
                  <a:sysClr val="windowText" lastClr="000000"/>
                </a:solidFill>
              </a:rPr>
              <a:t>Учи теоремы </a:t>
            </a:r>
          </a:p>
          <a:p>
            <a:pPr algn="ctr"/>
            <a:r>
              <a:rPr lang="ru-RU" sz="4400" dirty="0" smtClean="0">
                <a:solidFill>
                  <a:sysClr val="windowText" lastClr="000000"/>
                </a:solidFill>
              </a:rPr>
              <a:t>вовремя, чтобы не проходить курс интенсивно!</a:t>
            </a:r>
            <a:endParaRPr lang="ru-RU" sz="4400" dirty="0">
              <a:solidFill>
                <a:sysClr val="windowText" lastClr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23</a:t>
            </a:fld>
            <a:endParaRPr lang="ru-RU" dirty="0"/>
          </a:p>
        </p:txBody>
      </p:sp>
      <p:pic>
        <p:nvPicPr>
          <p:cNvPr id="4099" name="Picture 3" descr="C:\Users\Светлана\Downloads\i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350" y="836640"/>
            <a:ext cx="1368190" cy="2332142"/>
          </a:xfrm>
          <a:prstGeom prst="rect">
            <a:avLst/>
          </a:prstGeom>
          <a:noFill/>
        </p:spPr>
      </p:pic>
      <p:pic>
        <p:nvPicPr>
          <p:cNvPr id="4098" name="Picture 2" descr="C:\Users\Светлана\Downloads\dd2d91d1c2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Полилиния 8"/>
          <p:cNvSpPr/>
          <p:nvPr/>
        </p:nvSpPr>
        <p:spPr>
          <a:xfrm>
            <a:off x="1977390" y="6183630"/>
            <a:ext cx="4903470" cy="662940"/>
          </a:xfrm>
          <a:custGeom>
            <a:avLst/>
            <a:gdLst>
              <a:gd name="connsiteX0" fmla="*/ 0 w 4903470"/>
              <a:gd name="connsiteY0" fmla="*/ 560070 h 662940"/>
              <a:gd name="connsiteX1" fmla="*/ 308610 w 4903470"/>
              <a:gd name="connsiteY1" fmla="*/ 262890 h 662940"/>
              <a:gd name="connsiteX2" fmla="*/ 662940 w 4903470"/>
              <a:gd name="connsiteY2" fmla="*/ 514350 h 662940"/>
              <a:gd name="connsiteX3" fmla="*/ 1154430 w 4903470"/>
              <a:gd name="connsiteY3" fmla="*/ 605790 h 662940"/>
              <a:gd name="connsiteX4" fmla="*/ 1428750 w 4903470"/>
              <a:gd name="connsiteY4" fmla="*/ 217170 h 662940"/>
              <a:gd name="connsiteX5" fmla="*/ 1851660 w 4903470"/>
              <a:gd name="connsiteY5" fmla="*/ 217170 h 662940"/>
              <a:gd name="connsiteX6" fmla="*/ 2114550 w 4903470"/>
              <a:gd name="connsiteY6" fmla="*/ 308610 h 662940"/>
              <a:gd name="connsiteX7" fmla="*/ 2377440 w 4903470"/>
              <a:gd name="connsiteY7" fmla="*/ 331470 h 662940"/>
              <a:gd name="connsiteX8" fmla="*/ 2423160 w 4903470"/>
              <a:gd name="connsiteY8" fmla="*/ 114300 h 662940"/>
              <a:gd name="connsiteX9" fmla="*/ 3463290 w 4903470"/>
              <a:gd name="connsiteY9" fmla="*/ 205740 h 662940"/>
              <a:gd name="connsiteX10" fmla="*/ 3611880 w 4903470"/>
              <a:gd name="connsiteY10" fmla="*/ 11430 h 662940"/>
              <a:gd name="connsiteX11" fmla="*/ 4160520 w 4903470"/>
              <a:gd name="connsiteY11" fmla="*/ 0 h 662940"/>
              <a:gd name="connsiteX12" fmla="*/ 4354830 w 4903470"/>
              <a:gd name="connsiteY12" fmla="*/ 137160 h 662940"/>
              <a:gd name="connsiteX13" fmla="*/ 4892040 w 4903470"/>
              <a:gd name="connsiteY13" fmla="*/ 160020 h 662940"/>
              <a:gd name="connsiteX14" fmla="*/ 4903470 w 4903470"/>
              <a:gd name="connsiteY14" fmla="*/ 662940 h 662940"/>
              <a:gd name="connsiteX15" fmla="*/ 342900 w 4903470"/>
              <a:gd name="connsiteY15" fmla="*/ 640080 h 662940"/>
              <a:gd name="connsiteX16" fmla="*/ 57150 w 4903470"/>
              <a:gd name="connsiteY16" fmla="*/ 548640 h 662940"/>
              <a:gd name="connsiteX17" fmla="*/ 0 w 4903470"/>
              <a:gd name="connsiteY17" fmla="*/ 56007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3470" h="662940">
                <a:moveTo>
                  <a:pt x="0" y="560070"/>
                </a:moveTo>
                <a:lnTo>
                  <a:pt x="308610" y="262890"/>
                </a:lnTo>
                <a:lnTo>
                  <a:pt x="662940" y="514350"/>
                </a:lnTo>
                <a:lnTo>
                  <a:pt x="1154430" y="605790"/>
                </a:lnTo>
                <a:lnTo>
                  <a:pt x="1428750" y="217170"/>
                </a:lnTo>
                <a:lnTo>
                  <a:pt x="1851660" y="217170"/>
                </a:lnTo>
                <a:lnTo>
                  <a:pt x="2114550" y="308610"/>
                </a:lnTo>
                <a:lnTo>
                  <a:pt x="2377440" y="331470"/>
                </a:lnTo>
                <a:lnTo>
                  <a:pt x="2423160" y="114300"/>
                </a:lnTo>
                <a:lnTo>
                  <a:pt x="3463290" y="205740"/>
                </a:lnTo>
                <a:lnTo>
                  <a:pt x="3611880" y="11430"/>
                </a:lnTo>
                <a:lnTo>
                  <a:pt x="4160520" y="0"/>
                </a:lnTo>
                <a:lnTo>
                  <a:pt x="4354830" y="137160"/>
                </a:lnTo>
                <a:lnTo>
                  <a:pt x="4892040" y="160020"/>
                </a:lnTo>
                <a:lnTo>
                  <a:pt x="4903470" y="662940"/>
                </a:lnTo>
                <a:lnTo>
                  <a:pt x="342900" y="640080"/>
                </a:lnTo>
                <a:lnTo>
                  <a:pt x="57150" y="548640"/>
                </a:lnTo>
                <a:lnTo>
                  <a:pt x="0" y="56007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390" y="620610"/>
            <a:ext cx="8713210" cy="606319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устное решение задач по теме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«Равенство треугольников»;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введение понятий «теорема» и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«доказательство теоремы»;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доказательство первого признака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равенства  треугольников;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решение задач на применение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первого признака равенства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треугольников.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49450"/>
          <a:stretch>
            <a:fillRect/>
          </a:stretch>
        </p:blipFill>
        <p:spPr bwMode="auto">
          <a:xfrm>
            <a:off x="3131800" y="116540"/>
            <a:ext cx="936130" cy="122625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05187" y="548600"/>
            <a:ext cx="299607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Светлана\Downloads\f_6906604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5856"/>
          <a:stretch>
            <a:fillRect/>
          </a:stretch>
        </p:blipFill>
        <p:spPr bwMode="auto">
          <a:xfrm>
            <a:off x="7380390" y="4293120"/>
            <a:ext cx="1080150" cy="944081"/>
          </a:xfrm>
          <a:prstGeom prst="rect">
            <a:avLst/>
          </a:prstGeom>
          <a:noFill/>
        </p:spPr>
      </p:pic>
      <p:pic>
        <p:nvPicPr>
          <p:cNvPr id="9" name="Picture 2" descr="C:\Users\Светлана\Downloads\f_6906604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5856"/>
          <a:stretch>
            <a:fillRect/>
          </a:stretch>
        </p:blipFill>
        <p:spPr bwMode="auto">
          <a:xfrm>
            <a:off x="6876320" y="4839716"/>
            <a:ext cx="1080150" cy="944081"/>
          </a:xfrm>
          <a:prstGeom prst="rect">
            <a:avLst/>
          </a:prstGeom>
          <a:noFill/>
        </p:spPr>
      </p:pic>
      <p:pic>
        <p:nvPicPr>
          <p:cNvPr id="10" name="Picture 5" descr="C:\Users\Светлана\Downloads\normale_pergamena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210" y="3717040"/>
            <a:ext cx="2702105" cy="2977526"/>
          </a:xfrm>
          <a:prstGeom prst="rect">
            <a:avLst/>
          </a:prstGeom>
          <a:noFill/>
        </p:spPr>
      </p:pic>
      <p:pic>
        <p:nvPicPr>
          <p:cNvPr id="1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884460" y="5517290"/>
            <a:ext cx="1008140" cy="10081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9" name="Пятно 1 98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63" name="Прямоугольник 62"/>
          <p:cNvSpPr/>
          <p:nvPr/>
        </p:nvSpPr>
        <p:spPr>
          <a:xfrm rot="20960684">
            <a:off x="7452400" y="1268700"/>
            <a:ext cx="1443024" cy="36874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устно.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4572000" y="2638649"/>
            <a:ext cx="4308973" cy="3382711"/>
            <a:chOff x="3779890" y="1342469"/>
            <a:chExt cx="4308973" cy="338271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7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9" name="Равнобедренный треугольник 8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1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12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1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1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5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16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7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8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380390" y="1342469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323410" y="2638649"/>
            <a:ext cx="4308973" cy="3382711"/>
            <a:chOff x="3779890" y="1342469"/>
            <a:chExt cx="4308973" cy="3382711"/>
          </a:xfrm>
        </p:grpSpPr>
        <p:grpSp>
          <p:nvGrpSpPr>
            <p:cNvPr id="26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31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35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36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7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3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39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0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380390" y="1342469"/>
                <a:ext cx="4667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grpSp>
        <p:nvGrpSpPr>
          <p:cNvPr id="82" name="Группа 70"/>
          <p:cNvGrpSpPr/>
          <p:nvPr/>
        </p:nvGrpSpPr>
        <p:grpSpPr>
          <a:xfrm>
            <a:off x="395420" y="476589"/>
            <a:ext cx="1944270" cy="1963421"/>
            <a:chOff x="15940" y="212319"/>
            <a:chExt cx="1944270" cy="1315330"/>
          </a:xfrm>
        </p:grpSpPr>
        <p:sp useBgFill="1">
          <p:nvSpPr>
            <p:cNvPr id="93" name="TextBox 92"/>
            <p:cNvSpPr txBox="1"/>
            <p:nvPr/>
          </p:nvSpPr>
          <p:spPr>
            <a:xfrm>
              <a:off x="15940" y="212319"/>
              <a:ext cx="1872260" cy="350514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7950" y="1177135"/>
              <a:ext cx="1872260" cy="35051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2411700" y="548600"/>
            <a:ext cx="35284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PC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FMB,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457200" lvl="0" indent="-457200" fontAlgn="base">
              <a:spcAft>
                <a:spcPct val="0"/>
              </a:spcAf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∠P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∠M,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∠A = ∠F, 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/>
              <a:cs typeface="Times New Roman" pitchFamily="18" charset="0"/>
              <a:sym typeface="Symbol" pitchFamily="18" charset="2"/>
            </a:endParaRPr>
          </a:p>
          <a:p>
            <a:pPr marL="457200" lvl="0" indent="-457200" fontAlgn="base"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FB = 17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PC = 23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см.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83710" y="1988800"/>
            <a:ext cx="154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АС и МВ.</a:t>
            </a:r>
            <a:endParaRPr lang="ru-RU" dirty="0"/>
          </a:p>
        </p:txBody>
      </p:sp>
      <p:sp>
        <p:nvSpPr>
          <p:cNvPr id="99" name="Пятно 1 98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Дуга 48"/>
          <p:cNvSpPr/>
          <p:nvPr/>
        </p:nvSpPr>
        <p:spPr>
          <a:xfrm rot="1607365">
            <a:off x="711674" y="480594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Дуга 49"/>
          <p:cNvSpPr/>
          <p:nvPr/>
        </p:nvSpPr>
        <p:spPr>
          <a:xfrm rot="1607365">
            <a:off x="5043325" y="481016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1" name="Группа 76"/>
          <p:cNvGrpSpPr/>
          <p:nvPr/>
        </p:nvGrpSpPr>
        <p:grpSpPr>
          <a:xfrm rot="16447435" flipH="1">
            <a:off x="2912958" y="2524116"/>
            <a:ext cx="1354396" cy="1543410"/>
            <a:chOff x="233895" y="980660"/>
            <a:chExt cx="1354396" cy="1543410"/>
          </a:xfrm>
        </p:grpSpPr>
        <p:sp>
          <p:nvSpPr>
            <p:cNvPr id="52" name="TextBox 51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53" name="Дуга 52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Дуга 53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5" name="Группа 76"/>
          <p:cNvGrpSpPr/>
          <p:nvPr/>
        </p:nvGrpSpPr>
        <p:grpSpPr>
          <a:xfrm rot="16447435" flipH="1">
            <a:off x="7161549" y="2565645"/>
            <a:ext cx="1354396" cy="1543410"/>
            <a:chOff x="233895" y="980660"/>
            <a:chExt cx="1354396" cy="1543410"/>
          </a:xfrm>
        </p:grpSpPr>
        <p:sp>
          <p:nvSpPr>
            <p:cNvPr id="56" name="TextBox 55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57" name="Дуга 56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Дуга 57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59" name="Прямоугольник 58"/>
          <p:cNvSpPr/>
          <p:nvPr/>
        </p:nvSpPr>
        <p:spPr>
          <a:xfrm rot="4605510">
            <a:off x="4068683" y="3845301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23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см.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732300" y="544528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17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2627730" y="54452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532550" y="386106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9" grpId="0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9" name="Пятно 1 98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63" name="Прямоугольник 62"/>
          <p:cNvSpPr/>
          <p:nvPr/>
        </p:nvSpPr>
        <p:spPr>
          <a:xfrm rot="20960684">
            <a:off x="7452400" y="1268700"/>
            <a:ext cx="1443024" cy="36874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устно.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483710" y="476590"/>
            <a:ext cx="23763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ADC,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lvl="0" indent="-457200" fontAlgn="base">
              <a:spcAft>
                <a:spcPct val="0"/>
              </a:spcAf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∠ABC =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70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  <a:sym typeface="Symbol" pitchFamily="18" charset="2"/>
              </a:rPr>
              <a:t>°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/>
              <a:cs typeface="Times New Roman" pitchFamily="18" charset="0"/>
              <a:sym typeface="Symbol" pitchFamily="18" charset="2"/>
            </a:endParaRPr>
          </a:p>
          <a:p>
            <a:pPr marL="457200" lvl="0" indent="-457200" fontAlgn="base">
              <a:spcAft>
                <a:spcPct val="0"/>
              </a:spcAft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AB = 10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280" y="1772770"/>
            <a:ext cx="188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∠MDC,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AD.</a:t>
            </a:r>
            <a:endParaRPr lang="ru-RU" dirty="0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9847566">
            <a:off x="2497598" y="2931219"/>
            <a:ext cx="3774057" cy="1925665"/>
          </a:xfrm>
          <a:prstGeom prst="rtTriangle">
            <a:avLst/>
          </a:prstGeom>
          <a:gradFill>
            <a:gsLst>
              <a:gs pos="0">
                <a:srgbClr val="FFFF00">
                  <a:alpha val="78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FF00"/>
              </a:gs>
            </a:gsLst>
            <a:lin ang="5400000" scaled="0"/>
          </a:gra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63610" y="371704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7730" y="537327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70" y="350101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3377" y="168552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ый треугольник 19"/>
          <p:cNvSpPr/>
          <p:nvPr/>
        </p:nvSpPr>
        <p:spPr>
          <a:xfrm rot="1476979" flipV="1">
            <a:off x="2498375" y="2929608"/>
            <a:ext cx="3774057" cy="1925665"/>
          </a:xfrm>
          <a:prstGeom prst="rtTriangle">
            <a:avLst/>
          </a:prstGeom>
          <a:gradFill>
            <a:gsLst>
              <a:gs pos="0">
                <a:srgbClr val="FFFF00">
                  <a:alpha val="78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FF00"/>
              </a:gs>
            </a:gsLst>
            <a:lin ang="5400000" scaled="0"/>
          </a:gra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987780" y="6211669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03810" y="5661310"/>
            <a:ext cx="504070" cy="93613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3203810" y="5030897"/>
            <a:ext cx="1152160" cy="916940"/>
            <a:chOff x="6948330" y="4899440"/>
            <a:chExt cx="1152160" cy="916940"/>
          </a:xfrm>
        </p:grpSpPr>
        <p:sp>
          <p:nvSpPr>
            <p:cNvPr id="22" name="Полилиния 21"/>
            <p:cNvSpPr/>
            <p:nvPr/>
          </p:nvSpPr>
          <p:spPr>
            <a:xfrm>
              <a:off x="6948330" y="5013220"/>
              <a:ext cx="944293" cy="765814"/>
            </a:xfrm>
            <a:custGeom>
              <a:avLst/>
              <a:gdLst>
                <a:gd name="connsiteX0" fmla="*/ 457200 w 3246120"/>
                <a:gd name="connsiteY0" fmla="*/ 2682240 h 2682240"/>
                <a:gd name="connsiteX1" fmla="*/ 0 w 3246120"/>
                <a:gd name="connsiteY1" fmla="*/ 1813560 h 2682240"/>
                <a:gd name="connsiteX2" fmla="*/ 3246120 w 3246120"/>
                <a:gd name="connsiteY2" fmla="*/ 0 h 2682240"/>
                <a:gd name="connsiteX3" fmla="*/ 457200 w 3246120"/>
                <a:gd name="connsiteY3" fmla="*/ 2682240 h 268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46120" h="2682240">
                  <a:moveTo>
                    <a:pt x="457200" y="2682240"/>
                  </a:moveTo>
                  <a:lnTo>
                    <a:pt x="0" y="1813560"/>
                  </a:lnTo>
                  <a:lnTo>
                    <a:pt x="3246120" y="0"/>
                  </a:lnTo>
                  <a:lnTo>
                    <a:pt x="457200" y="2682240"/>
                  </a:lnTo>
                  <a:close/>
                </a:path>
              </a:pathLst>
            </a:custGeom>
            <a:solidFill>
              <a:srgbClr val="92D05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7038770" y="4899440"/>
              <a:ext cx="1061720" cy="916940"/>
            </a:xfrm>
            <a:custGeom>
              <a:avLst/>
              <a:gdLst>
                <a:gd name="connsiteX0" fmla="*/ 60960 w 1061720"/>
                <a:gd name="connsiteY0" fmla="*/ 817880 h 916940"/>
                <a:gd name="connsiteX1" fmla="*/ 579120 w 1061720"/>
                <a:gd name="connsiteY1" fmla="*/ 665480 h 916940"/>
                <a:gd name="connsiteX2" fmla="*/ 624840 w 1061720"/>
                <a:gd name="connsiteY2" fmla="*/ 421640 h 916940"/>
                <a:gd name="connsiteX3" fmla="*/ 792480 w 1061720"/>
                <a:gd name="connsiteY3" fmla="*/ 360680 h 916940"/>
                <a:gd name="connsiteX4" fmla="*/ 944880 w 1061720"/>
                <a:gd name="connsiteY4" fmla="*/ 71120 h 916940"/>
                <a:gd name="connsiteX5" fmla="*/ 60960 w 1061720"/>
                <a:gd name="connsiteY5" fmla="*/ 817880 h 91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1720" h="916940">
                  <a:moveTo>
                    <a:pt x="60960" y="817880"/>
                  </a:moveTo>
                  <a:cubicBezTo>
                    <a:pt x="0" y="916940"/>
                    <a:pt x="485140" y="731520"/>
                    <a:pt x="579120" y="665480"/>
                  </a:cubicBezTo>
                  <a:cubicBezTo>
                    <a:pt x="673100" y="599440"/>
                    <a:pt x="589280" y="472440"/>
                    <a:pt x="624840" y="421640"/>
                  </a:cubicBezTo>
                  <a:cubicBezTo>
                    <a:pt x="660400" y="370840"/>
                    <a:pt x="739140" y="419100"/>
                    <a:pt x="792480" y="360680"/>
                  </a:cubicBezTo>
                  <a:cubicBezTo>
                    <a:pt x="845820" y="302260"/>
                    <a:pt x="1061720" y="0"/>
                    <a:pt x="944880" y="71120"/>
                  </a:cubicBezTo>
                  <a:cubicBezTo>
                    <a:pt x="828040" y="142240"/>
                    <a:pt x="121920" y="718820"/>
                    <a:pt x="60960" y="817880"/>
                  </a:cubicBezTo>
                  <a:close/>
                </a:path>
              </a:pathLst>
            </a:custGeom>
            <a:solidFill>
              <a:srgbClr val="92D05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491850" y="551729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28" name="Прямая соединительная линия 27"/>
          <p:cNvCxnSpPr>
            <a:endCxn id="15" idx="2"/>
          </p:cNvCxnSpPr>
          <p:nvPr/>
        </p:nvCxnSpPr>
        <p:spPr>
          <a:xfrm>
            <a:off x="2259729" y="3980065"/>
            <a:ext cx="947618" cy="16752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11700" y="465317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3" name="Прямоугольник 32"/>
          <p:cNvSpPr/>
          <p:nvPr/>
        </p:nvSpPr>
        <p:spPr>
          <a:xfrm rot="17695163">
            <a:off x="2195670" y="2636890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10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75820" y="2564880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70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  <a:sym typeface="Symbol" pitchFamily="18" charset="2"/>
              </a:rPr>
              <a:t>°</a:t>
            </a:r>
            <a:endParaRPr lang="ru-RU" dirty="0"/>
          </a:p>
        </p:txBody>
      </p:sp>
      <p:sp>
        <p:nvSpPr>
          <p:cNvPr id="35" name="Дуга 34"/>
          <p:cNvSpPr/>
          <p:nvPr/>
        </p:nvSpPr>
        <p:spPr>
          <a:xfrm rot="7470046">
            <a:off x="2734273" y="173529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31" name="Пятно 1 30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1" name="TextBox 40"/>
          <p:cNvSpPr txBox="1"/>
          <p:nvPr/>
        </p:nvSpPr>
        <p:spPr>
          <a:xfrm>
            <a:off x="395420" y="476589"/>
            <a:ext cx="1872260" cy="523220"/>
          </a:xfrm>
          <a:prstGeom prst="rect">
            <a:avLst/>
          </a:prstGeom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0" y="162875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34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9" name="Пятно 1 98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63" name="Прямоугольник 62"/>
          <p:cNvSpPr/>
          <p:nvPr/>
        </p:nvSpPr>
        <p:spPr>
          <a:xfrm rot="20960684">
            <a:off x="7452400" y="1268700"/>
            <a:ext cx="1443024" cy="368745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устно.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123660" y="2420860"/>
            <a:ext cx="4308973" cy="4104570"/>
            <a:chOff x="3779890" y="622369"/>
            <a:chExt cx="4308973" cy="410457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779890" y="1054429"/>
              <a:ext cx="4176580" cy="3214838"/>
              <a:chOff x="3779890" y="1054429"/>
              <a:chExt cx="4176580" cy="3214838"/>
            </a:xfrm>
          </p:grpSpPr>
          <p:grpSp>
            <p:nvGrpSpPr>
              <p:cNvPr id="14" name="Группа 15"/>
              <p:cNvGrpSpPr/>
              <p:nvPr/>
            </p:nvGrpSpPr>
            <p:grpSpPr>
              <a:xfrm>
                <a:off x="3779890" y="1054429"/>
                <a:ext cx="4176580" cy="3214838"/>
                <a:chOff x="899490" y="1756353"/>
                <a:chExt cx="4176580" cy="3214838"/>
              </a:xfrm>
            </p:grpSpPr>
            <p:grpSp>
              <p:nvGrpSpPr>
                <p:cNvPr id="15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21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6" name="Группа 10"/>
                <p:cNvGrpSpPr/>
                <p:nvPr/>
              </p:nvGrpSpPr>
              <p:grpSpPr>
                <a:xfrm>
                  <a:off x="899490" y="1756353"/>
                  <a:ext cx="2232310" cy="3214838"/>
                  <a:chOff x="611450" y="1207312"/>
                  <a:chExt cx="2232310" cy="3214838"/>
                </a:xfrm>
              </p:grpSpPr>
              <p:sp>
                <p:nvSpPr>
                  <p:cNvPr id="17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207312"/>
                    <a:ext cx="2016280" cy="316999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8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6012200" y="1054429"/>
                <a:ext cx="1944270" cy="309467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3851900" y="622369"/>
              <a:ext cx="4236963" cy="4104570"/>
              <a:chOff x="3851900" y="622369"/>
              <a:chExt cx="4236963" cy="410457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940190" y="62236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96420" y="4080608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555720" y="548600"/>
            <a:ext cx="2160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 = АС = ВС,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= DC,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  36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см,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АДС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= 40 см.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588280" y="1700760"/>
            <a:ext cx="23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тороны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 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2123660" y="3284980"/>
            <a:ext cx="4176580" cy="2782874"/>
            <a:chOff x="3779890" y="1486393"/>
            <a:chExt cx="4176580" cy="2782874"/>
          </a:xfrm>
        </p:grpSpPr>
        <p:grpSp>
          <p:nvGrpSpPr>
            <p:cNvPr id="31" name="Группа 5"/>
            <p:cNvGrpSpPr/>
            <p:nvPr/>
          </p:nvGrpSpPr>
          <p:grpSpPr>
            <a:xfrm>
              <a:off x="3779890" y="1990462"/>
              <a:ext cx="4176580" cy="2278805"/>
              <a:chOff x="3779890" y="1990462"/>
              <a:chExt cx="4176580" cy="2278805"/>
            </a:xfrm>
          </p:grpSpPr>
          <p:grpSp>
            <p:nvGrpSpPr>
              <p:cNvPr id="39" name="Группа 15"/>
              <p:cNvGrpSpPr/>
              <p:nvPr/>
            </p:nvGrpSpPr>
            <p:grpSpPr>
              <a:xfrm>
                <a:off x="3779890" y="1990462"/>
                <a:ext cx="4176580" cy="2278805"/>
                <a:chOff x="899490" y="2692386"/>
                <a:chExt cx="4176580" cy="2278805"/>
              </a:xfrm>
            </p:grpSpPr>
            <p:grpSp>
              <p:nvGrpSpPr>
                <p:cNvPr id="40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4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41" name="Группа 10"/>
                <p:cNvGrpSpPr/>
                <p:nvPr/>
              </p:nvGrpSpPr>
              <p:grpSpPr>
                <a:xfrm>
                  <a:off x="899490" y="2692386"/>
                  <a:ext cx="2232310" cy="2278805"/>
                  <a:chOff x="611450" y="2143345"/>
                  <a:chExt cx="2232310" cy="2278805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2143345"/>
                    <a:ext cx="2016280" cy="2233959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43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4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6012200" y="1990463"/>
                <a:ext cx="1944270" cy="21586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868180" y="1486393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3563860" y="4437140"/>
            <a:ext cx="1656230" cy="1656230"/>
            <a:chOff x="5220090" y="2636890"/>
            <a:chExt cx="1656230" cy="1656230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5868180" y="4077090"/>
              <a:ext cx="144020" cy="216030"/>
              <a:chOff x="5868180" y="4077090"/>
              <a:chExt cx="144020" cy="216030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586818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594019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Группа 57"/>
            <p:cNvGrpSpPr/>
            <p:nvPr/>
          </p:nvGrpSpPr>
          <p:grpSpPr>
            <a:xfrm>
              <a:off x="5220090" y="2636890"/>
              <a:ext cx="144020" cy="216030"/>
              <a:chOff x="5220090" y="2636890"/>
              <a:chExt cx="144020" cy="216030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22009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529210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Группа 56"/>
            <p:cNvGrpSpPr/>
            <p:nvPr/>
          </p:nvGrpSpPr>
          <p:grpSpPr>
            <a:xfrm>
              <a:off x="6732300" y="2780910"/>
              <a:ext cx="144020" cy="216030"/>
              <a:chOff x="8189260" y="2581640"/>
              <a:chExt cx="144020" cy="216030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Группа 69"/>
          <p:cNvGrpSpPr/>
          <p:nvPr/>
        </p:nvGrpSpPr>
        <p:grpSpPr>
          <a:xfrm>
            <a:off x="3563860" y="3933070"/>
            <a:ext cx="1584220" cy="216030"/>
            <a:chOff x="5220090" y="2780910"/>
            <a:chExt cx="1584220" cy="216030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522009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673230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Прямоугольник 60"/>
          <p:cNvSpPr/>
          <p:nvPr/>
        </p:nvSpPr>
        <p:spPr>
          <a:xfrm>
            <a:off x="6516270" y="33257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62" name="Пятно 1 61"/>
          <p:cNvSpPr/>
          <p:nvPr/>
        </p:nvSpPr>
        <p:spPr>
          <a:xfrm>
            <a:off x="7812450" y="18855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4" name="TextBox 63"/>
          <p:cNvSpPr txBox="1"/>
          <p:nvPr/>
        </p:nvSpPr>
        <p:spPr>
          <a:xfrm>
            <a:off x="395420" y="476589"/>
            <a:ext cx="1872260" cy="523220"/>
          </a:xfrm>
          <a:prstGeom prst="rect">
            <a:avLst/>
          </a:prstGeom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72000" y="162875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12314</TotalTime>
  <Words>1077</Words>
  <Application>Microsoft Office PowerPoint</Application>
  <PresentationFormat>Экран (4:3)</PresentationFormat>
  <Paragraphs>259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Светлана</cp:lastModifiedBy>
  <cp:revision>1408</cp:revision>
  <dcterms:created xsi:type="dcterms:W3CDTF">2011-06-18T13:01:16Z</dcterms:created>
  <dcterms:modified xsi:type="dcterms:W3CDTF">2014-12-14T13:46:14Z</dcterms:modified>
</cp:coreProperties>
</file>