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3" r:id="rId8"/>
    <p:sldId id="264" r:id="rId9"/>
    <p:sldId id="265" r:id="rId10"/>
    <p:sldId id="280" r:id="rId11"/>
    <p:sldId id="281" r:id="rId12"/>
    <p:sldId id="268" r:id="rId13"/>
    <p:sldId id="262" r:id="rId14"/>
    <p:sldId id="267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78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F23-B15B-4B7B-9C7A-1D6221BFE40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6E7B-84D8-4F8D-A2C4-DA773E1B7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F23-B15B-4B7B-9C7A-1D6221BFE40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6E7B-84D8-4F8D-A2C4-DA773E1B7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F23-B15B-4B7B-9C7A-1D6221BFE40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6E7B-84D8-4F8D-A2C4-DA773E1B7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F23-B15B-4B7B-9C7A-1D6221BFE40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6E7B-84D8-4F8D-A2C4-DA773E1B7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F23-B15B-4B7B-9C7A-1D6221BFE40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6E7B-84D8-4F8D-A2C4-DA773E1B7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F23-B15B-4B7B-9C7A-1D6221BFE40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6E7B-84D8-4F8D-A2C4-DA773E1B7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F23-B15B-4B7B-9C7A-1D6221BFE40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6E7B-84D8-4F8D-A2C4-DA773E1B7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F23-B15B-4B7B-9C7A-1D6221BFE40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6E7B-84D8-4F8D-A2C4-DA773E1B7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F23-B15B-4B7B-9C7A-1D6221BFE40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6E7B-84D8-4F8D-A2C4-DA773E1B7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F23-B15B-4B7B-9C7A-1D6221BFE40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6E7B-84D8-4F8D-A2C4-DA773E1B7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F23-B15B-4B7B-9C7A-1D6221BFE40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6E7B-84D8-4F8D-A2C4-DA773E1B7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3F23-B15B-4B7B-9C7A-1D6221BFE404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46E7B-84D8-4F8D-A2C4-DA773E1B73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47002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accent5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Our school life</a:t>
            </a:r>
            <a:endParaRPr lang="ru-RU" sz="9600" dirty="0">
              <a:solidFill>
                <a:schemeClr val="accent5">
                  <a:lumMod val="75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786190"/>
            <a:ext cx="3200400" cy="18526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0358" name="Picture 6" descr="http://xvatit.com/upload/iblock/e42/e422e1165b3a590d4d41106a22f26c6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7786742" cy="43576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Solve this crossword</a:t>
            </a:r>
            <a:br>
              <a:rPr lang="en-US" sz="60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</a:br>
            <a:endParaRPr lang="ru-RU" sz="6000" dirty="0">
              <a:solidFill>
                <a:srgbClr val="92D050"/>
              </a:solidFill>
              <a:cs typeface="Aharoni" pitchFamily="2" charset="-79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14682" y="2000240"/>
          <a:ext cx="5916711" cy="3960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6"/>
                <a:gridCol w="428626"/>
                <a:gridCol w="233680"/>
                <a:gridCol w="142876"/>
                <a:gridCol w="168191"/>
                <a:gridCol w="441280"/>
                <a:gridCol w="156281"/>
                <a:gridCol w="559593"/>
                <a:gridCol w="559593"/>
                <a:gridCol w="559593"/>
                <a:gridCol w="559593"/>
                <a:gridCol w="559593"/>
                <a:gridCol w="559593"/>
                <a:gridCol w="559593"/>
              </a:tblGrid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2000240"/>
            <a:ext cx="278608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</a:t>
            </a:r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Школьная форма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Класс, урок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Карандаш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Парта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Расписание уроков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Русский язык (школьный предмет)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20836" name="Picture 4" descr="http://school3-orel.3dn.ru/img/34488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0002" y="785794"/>
            <a:ext cx="1153998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8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92D050"/>
                </a:solidFill>
                <a:latin typeface="Aharoni" pitchFamily="2" charset="-79"/>
                <a:cs typeface="Aharoni" pitchFamily="2" charset="-79"/>
              </a:rPr>
              <a:t>Solve this crossword</a:t>
            </a:r>
            <a:r>
              <a:rPr lang="en-US" sz="5400" dirty="0" smtClean="0">
                <a:solidFill>
                  <a:srgbClr val="92D050"/>
                </a:solidFill>
                <a:latin typeface="Algerian" pitchFamily="82" charset="0"/>
              </a:rPr>
              <a:t/>
            </a:r>
            <a:br>
              <a:rPr lang="en-US" sz="5400" dirty="0" smtClean="0">
                <a:solidFill>
                  <a:srgbClr val="92D050"/>
                </a:solidFill>
                <a:latin typeface="Algerian" pitchFamily="82" charset="0"/>
              </a:rPr>
            </a:br>
            <a:endParaRPr lang="ru-RU" sz="5400" dirty="0">
              <a:solidFill>
                <a:srgbClr val="92D05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14682" y="2000240"/>
          <a:ext cx="5916711" cy="3960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6"/>
                <a:gridCol w="428626"/>
                <a:gridCol w="233680"/>
                <a:gridCol w="142876"/>
                <a:gridCol w="168191"/>
                <a:gridCol w="441280"/>
                <a:gridCol w="156281"/>
                <a:gridCol w="559593"/>
                <a:gridCol w="559593"/>
                <a:gridCol w="559593"/>
                <a:gridCol w="559593"/>
                <a:gridCol w="559593"/>
                <a:gridCol w="559593"/>
                <a:gridCol w="559593"/>
              </a:tblGrid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h</a:t>
                      </a:r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o</a:t>
                      </a:r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l</a:t>
                      </a:r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i</a:t>
                      </a:r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d</a:t>
                      </a:r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y</a:t>
                      </a:r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103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</a:rPr>
                        <a:t>s</a:t>
                      </a:r>
                      <a:endParaRPr lang="ru-RU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2000240"/>
            <a:ext cx="278608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</a:t>
            </a:r>
            <a:endParaRPr lang="en-US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Школьная форма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Класс, урок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Карандаш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Парта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Расписание уроков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большой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Русский язык (школьный предмет)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Picture 4" descr="http://school3-orel.3dn.ru/img/34488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0002" y="785794"/>
            <a:ext cx="1153998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Wednesday</a:t>
            </a:r>
            <a:b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 Musical Lesson</a:t>
            </a:r>
            <a:endParaRPr lang="ru-RU" sz="7200" dirty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110594" name="Picture 2" descr="https://encrypted-tbn0.gstatic.com/images?q=tbn:ANd9GcQKxvPqOB_18EozxC9n6GOYChtyKIATFEYREXI147ndBuQwSjK9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8501122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2368544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Sing a song</a:t>
            </a:r>
            <a:b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“At our School” </a:t>
            </a:r>
            <a:endParaRPr lang="ru-RU" sz="7200" dirty="0">
              <a:solidFill>
                <a:schemeClr val="accent6">
                  <a:lumMod val="75000"/>
                </a:schemeClr>
              </a:solidFill>
              <a:cs typeface="Aharoni" pitchFamily="2" charset="-79"/>
            </a:endParaRPr>
          </a:p>
        </p:txBody>
      </p:sp>
      <p:pic>
        <p:nvPicPr>
          <p:cNvPr id="103426" name="Picture 2" descr="http://hor-music.ru/images/s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496"/>
            <a:ext cx="3643338" cy="3071834"/>
          </a:xfrm>
          <a:prstGeom prst="rect">
            <a:avLst/>
          </a:prstGeom>
          <a:noFill/>
        </p:spPr>
      </p:pic>
      <p:pic>
        <p:nvPicPr>
          <p:cNvPr id="103428" name="Picture 4" descr="http://tishina.net/uploads/1332558263_rebenok-poyot-tishina.net-230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928934"/>
            <a:ext cx="4071966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GAME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8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Show the words without saying a word</a:t>
            </a:r>
            <a:endParaRPr lang="ru-RU" sz="4800" dirty="0">
              <a:solidFill>
                <a:srgbClr val="00B050"/>
              </a:solidFill>
              <a:cs typeface="Aharoni" pitchFamily="2" charset="-79"/>
            </a:endParaRPr>
          </a:p>
        </p:txBody>
      </p:sp>
      <p:pic>
        <p:nvPicPr>
          <p:cNvPr id="108546" name="Picture 2" descr="http://afisha.yuga.ru/media/1329201995_cr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785818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Thursday </a:t>
            </a:r>
            <a:br>
              <a:rPr lang="en-US" sz="66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66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A Grammar Lesson</a:t>
            </a:r>
            <a:endParaRPr lang="ru-RU" sz="6600" dirty="0">
              <a:solidFill>
                <a:schemeClr val="accent4"/>
              </a:solidFill>
              <a:cs typeface="Aharoni" pitchFamily="2" charset="-79"/>
            </a:endParaRPr>
          </a:p>
        </p:txBody>
      </p:sp>
      <p:pic>
        <p:nvPicPr>
          <p:cNvPr id="111618" name="Picture 2" descr="http://mmr.ua/files/news_tape/images/338/20/urok-68.-grammar-tips-for-y_33820_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8358246" cy="32385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A Grammar Lesson</a:t>
            </a:r>
            <a:endParaRPr lang="ru-RU" sz="6600" dirty="0">
              <a:cs typeface="Aharoni" pitchFamily="2" charset="-79"/>
            </a:endParaRPr>
          </a:p>
        </p:txBody>
      </p:sp>
      <p:sp>
        <p:nvSpPr>
          <p:cNvPr id="113665" name="Rectangle 1"/>
          <p:cNvSpPr>
            <a:spLocks noChangeArrowheads="1"/>
          </p:cNvSpPr>
          <p:nvPr/>
        </p:nvSpPr>
        <p:spPr bwMode="auto">
          <a:xfrm>
            <a:off x="357158" y="1785926"/>
            <a:ext cx="7712368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Choose the correct answer: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Last September my mother and I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abroad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a) went                          b) go                        c) will go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Sam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football with his friends tomorrow.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a) plays                              b) played           c) will play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I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.a pupil of the fifth form.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a) am                                        b) is               c) do      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My sister often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books in the evening.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a)  read                                   b)reads              c) will read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We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……………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..not at school yesterday.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a)  are                                  b) was                        c) were       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67" name="Picture 3" descr="http://www.2do2go.ru/uploads/full/7f0a60ebf5878e388395d407d1df8953_w960_h20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928802"/>
            <a:ext cx="2428892" cy="40767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A Grammar Lesson</a:t>
            </a:r>
            <a:endParaRPr lang="ru-RU" sz="6600" dirty="0"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7"/>
            <a:ext cx="635798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Choose the correct answer: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Last September my mother and I 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……</a:t>
            </a:r>
            <a:r>
              <a:rPr lang="en-US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A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abroad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a) went                          b) go                        c) will go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Sam 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…</a:t>
            </a:r>
            <a:r>
              <a:rPr lang="en-US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C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football with his friends tomorrow.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a) plays                              b) played           c) will play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I 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…</a:t>
            </a:r>
            <a:r>
              <a:rPr lang="en-US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A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.a pupil of the fifth form.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a) am                                        b) is               c) do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My sister often 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……</a:t>
            </a:r>
            <a:r>
              <a:rPr lang="en-US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B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books in the evening.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a)  read                                   b)reads              c) will read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We 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……</a:t>
            </a:r>
            <a:r>
              <a:rPr lang="en-US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B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……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 at school yesterday.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a)  are                                  b) was                    c) were       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www.2do2go.ru/uploads/full/7f0a60ebf5878e388395d407d1df8953_w960_h20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928802"/>
            <a:ext cx="2428892" cy="40767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Friday</a:t>
            </a:r>
            <a:br>
              <a:rPr lang="en-US" sz="8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80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 Drama Lesson</a:t>
            </a:r>
            <a:endParaRPr lang="ru-RU" sz="8000" dirty="0">
              <a:solidFill>
                <a:srgbClr val="002060"/>
              </a:solidFill>
              <a:cs typeface="Aharoni" pitchFamily="2" charset="-79"/>
            </a:endParaRPr>
          </a:p>
        </p:txBody>
      </p:sp>
      <p:pic>
        <p:nvPicPr>
          <p:cNvPr id="114690" name="Picture 2" descr="http://st2-fashiony.ru/pic/contest/pic/63301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8358246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Saturday</a:t>
            </a:r>
            <a:br>
              <a:rPr lang="en-US" sz="7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72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A Creative Lesson</a:t>
            </a:r>
            <a:endParaRPr lang="ru-RU" sz="7200" dirty="0">
              <a:solidFill>
                <a:srgbClr val="00B0F0"/>
              </a:solidFill>
              <a:cs typeface="Aharoni" pitchFamily="2" charset="-79"/>
            </a:endParaRPr>
          </a:p>
        </p:txBody>
      </p:sp>
      <p:pic>
        <p:nvPicPr>
          <p:cNvPr id="116738" name="Picture 2" descr="http://planeta.tspu.ru/files/mera/emblem_tvorcheskiy_urok2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7715304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Time table</a:t>
            </a:r>
            <a:endParaRPr lang="ru-RU" sz="7200" dirty="0">
              <a:solidFill>
                <a:srgbClr val="0070C0"/>
              </a:solidFill>
              <a:cs typeface="Aharoni" pitchFamily="2" charset="-79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357298"/>
          <a:ext cx="8143932" cy="5037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  <a:gridCol w="2035983"/>
                <a:gridCol w="2035983"/>
              </a:tblGrid>
              <a:tr h="598293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Yellow</a:t>
                      </a:r>
                      <a:endParaRPr lang="ru-RU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Red</a:t>
                      </a:r>
                      <a:endParaRPr lang="ru-RU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Green</a:t>
                      </a:r>
                      <a:endParaRPr lang="ru-RU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82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Monday</a:t>
                      </a:r>
                    </a:p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 Phonetic Lesson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82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Tuesday</a:t>
                      </a:r>
                    </a:p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 Lexical Lesson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82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Wednesday</a:t>
                      </a:r>
                    </a:p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 Musical Lesson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82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Thursday</a:t>
                      </a:r>
                    </a:p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 Grammar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Lesson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82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Friday</a:t>
                      </a:r>
                    </a:p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 Drama Lesson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829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</a:rPr>
                        <a:t>Saturday </a:t>
                      </a:r>
                    </a:p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 Creative Lesson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8293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Score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ttp://sch35-2007.narod.ru/bells_22_05_09/bell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14290"/>
            <a:ext cx="2071673" cy="11429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/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Our lesson </a:t>
            </a:r>
            <a:r>
              <a:rPr lang="ru-RU" sz="9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itchFamily="82" charset="0"/>
                <a:cs typeface="Aharoni" pitchFamily="2" charset="-79"/>
              </a:rPr>
              <a:t/>
            </a:r>
            <a:br>
              <a:rPr lang="ru-RU" sz="9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itchFamily="82" charset="0"/>
                <a:cs typeface="Aharoni" pitchFamily="2" charset="-79"/>
              </a:rPr>
            </a:b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is over</a:t>
            </a:r>
            <a:b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</a:br>
            <a:endParaRPr lang="ru-RU" sz="7200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026" name="Picture 2" descr="http://animashki.org/_bl/0/5101295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157" y="3000372"/>
            <a:ext cx="7317619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School Subjects</a:t>
            </a:r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pic>
        <p:nvPicPr>
          <p:cNvPr id="101378" name="Picture 2" descr="http://www.photoknopa.ru/uploads/posts/2012-02/1328727709_shkolnie_ramk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929718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Monday </a:t>
            </a:r>
            <a:b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 Phonetic</a:t>
            </a:r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Lesson</a:t>
            </a:r>
            <a:endParaRPr lang="ru-RU" sz="6600" dirty="0">
              <a:solidFill>
                <a:schemeClr val="accent6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pic>
        <p:nvPicPr>
          <p:cNvPr id="102406" name="Picture 6" descr="http://cs7003.userapi.com/v7003354/19/p0JJxTxp6j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7786742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 Phonetic Lesson</a:t>
            </a:r>
            <a:endParaRPr lang="ru-RU" sz="7200" dirty="0">
              <a:solidFill>
                <a:schemeClr val="accent6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85736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1.[</a:t>
            </a:r>
            <a:r>
              <a:rPr lang="en-US" sz="2800" dirty="0" err="1" smtClean="0"/>
              <a:t>ni</a:t>
            </a:r>
            <a:r>
              <a:rPr lang="en-US" sz="2800" dirty="0" err="1" smtClean="0">
                <a:solidFill>
                  <a:srgbClr val="FF0000"/>
                </a:solidFill>
              </a:rPr>
              <a:t>__</a:t>
            </a:r>
            <a:r>
              <a:rPr lang="en-US" sz="2800" dirty="0" err="1" smtClean="0"/>
              <a:t>neim</a:t>
            </a:r>
            <a:r>
              <a:rPr lang="en-US" sz="2800" dirty="0" smtClean="0"/>
              <a:t>]</a:t>
            </a:r>
            <a:endParaRPr lang="ru-RU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2. [ </a:t>
            </a:r>
            <a:r>
              <a:rPr lang="en-US" sz="2800" dirty="0" err="1" smtClean="0"/>
              <a:t>t</a:t>
            </a:r>
            <a:r>
              <a:rPr lang="en-US" sz="2800" dirty="0" err="1" smtClean="0">
                <a:solidFill>
                  <a:srgbClr val="FF0000"/>
                </a:solidFill>
              </a:rPr>
              <a:t>__</a:t>
            </a:r>
            <a:r>
              <a:rPr lang="en-US" sz="2800" dirty="0" err="1" smtClean="0"/>
              <a:t>mteibl</a:t>
            </a:r>
            <a:r>
              <a:rPr lang="en-US" sz="2800" dirty="0" smtClean="0"/>
              <a:t> ]</a:t>
            </a:r>
            <a:endParaRPr lang="ru-RU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3. [ </a:t>
            </a:r>
            <a:r>
              <a:rPr lang="en-US" sz="2800" dirty="0" err="1" smtClean="0"/>
              <a:t>h</a:t>
            </a:r>
            <a:r>
              <a:rPr lang="en-US" sz="2800" dirty="0" err="1" smtClean="0">
                <a:solidFill>
                  <a:srgbClr val="C00000"/>
                </a:solidFill>
              </a:rPr>
              <a:t>__</a:t>
            </a:r>
            <a:r>
              <a:rPr lang="en-US" sz="2800" dirty="0" err="1" smtClean="0"/>
              <a:t>lidei</a:t>
            </a:r>
            <a:r>
              <a:rPr lang="en-US" sz="2800" dirty="0" smtClean="0"/>
              <a:t> ]</a:t>
            </a:r>
            <a:endParaRPr lang="ru-RU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4. [ </a:t>
            </a:r>
            <a:r>
              <a:rPr lang="en-US" sz="2800" dirty="0" err="1" smtClean="0"/>
              <a:t>s</a:t>
            </a:r>
            <a:r>
              <a:rPr lang="en-US" sz="2800" dirty="0" err="1" smtClean="0">
                <a:solidFill>
                  <a:srgbClr val="FF0000"/>
                </a:solidFill>
              </a:rPr>
              <a:t>__</a:t>
            </a:r>
            <a:r>
              <a:rPr lang="en-US" sz="2800" dirty="0" err="1" smtClean="0"/>
              <a:t>bd</a:t>
            </a:r>
            <a:r>
              <a:rPr lang="ru-RU" sz="2800" dirty="0" err="1" smtClean="0"/>
              <a:t>з</a:t>
            </a:r>
            <a:r>
              <a:rPr lang="en-US" sz="2800" dirty="0" smtClean="0"/>
              <a:t>ikt ]</a:t>
            </a:r>
            <a:endParaRPr lang="ru-RU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5[ </a:t>
            </a:r>
            <a:r>
              <a:rPr lang="en-US" sz="2800" dirty="0" err="1" smtClean="0"/>
              <a:t>ju:nif</a:t>
            </a:r>
            <a:r>
              <a:rPr lang="en-US" sz="2800" dirty="0" err="1" smtClean="0">
                <a:solidFill>
                  <a:srgbClr val="FF0000"/>
                </a:solidFill>
              </a:rPr>
              <a:t>__</a:t>
            </a:r>
            <a:r>
              <a:rPr lang="en-US" sz="2800" dirty="0" err="1" smtClean="0"/>
              <a:t>m</a:t>
            </a:r>
            <a:r>
              <a:rPr lang="en-US" sz="2800" dirty="0" smtClean="0"/>
              <a:t> ]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Picture 2" descr="http://www.photoknopa.ru/uploads/posts/2012-04/1333830945_alfavi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85926"/>
            <a:ext cx="4738692" cy="45815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 Phonetic Lesson</a:t>
            </a:r>
            <a:endParaRPr lang="ru-RU" sz="7200" dirty="0">
              <a:solidFill>
                <a:schemeClr val="accent6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1.[</a:t>
            </a:r>
            <a:r>
              <a:rPr lang="en-US" dirty="0" err="1" smtClean="0"/>
              <a:t>ni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dirty="0" err="1" smtClean="0"/>
              <a:t>neim</a:t>
            </a:r>
            <a:r>
              <a:rPr lang="en-US" dirty="0" smtClean="0"/>
              <a:t>]</a:t>
            </a:r>
            <a:endParaRPr lang="ru-RU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[ </a:t>
            </a:r>
            <a:r>
              <a:rPr lang="en-US" dirty="0" err="1" smtClean="0"/>
              <a:t>t</a:t>
            </a:r>
            <a:r>
              <a:rPr lang="en-US" dirty="0" err="1" smtClean="0">
                <a:solidFill>
                  <a:srgbClr val="FF0000"/>
                </a:solidFill>
              </a:rPr>
              <a:t>ai</a:t>
            </a:r>
            <a:r>
              <a:rPr lang="en-US" dirty="0" err="1" smtClean="0"/>
              <a:t>mteibl</a:t>
            </a:r>
            <a:r>
              <a:rPr lang="en-US" dirty="0" smtClean="0"/>
              <a:t> ]</a:t>
            </a:r>
            <a:endParaRPr lang="ru-RU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3. [ </a:t>
            </a:r>
            <a:r>
              <a:rPr lang="en-US" dirty="0" err="1" smtClean="0"/>
              <a:t>h</a:t>
            </a:r>
            <a:r>
              <a:rPr lang="en-US" dirty="0" err="1" smtClean="0">
                <a:solidFill>
                  <a:srgbClr val="C00000"/>
                </a:solidFill>
              </a:rPr>
              <a:t>o</a:t>
            </a:r>
            <a:r>
              <a:rPr lang="en-US" dirty="0" err="1" smtClean="0"/>
              <a:t>lidei</a:t>
            </a:r>
            <a:r>
              <a:rPr lang="en-US" dirty="0" smtClean="0"/>
              <a:t> ]</a:t>
            </a:r>
            <a:endParaRPr lang="ru-RU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4. [ </a:t>
            </a:r>
            <a:r>
              <a:rPr lang="en-US" dirty="0" err="1" smtClean="0"/>
              <a:t>s</a:t>
            </a:r>
            <a:r>
              <a:rPr lang="en-US" dirty="0" err="1" smtClean="0">
                <a:solidFill>
                  <a:srgbClr val="FF0000"/>
                </a:solidFill>
              </a:rPr>
              <a:t>^</a:t>
            </a:r>
            <a:r>
              <a:rPr lang="en-US" dirty="0" err="1" smtClean="0"/>
              <a:t>bd</a:t>
            </a:r>
            <a:r>
              <a:rPr lang="ru-RU" dirty="0" err="1" smtClean="0"/>
              <a:t>з</a:t>
            </a:r>
            <a:r>
              <a:rPr lang="en-US" dirty="0" smtClean="0"/>
              <a:t>ikt ]</a:t>
            </a:r>
            <a:endParaRPr lang="ru-RU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5. [ </a:t>
            </a:r>
            <a:r>
              <a:rPr lang="en-US" dirty="0" err="1" smtClean="0"/>
              <a:t>ju:nif</a:t>
            </a:r>
            <a:r>
              <a:rPr lang="en-US" dirty="0" err="1" smtClean="0">
                <a:solidFill>
                  <a:srgbClr val="FF0000"/>
                </a:solidFill>
              </a:rPr>
              <a:t>o</a:t>
            </a:r>
            <a:r>
              <a:rPr lang="en-US" dirty="0" err="1" smtClean="0">
                <a:solidFill>
                  <a:srgbClr val="FF0000"/>
                </a:solidFill>
              </a:rPr>
              <a:t>:</a:t>
            </a:r>
            <a:r>
              <a:rPr lang="en-US" dirty="0" err="1" smtClean="0"/>
              <a:t>m</a:t>
            </a:r>
            <a:r>
              <a:rPr lang="en-US" dirty="0" smtClean="0"/>
              <a:t> </a:t>
            </a:r>
            <a:r>
              <a:rPr lang="en-US" dirty="0" smtClean="0"/>
              <a:t>]</a:t>
            </a:r>
            <a:endParaRPr lang="ru-RU" dirty="0"/>
          </a:p>
          <a:p>
            <a:endParaRPr lang="ru-RU" dirty="0"/>
          </a:p>
        </p:txBody>
      </p:sp>
      <p:pic>
        <p:nvPicPr>
          <p:cNvPr id="104450" name="Picture 2" descr="http://www.photoknopa.ru/uploads/posts/2012-04/1333830945_alfavi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785926"/>
            <a:ext cx="4738692" cy="45815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Tuesday </a:t>
            </a:r>
            <a:br>
              <a:rPr lang="en-US" sz="80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80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 Lexical Lesson</a:t>
            </a:r>
            <a:endParaRPr lang="ru-RU" sz="8000" dirty="0">
              <a:solidFill>
                <a:srgbClr val="00B050"/>
              </a:solidFill>
              <a:cs typeface="Aharoni" pitchFamily="2" charset="-79"/>
            </a:endParaRPr>
          </a:p>
        </p:txBody>
      </p:sp>
      <p:pic>
        <p:nvPicPr>
          <p:cNvPr id="105474" name="Picture 2" descr="http://iyazyki.ru/wp-content/uploads/2012/05/%D1%86%D0%B2%D0%B5%D1%82%D0%BD%D1%8B%D0%B5-%D0%B1%D1%83%D0%BA%D0%B2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8715436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 Lexical Lesson</a:t>
            </a:r>
            <a:endParaRPr lang="ru-RU" sz="8000" dirty="0">
              <a:cs typeface="Aharoni" pitchFamily="2" charset="-79"/>
            </a:endParaRPr>
          </a:p>
        </p:txBody>
      </p:sp>
      <p:sp>
        <p:nvSpPr>
          <p:cNvPr id="106497" name="Rectangle 1"/>
          <p:cNvSpPr>
            <a:spLocks noChangeArrowheads="1"/>
          </p:cNvSpPr>
          <p:nvPr/>
        </p:nvSpPr>
        <p:spPr bwMode="auto">
          <a:xfrm>
            <a:off x="214282" y="1928802"/>
            <a:ext cx="828680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Make up the words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(the things you use at school):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ulrer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ainpst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tcmouper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beburr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oobkextt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6499" name="Picture 3" descr="http://hdimg.ru/_ph/1/2/15875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357562"/>
            <a:ext cx="5405442" cy="2971801"/>
          </a:xfrm>
          <a:prstGeom prst="rect">
            <a:avLst/>
          </a:prstGeom>
          <a:noFill/>
        </p:spPr>
      </p:pic>
      <p:pic>
        <p:nvPicPr>
          <p:cNvPr id="5" name="Picture 3" descr="http://hdimg.ru/_ph/1/2/15875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357562"/>
            <a:ext cx="5405442" cy="29718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A Lexical Lesson</a:t>
            </a:r>
            <a:endParaRPr lang="ru-RU" sz="8000" dirty="0"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14488"/>
            <a:ext cx="6357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ruler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paints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computer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rubber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</a:t>
            </a: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textbook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http://hdimg.ru/_ph/1/2/15875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58" y="1928802"/>
            <a:ext cx="5191160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379</TotalTime>
  <Words>534</Words>
  <Application>Microsoft Office PowerPoint</Application>
  <PresentationFormat>Экран (4:3)</PresentationFormat>
  <Paragraphs>195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Our school life</vt:lpstr>
      <vt:lpstr>Time table</vt:lpstr>
      <vt:lpstr>School Subjects</vt:lpstr>
      <vt:lpstr>Monday  A Phonetic  Lesson</vt:lpstr>
      <vt:lpstr>A Phonetic Lesson</vt:lpstr>
      <vt:lpstr>A Phonetic Lesson</vt:lpstr>
      <vt:lpstr>Tuesday  A Lexical Lesson</vt:lpstr>
      <vt:lpstr>A Lexical Lesson</vt:lpstr>
      <vt:lpstr>A Lexical Lesson</vt:lpstr>
      <vt:lpstr>Solve this crossword </vt:lpstr>
      <vt:lpstr>Solve this crossword </vt:lpstr>
      <vt:lpstr>Wednesday A Musical Lesson</vt:lpstr>
      <vt:lpstr>Sing a song “At our School” </vt:lpstr>
      <vt:lpstr>GAME Show the words without saying a word</vt:lpstr>
      <vt:lpstr>Thursday  A Grammar Lesson</vt:lpstr>
      <vt:lpstr>A Grammar Lesson</vt:lpstr>
      <vt:lpstr>A Grammar Lesson</vt:lpstr>
      <vt:lpstr>Friday A Drama Lesson</vt:lpstr>
      <vt:lpstr>Saturday A Creative Lesson</vt:lpstr>
      <vt:lpstr> Our lesson  is over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 life</dc:title>
  <dc:creator>Димон</dc:creator>
  <cp:lastModifiedBy>Димон</cp:lastModifiedBy>
  <cp:revision>42</cp:revision>
  <dcterms:created xsi:type="dcterms:W3CDTF">2013-11-30T18:43:15Z</dcterms:created>
  <dcterms:modified xsi:type="dcterms:W3CDTF">2013-12-12T19:20:30Z</dcterms:modified>
</cp:coreProperties>
</file>